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61" r:id="rId2"/>
    <p:sldId id="293" r:id="rId3"/>
    <p:sldId id="304" r:id="rId4"/>
    <p:sldId id="280" r:id="rId5"/>
    <p:sldId id="294" r:id="rId6"/>
    <p:sldId id="295" r:id="rId7"/>
    <p:sldId id="296" r:id="rId8"/>
    <p:sldId id="297" r:id="rId9"/>
    <p:sldId id="299" r:id="rId10"/>
    <p:sldId id="302" r:id="rId11"/>
    <p:sldId id="303" r:id="rId12"/>
    <p:sldId id="292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017" autoAdjust="0"/>
    <p:restoredTop sz="94660"/>
  </p:normalViewPr>
  <p:slideViewPr>
    <p:cSldViewPr>
      <p:cViewPr varScale="1">
        <p:scale>
          <a:sx n="67" d="100"/>
          <a:sy n="67" d="100"/>
        </p:scale>
        <p:origin x="-1626" y="-102"/>
      </p:cViewPr>
      <p:guideLst>
        <p:guide orient="horz" pos="2160"/>
        <p:guide pos="2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16440-D205-4141-8909-151E5278ADC9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1A6D6-237F-4CC4-BF0E-03F4ABBD9C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234B59-8EBA-4948-A2E9-1EC341679286}" type="datetimeFigureOut">
              <a:rPr lang="zh-CN" altLang="en-US" smtClean="0"/>
              <a:pPr/>
              <a:t>2019-06-17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BBCA30-FE09-4929-ABB6-E346551E2C96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6"/>
          <p:cNvSpPr>
            <a:spLocks noChangeArrowheads="1"/>
          </p:cNvSpPr>
          <p:nvPr/>
        </p:nvSpPr>
        <p:spPr bwMode="auto">
          <a:xfrm>
            <a:off x="1142976" y="1796821"/>
            <a:ext cx="7286676" cy="11726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indent="179705" algn="ctr">
              <a:lnSpc>
                <a:spcPct val="130000"/>
              </a:lnSpc>
              <a:buSzPct val="100000"/>
            </a:pPr>
            <a:r>
              <a:rPr lang="zh-CN" altLang="en-US" sz="3600" dirty="0" smtClean="0">
                <a:ea typeface="微软雅黑" panose="020B0503020204020204" pitchFamily="34" charset="-122"/>
                <a:sym typeface="Arial" panose="020B0604020202020204" pitchFamily="34" charset="0"/>
              </a:rPr>
              <a:t>合肥兴东知识产权代理有限公司</a:t>
            </a:r>
            <a:endParaRPr lang="zh-CN" altLang="en-US" sz="3600" dirty="0" smtClean="0"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indent="179705" algn="ctr">
              <a:lnSpc>
                <a:spcPct val="130000"/>
              </a:lnSpc>
              <a:buSzPct val="100000"/>
            </a:pPr>
            <a:endParaRPr lang="zh-CN" altLang="en-US" b="1" dirty="0">
              <a:solidFill>
                <a:schemeClr val="accent1">
                  <a:lumMod val="50000"/>
                </a:schemeClr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8" name="文本框 12"/>
          <p:cNvSpPr txBox="1"/>
          <p:nvPr/>
        </p:nvSpPr>
        <p:spPr>
          <a:xfrm>
            <a:off x="571472" y="4000504"/>
            <a:ext cx="81766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地址</a:t>
            </a:r>
            <a:r>
              <a:rPr lang="zh-CN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2000" dirty="0" smtClean="0">
                <a:latin typeface="+mn-ea"/>
              </a:rPr>
              <a:t>安徽省</a:t>
            </a:r>
            <a:r>
              <a:rPr lang="zh-CN" altLang="en-US" sz="2000" dirty="0" smtClean="0">
                <a:latin typeface="+mn-ea"/>
              </a:rPr>
              <a:t>合肥市经济技术开发区齐云路</a:t>
            </a:r>
            <a:r>
              <a:rPr lang="en-US" altLang="zh-CN" sz="2000" dirty="0" smtClean="0">
                <a:latin typeface="+mn-ea"/>
              </a:rPr>
              <a:t>24</a:t>
            </a:r>
            <a:r>
              <a:rPr lang="zh-CN" altLang="en-US" sz="2000" dirty="0" smtClean="0">
                <a:latin typeface="+mn-ea"/>
              </a:rPr>
              <a:t>号创新工场</a:t>
            </a:r>
            <a:r>
              <a:rPr lang="en-US" altLang="zh-CN" sz="2000" dirty="0" smtClean="0">
                <a:latin typeface="+mn-ea"/>
              </a:rPr>
              <a:t>1</a:t>
            </a:r>
            <a:r>
              <a:rPr lang="zh-CN" altLang="en-US" sz="2000" dirty="0" smtClean="0">
                <a:latin typeface="+mn-ea"/>
              </a:rPr>
              <a:t>楼</a:t>
            </a:r>
            <a:endParaRPr lang="zh-CN" altLang="zh-CN" sz="20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/>
              <a:t>电话：</a:t>
            </a:r>
            <a:r>
              <a:rPr lang="en-US" altLang="zh-CN" sz="2000" dirty="0" smtClean="0">
                <a:latin typeface="+mn-ea"/>
              </a:rPr>
              <a:t>0551-65597565/ 65597065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dirty="0" smtClean="0"/>
              <a:t>电子邮箱</a:t>
            </a:r>
            <a:r>
              <a:rPr lang="zh-CN" altLang="en-US" sz="2000" dirty="0" smtClean="0"/>
              <a:t>：</a:t>
            </a:r>
            <a:r>
              <a:rPr lang="en-US" altLang="zh-CN" sz="2000" dirty="0" smtClean="0">
                <a:latin typeface="+mn-ea"/>
              </a:rPr>
              <a:t>wangweipatent@126.com</a:t>
            </a:r>
            <a:endParaRPr lang="en-US" altLang="zh-CN" sz="2000" spc="3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85786" y="0"/>
            <a:ext cx="7710515" cy="903269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4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对合肥研究院的专利代理工作的建议及承诺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857224" y="857230"/>
            <a:ext cx="7858180" cy="5357852"/>
            <a:chOff x="1100564" y="1272703"/>
            <a:chExt cx="5893286" cy="617321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5839711" cy="245195"/>
              <a:chOff x="23366" y="0"/>
              <a:chExt cx="6917609" cy="126720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456385" cy="5524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建议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150295" y="104018"/>
                <a:ext cx="6790680" cy="2270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261291" y="1803313"/>
              <a:ext cx="5732559" cy="867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</p:txBody>
        </p:sp>
      </p:grpSp>
      <p:sp>
        <p:nvSpPr>
          <p:cNvPr id="8" name="TextBox 6"/>
          <p:cNvSpPr>
            <a:spLocks noChangeArrowheads="1"/>
          </p:cNvSpPr>
          <p:nvPr/>
        </p:nvSpPr>
        <p:spPr bwMode="auto">
          <a:xfrm>
            <a:off x="714348" y="3286124"/>
            <a:ext cx="4357718" cy="4524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85750" indent="-106680" algn="just">
              <a:lnSpc>
                <a:spcPct val="130000"/>
              </a:lnSpc>
              <a:buSzPct val="100000"/>
              <a:buFont typeface="Wingdings" panose="05000000000000000000" pitchFamily="2" charset="2"/>
              <a:buChar char="u"/>
            </a:pPr>
            <a:r>
              <a:rPr lang="zh-CN" altLang="en-US" b="1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承诺</a:t>
            </a:r>
            <a:endParaRPr lang="zh-CN" altLang="en-US" b="1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9" name="TextBox 6"/>
          <p:cNvSpPr>
            <a:spLocks noChangeArrowheads="1"/>
          </p:cNvSpPr>
          <p:nvPr/>
        </p:nvSpPr>
        <p:spPr bwMode="auto">
          <a:xfrm>
            <a:off x="785786" y="3357562"/>
            <a:ext cx="7858180" cy="24929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85750" indent="284480">
              <a:lnSpc>
                <a:spcPct val="130000"/>
              </a:lnSpc>
              <a:buSzPct val="100000"/>
            </a:pPr>
            <a:endParaRPr lang="en-US" altLang="zh-CN" sz="2400" dirty="0" smtClean="0"/>
          </a:p>
          <a:p>
            <a:pPr marL="285750" indent="284480">
              <a:lnSpc>
                <a:spcPct val="130000"/>
              </a:lnSpc>
              <a:buSzPct val="100000"/>
            </a:pPr>
            <a:r>
              <a:rPr lang="zh-CN" altLang="en-US" sz="2400" dirty="0" smtClean="0"/>
              <a:t>公司全体员工将同心同德、锐意进取，以维护客户的权益为己任，严守职业道德，努力打造成为</a:t>
            </a:r>
            <a:r>
              <a:rPr lang="zh-CN" altLang="en-US" sz="2400" b="1" dirty="0" smtClean="0"/>
              <a:t>质量优先，速度优先</a:t>
            </a:r>
            <a:r>
              <a:rPr lang="zh-CN" altLang="en-US" sz="2400" dirty="0" smtClean="0"/>
              <a:t>的高品质专利代理机构。 </a:t>
            </a:r>
            <a:r>
              <a:rPr lang="zh-CN" altLang="en-US" sz="2400" dirty="0" smtClean="0"/>
              <a:t>努力为贵院的知识产权事业添砖加瓦，做出</a:t>
            </a:r>
            <a:r>
              <a:rPr lang="zh-CN" altLang="en-US" sz="2400" dirty="0" smtClean="0"/>
              <a:t>应有</a:t>
            </a:r>
            <a:r>
              <a:rPr lang="zh-CN" altLang="en-US" sz="2400" dirty="0" smtClean="0"/>
              <a:t>的贡献。</a:t>
            </a:r>
            <a:endParaRPr lang="en-US" altLang="zh-CN" sz="1600" dirty="0" smtClean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TextBox 6"/>
          <p:cNvSpPr>
            <a:spLocks noChangeArrowheads="1"/>
          </p:cNvSpPr>
          <p:nvPr/>
        </p:nvSpPr>
        <p:spPr bwMode="auto">
          <a:xfrm>
            <a:off x="857224" y="1428736"/>
            <a:ext cx="7929618" cy="241296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85750" indent="284480">
              <a:lnSpc>
                <a:spcPct val="130000"/>
              </a:lnSpc>
              <a:buSzPct val="100000"/>
            </a:pPr>
            <a:r>
              <a:rPr lang="zh-CN" altLang="en-US" sz="20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经过</a:t>
            </a:r>
            <a:r>
              <a:rPr lang="zh-CN" altLang="en-US" sz="20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近</a:t>
            </a:r>
            <a:r>
              <a:rPr lang="en-US" altLang="zh-CN" sz="20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3</a:t>
            </a:r>
            <a:r>
              <a:rPr lang="zh-CN" altLang="en-US" sz="20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年的合作，我司代理团队已经能较为熟悉的掌握院所基础技术知识，在专利挖掘及撰写方面积累有一定的经验，因此，我们期盼能与贵所继续深度合作</a:t>
            </a:r>
            <a:r>
              <a:rPr lang="zh-CN" altLang="en-US" sz="2000" dirty="0" smtClean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。</a:t>
            </a:r>
            <a:endParaRPr lang="en-US" altLang="zh-CN" sz="2000" dirty="0" smtClean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284480">
              <a:lnSpc>
                <a:spcPct val="130000"/>
              </a:lnSpc>
              <a:buSzPct val="100000"/>
            </a:pPr>
            <a:endParaRPr lang="en-US" altLang="zh-CN" sz="2800" dirty="0" smtClean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  <a:p>
            <a:pPr marL="285750" indent="284480">
              <a:lnSpc>
                <a:spcPct val="130000"/>
              </a:lnSpc>
              <a:buSzPct val="100000"/>
            </a:pPr>
            <a:endParaRPr lang="en-US" altLang="zh-CN" sz="2800" dirty="0" smtClean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6281755" cy="903269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7.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服务报价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857224" y="857231"/>
            <a:ext cx="8143900" cy="4152892"/>
            <a:chOff x="1100564" y="1272703"/>
            <a:chExt cx="6107588" cy="1063652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6000437" cy="1063652"/>
              <a:chOff x="23366" y="0"/>
              <a:chExt cx="7108001" cy="549711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456385" cy="5524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150295" y="104017"/>
                <a:ext cx="6981072" cy="445694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2400" dirty="0" smtClean="0"/>
                  <a:t> </a:t>
                </a:r>
                <a:r>
                  <a:rPr lang="en-US" altLang="zh-CN" sz="2400" dirty="0" smtClean="0"/>
                  <a:t>1</a:t>
                </a:r>
                <a:r>
                  <a:rPr lang="zh-CN" altLang="en-US" sz="2400" dirty="0" smtClean="0"/>
                  <a:t>、普通专利（发明专利代理费不超</a:t>
                </a:r>
                <a:r>
                  <a:rPr lang="zh-CN" altLang="en-US" sz="2400" dirty="0" smtClean="0">
                    <a:latin typeface="+mn-ea"/>
                  </a:rPr>
                  <a:t>过</a:t>
                </a:r>
                <a:r>
                  <a:rPr lang="en-US" altLang="zh-CN" sz="2400" dirty="0" smtClean="0">
                    <a:latin typeface="+mn-ea"/>
                  </a:rPr>
                  <a:t>2600</a:t>
                </a:r>
                <a:r>
                  <a:rPr lang="zh-CN" altLang="en-US" sz="2400" dirty="0" smtClean="0"/>
                  <a:t>元</a:t>
                </a:r>
                <a:r>
                  <a:rPr lang="en-US" altLang="zh-CN" sz="2400" dirty="0" smtClean="0"/>
                  <a:t>/</a:t>
                </a:r>
                <a:r>
                  <a:rPr lang="zh-CN" altLang="en-US" sz="2400" dirty="0" smtClean="0"/>
                  <a:t>件；实用新型专利代理费不超过</a:t>
                </a:r>
                <a:r>
                  <a:rPr lang="en-US" altLang="zh-CN" sz="2400" dirty="0" smtClean="0">
                    <a:latin typeface="+mn-ea"/>
                  </a:rPr>
                  <a:t>1200</a:t>
                </a:r>
                <a:r>
                  <a:rPr lang="zh-CN" altLang="en-US" sz="2400" dirty="0" smtClean="0"/>
                  <a:t>元</a:t>
                </a:r>
                <a:r>
                  <a:rPr lang="en-US" altLang="zh-CN" sz="2400" dirty="0" smtClean="0"/>
                  <a:t>/</a:t>
                </a:r>
                <a:r>
                  <a:rPr lang="zh-CN" altLang="en-US" sz="2400" dirty="0" smtClean="0"/>
                  <a:t>件）；</a:t>
                </a:r>
              </a:p>
              <a:p>
                <a:r>
                  <a:rPr lang="zh-CN" altLang="en-US" sz="2400" dirty="0" smtClean="0"/>
                  <a:t> </a:t>
                </a:r>
                <a:endParaRPr lang="en-US" altLang="zh-CN" sz="2400" dirty="0" smtClean="0"/>
              </a:p>
              <a:p>
                <a:r>
                  <a:rPr lang="en-US" altLang="zh-CN" sz="2400" dirty="0" smtClean="0"/>
                  <a:t>2</a:t>
                </a:r>
                <a:r>
                  <a:rPr lang="zh-CN" altLang="en-US" sz="2400" dirty="0" smtClean="0"/>
                  <a:t>、高价值专利（发明专利代理费不超过</a:t>
                </a:r>
                <a:r>
                  <a:rPr lang="en-US" altLang="zh-CN" sz="2400" dirty="0" smtClean="0">
                    <a:latin typeface="+mn-ea"/>
                  </a:rPr>
                  <a:t>8000</a:t>
                </a:r>
                <a:r>
                  <a:rPr lang="zh-CN" altLang="en-US" sz="2400" dirty="0" smtClean="0"/>
                  <a:t>元</a:t>
                </a:r>
                <a:r>
                  <a:rPr lang="en-US" altLang="zh-CN" sz="2400" dirty="0" smtClean="0"/>
                  <a:t>/</a:t>
                </a:r>
                <a:r>
                  <a:rPr lang="zh-CN" altLang="en-US" sz="2400" dirty="0" smtClean="0"/>
                  <a:t>件；实用新型专利代理费不超过</a:t>
                </a:r>
                <a:r>
                  <a:rPr lang="en-US" altLang="zh-CN" sz="2400" dirty="0" smtClean="0">
                    <a:latin typeface="+mn-ea"/>
                  </a:rPr>
                  <a:t>3000</a:t>
                </a:r>
                <a:r>
                  <a:rPr lang="zh-CN" altLang="en-US" sz="2400" dirty="0" smtClean="0"/>
                  <a:t>元</a:t>
                </a:r>
                <a:r>
                  <a:rPr lang="en-US" altLang="zh-CN" sz="2400" dirty="0" smtClean="0"/>
                  <a:t>/</a:t>
                </a:r>
                <a:r>
                  <a:rPr lang="zh-CN" altLang="en-US" sz="2400" dirty="0" smtClean="0"/>
                  <a:t>件）</a:t>
                </a:r>
              </a:p>
              <a:p>
                <a:r>
                  <a:rPr lang="zh-CN" altLang="en-US" sz="2400" dirty="0" smtClean="0"/>
                  <a:t>  </a:t>
                </a:r>
                <a:endParaRPr lang="en-US" altLang="zh-CN" sz="2400" dirty="0" smtClean="0"/>
              </a:p>
              <a:p>
                <a:r>
                  <a:rPr lang="en-US" altLang="zh-CN" sz="2400" dirty="0" smtClean="0"/>
                  <a:t>3</a:t>
                </a:r>
                <a:r>
                  <a:rPr lang="zh-CN" altLang="en-US" sz="2400" dirty="0" smtClean="0"/>
                  <a:t>、涉外专利（</a:t>
                </a:r>
                <a:r>
                  <a:rPr lang="en-US" altLang="zh-CN" sz="2400" dirty="0" smtClean="0"/>
                  <a:t>PCT</a:t>
                </a:r>
                <a:r>
                  <a:rPr lang="zh-CN" altLang="en-US" sz="2400" dirty="0" smtClean="0"/>
                  <a:t>专利国际阶段代理费不超过</a:t>
                </a:r>
                <a:r>
                  <a:rPr lang="en-US" altLang="zh-CN" sz="2400" dirty="0" smtClean="0">
                    <a:latin typeface="+mn-ea"/>
                  </a:rPr>
                  <a:t>4000</a:t>
                </a:r>
                <a:r>
                  <a:rPr lang="zh-CN" altLang="en-US" sz="2400" dirty="0" smtClean="0"/>
                  <a:t>元</a:t>
                </a:r>
                <a:r>
                  <a:rPr lang="en-US" altLang="zh-CN" sz="2400" dirty="0" smtClean="0"/>
                  <a:t>/</a:t>
                </a:r>
                <a:r>
                  <a:rPr lang="zh-CN" altLang="en-US" sz="2400" dirty="0" smtClean="0"/>
                  <a:t>件；进入国家阶段代理费不超过</a:t>
                </a:r>
                <a:r>
                  <a:rPr lang="en-US" altLang="zh-CN" sz="2400" dirty="0" smtClean="0">
                    <a:latin typeface="+mn-ea"/>
                  </a:rPr>
                  <a:t>60000</a:t>
                </a:r>
                <a:r>
                  <a:rPr lang="zh-CN" altLang="en-US" sz="2400" dirty="0" smtClean="0"/>
                  <a:t>元</a:t>
                </a:r>
                <a:r>
                  <a:rPr lang="en-US" altLang="zh-CN" sz="2400" dirty="0" smtClean="0"/>
                  <a:t>/</a:t>
                </a:r>
                <a:r>
                  <a:rPr lang="zh-CN" altLang="en-US" sz="2400" dirty="0" smtClean="0"/>
                  <a:t>国家）</a:t>
                </a: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475593" y="1803314"/>
              <a:ext cx="5732559" cy="867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38"/>
          <p:cNvGrpSpPr/>
          <p:nvPr/>
        </p:nvGrpSpPr>
        <p:grpSpPr>
          <a:xfrm>
            <a:off x="857224" y="2285992"/>
            <a:ext cx="3906825" cy="1144607"/>
            <a:chOff x="971600" y="1491630"/>
            <a:chExt cx="3906824" cy="858455"/>
          </a:xfrm>
        </p:grpSpPr>
        <p:grpSp>
          <p:nvGrpSpPr>
            <p:cNvPr id="12" name="组合 66"/>
            <p:cNvGrpSpPr/>
            <p:nvPr/>
          </p:nvGrpSpPr>
          <p:grpSpPr bwMode="auto">
            <a:xfrm>
              <a:off x="971600" y="1491630"/>
              <a:ext cx="3574446" cy="858455"/>
              <a:chOff x="-103538" y="-6776"/>
              <a:chExt cx="3559922" cy="478487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0" y="-6776"/>
                <a:ext cx="3456384" cy="17696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indent="179705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5" name="TextBox 6"/>
              <p:cNvSpPr>
                <a:spLocks noChangeArrowheads="1"/>
              </p:cNvSpPr>
              <p:nvPr/>
            </p:nvSpPr>
            <p:spPr bwMode="auto">
              <a:xfrm>
                <a:off x="-103538" y="260063"/>
                <a:ext cx="3497282" cy="21164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indent="179705">
                  <a:lnSpc>
                    <a:spcPct val="150000"/>
                  </a:lnSpc>
                  <a:buSzPct val="100000"/>
                  <a:buFont typeface="Times New Roman" panose="02020603050405020304" pitchFamily="18" charset="0"/>
                  <a:buNone/>
                </a:pPr>
                <a:r>
                  <a:rPr lang="zh-CN" altLang="en-US" sz="2000" dirty="0" smtClean="0">
                    <a:solidFill>
                      <a:schemeClr val="accent1">
                        <a:lumMod val="50000"/>
                      </a:schemeClr>
                    </a:solidFill>
                    <a:ea typeface="微软雅黑" panose="020B0503020204020204" pitchFamily="34" charset="-122"/>
                    <a:sym typeface="Arial" panose="020B0604020202020204" pitchFamily="34" charset="0"/>
                  </a:rPr>
                  <a:t>      谢谢！</a:t>
                </a:r>
                <a:endParaRPr lang="zh-CN" altLang="en-US" sz="2000" dirty="0">
                  <a:solidFill>
                    <a:schemeClr val="accent1">
                      <a:lumMod val="50000"/>
                    </a:schemeClr>
                  </a:solidFill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直接连接符 45"/>
            <p:cNvSpPr>
              <a:spLocks noChangeShapeType="1"/>
            </p:cNvSpPr>
            <p:nvPr/>
          </p:nvSpPr>
          <p:spPr bwMode="auto">
            <a:xfrm>
              <a:off x="1062000" y="1923678"/>
              <a:ext cx="3816424" cy="0"/>
            </a:xfrm>
            <a:prstGeom prst="line">
              <a:avLst/>
            </a:prstGeom>
            <a:noFill/>
            <a:ln w="12700" cap="rnd">
              <a:solidFill>
                <a:schemeClr val="accent1">
                  <a:lumMod val="75000"/>
                </a:schemeClr>
              </a:solidFill>
              <a:prstDash val="sysDash"/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zh-CN" altLang="en-US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18" name="TextBox 6"/>
          <p:cNvSpPr>
            <a:spLocks noChangeArrowheads="1"/>
          </p:cNvSpPr>
          <p:nvPr/>
        </p:nvSpPr>
        <p:spPr bwMode="auto">
          <a:xfrm>
            <a:off x="857224" y="2143117"/>
            <a:ext cx="6500858" cy="5539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indent="179705">
              <a:lnSpc>
                <a:spcPct val="150000"/>
              </a:lnSpc>
              <a:buSzPct val="100000"/>
              <a:buFont typeface="Times New Roman" panose="02020603050405020304" pitchFamily="18" charset="0"/>
              <a:buNone/>
            </a:pPr>
            <a:r>
              <a:rPr lang="zh-CN" altLang="en-US" sz="2000" dirty="0" smtClean="0">
                <a:solidFill>
                  <a:schemeClr val="accent1">
                    <a:lumMod val="50000"/>
                  </a:schemeClr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合肥兴东知识产权代理有限公司</a:t>
            </a:r>
            <a:endParaRPr lang="zh-CN" altLang="en-US" sz="2000" dirty="0">
              <a:solidFill>
                <a:schemeClr val="accent1">
                  <a:lumMod val="50000"/>
                </a:schemeClr>
              </a:solidFill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43602"/>
            <a:ext cx="3371851" cy="768351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1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代理机构概况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组合 41"/>
          <p:cNvGrpSpPr/>
          <p:nvPr/>
        </p:nvGrpSpPr>
        <p:grpSpPr>
          <a:xfrm>
            <a:off x="1214414" y="1714488"/>
            <a:ext cx="6643734" cy="4923070"/>
            <a:chOff x="1055440" y="3360006"/>
            <a:chExt cx="6643734" cy="3692303"/>
          </a:xfrm>
        </p:grpSpPr>
        <p:grpSp>
          <p:nvGrpSpPr>
            <p:cNvPr id="6" name="组合 66"/>
            <p:cNvGrpSpPr/>
            <p:nvPr/>
          </p:nvGrpSpPr>
          <p:grpSpPr bwMode="auto">
            <a:xfrm>
              <a:off x="1055440" y="3360006"/>
              <a:ext cx="3328094" cy="836831"/>
              <a:chOff x="23367" y="0"/>
              <a:chExt cx="3941520" cy="432505"/>
            </a:xfrm>
          </p:grpSpPr>
          <p:sp>
            <p:nvSpPr>
              <p:cNvPr id="8" name="TextBox 6"/>
              <p:cNvSpPr>
                <a:spLocks noChangeArrowheads="1"/>
              </p:cNvSpPr>
              <p:nvPr/>
            </p:nvSpPr>
            <p:spPr bwMode="auto">
              <a:xfrm>
                <a:off x="41992" y="0"/>
                <a:ext cx="3456384" cy="16178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公司简介：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9" name="直接连接符 45"/>
              <p:cNvSpPr>
                <a:spLocks noChangeShapeType="1"/>
              </p:cNvSpPr>
              <p:nvPr/>
            </p:nvSpPr>
            <p:spPr bwMode="auto">
              <a:xfrm flipV="1">
                <a:off x="127273" y="260514"/>
                <a:ext cx="3837614" cy="0"/>
              </a:xfrm>
              <a:prstGeom prst="line">
                <a:avLst/>
              </a:prstGeom>
              <a:noFill/>
              <a:ln w="12700" cap="rnd">
                <a:solidFill>
                  <a:schemeClr val="accent1">
                    <a:lumMod val="75000"/>
                  </a:schemeClr>
                </a:solidFill>
                <a:prstDash val="sysDash"/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zh-CN" altLang="en-US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0" name="TextBox 6"/>
              <p:cNvSpPr>
                <a:spLocks noChangeArrowheads="1"/>
              </p:cNvSpPr>
              <p:nvPr/>
            </p:nvSpPr>
            <p:spPr bwMode="auto">
              <a:xfrm>
                <a:off x="23367" y="272639"/>
                <a:ext cx="3600399" cy="15986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7" name="TextBox 20"/>
            <p:cNvSpPr txBox="1">
              <a:spLocks noChangeArrowheads="1"/>
            </p:cNvSpPr>
            <p:nvPr/>
          </p:nvSpPr>
          <p:spPr bwMode="auto">
            <a:xfrm>
              <a:off x="1253876" y="3936071"/>
              <a:ext cx="6445298" cy="311623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dirty="0" smtClean="0"/>
                <a:t>    合肥</a:t>
              </a:r>
              <a:r>
                <a:rPr lang="zh-CN" altLang="en-US" sz="2400" dirty="0" smtClean="0"/>
                <a:t>兴东知识产权代理有限公司成立于</a:t>
              </a:r>
              <a:r>
                <a:rPr lang="en-US" sz="2400" dirty="0" smtClean="0"/>
                <a:t>2014</a:t>
              </a:r>
              <a:r>
                <a:rPr lang="zh-CN" altLang="en-US" sz="2400" dirty="0" smtClean="0"/>
                <a:t>年</a:t>
              </a:r>
              <a:r>
                <a:rPr lang="en-US" sz="2400" dirty="0" smtClean="0"/>
                <a:t>11</a:t>
              </a:r>
              <a:r>
                <a:rPr lang="zh-CN" altLang="en-US" sz="2400" dirty="0" smtClean="0"/>
                <a:t>月，由在知识产权领域从业十年以上的专利代理人、商标</a:t>
              </a:r>
              <a:r>
                <a:rPr lang="zh-CN" altLang="en-US" sz="2400" dirty="0" smtClean="0"/>
                <a:t>代理人组成</a:t>
              </a:r>
              <a:r>
                <a:rPr lang="zh-CN" altLang="en-US" sz="2400" dirty="0" smtClean="0"/>
                <a:t>。公司</a:t>
              </a:r>
              <a:r>
                <a:rPr lang="zh-CN" altLang="en-US" sz="2400" dirty="0" smtClean="0"/>
                <a:t>发起人安徽省</a:t>
              </a:r>
              <a:r>
                <a:rPr lang="zh-CN" altLang="en-US" sz="2400" dirty="0" smtClean="0"/>
                <a:t>专利</a:t>
              </a:r>
              <a:r>
                <a:rPr lang="zh-CN" altLang="en-US" sz="2400" dirty="0" smtClean="0"/>
                <a:t>事务所工作多年。</a:t>
              </a:r>
              <a:endParaRPr lang="en-US" altLang="zh-CN" sz="2400" dirty="0" smtClean="0"/>
            </a:p>
            <a:p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     </a:t>
              </a:r>
              <a:r>
                <a:rPr lang="zh-CN" altLang="en-US" sz="2400" dirty="0" smtClean="0"/>
                <a:t>合肥兴东是从合肥市上嘉专利代理事务所走出来的独立品牌，主要致力于为高质量专利代理提供一站式知识产权服务。</a:t>
              </a:r>
              <a:endParaRPr lang="en-US" altLang="zh-CN" sz="2400" dirty="0" smtClean="0"/>
            </a:p>
            <a:p>
              <a:r>
                <a:rPr lang="en-US" altLang="zh-CN" sz="2400" dirty="0" smtClean="0"/>
                <a:t> </a:t>
              </a:r>
              <a:r>
                <a:rPr lang="en-US" altLang="zh-CN" sz="2400" dirty="0" smtClean="0"/>
                <a:t>    </a:t>
              </a:r>
              <a:r>
                <a:rPr lang="zh-CN" altLang="en-US" sz="2400" dirty="0" smtClean="0"/>
                <a:t>目前我公司子品牌“合肥恒程”已先后入驻中国科学技术大学先进技术研究院、安徽创新馆，为上述机构提供综合性知识产权运营服务。</a:t>
              </a:r>
              <a:endParaRPr lang="en-US" altLang="zh-CN" sz="2400" dirty="0" smtClean="0"/>
            </a:p>
            <a:p>
              <a:endParaRPr lang="zh-CN" altLang="en-US" sz="2400" spc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43602"/>
            <a:ext cx="3371851" cy="768351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1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代理机构概况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1"/>
          <p:cNvGrpSpPr/>
          <p:nvPr/>
        </p:nvGrpSpPr>
        <p:grpSpPr>
          <a:xfrm>
            <a:off x="1214414" y="1714485"/>
            <a:ext cx="7143800" cy="3343394"/>
            <a:chOff x="1055440" y="3360006"/>
            <a:chExt cx="6643734" cy="1860755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055440" y="3360006"/>
              <a:ext cx="3328094" cy="836831"/>
              <a:chOff x="23367" y="0"/>
              <a:chExt cx="3941520" cy="432505"/>
            </a:xfrm>
          </p:grpSpPr>
          <p:sp>
            <p:nvSpPr>
              <p:cNvPr id="8" name="TextBox 6"/>
              <p:cNvSpPr>
                <a:spLocks noChangeArrowheads="1"/>
              </p:cNvSpPr>
              <p:nvPr/>
            </p:nvSpPr>
            <p:spPr bwMode="auto">
              <a:xfrm>
                <a:off x="41992" y="0"/>
                <a:ext cx="3456384" cy="16178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公司简介：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9" name="直接连接符 45"/>
              <p:cNvSpPr>
                <a:spLocks noChangeShapeType="1"/>
              </p:cNvSpPr>
              <p:nvPr/>
            </p:nvSpPr>
            <p:spPr bwMode="auto">
              <a:xfrm flipV="1">
                <a:off x="127273" y="260514"/>
                <a:ext cx="3837614" cy="0"/>
              </a:xfrm>
              <a:prstGeom prst="line">
                <a:avLst/>
              </a:prstGeom>
              <a:noFill/>
              <a:ln w="12700" cap="rnd">
                <a:solidFill>
                  <a:schemeClr val="accent1">
                    <a:lumMod val="75000"/>
                  </a:schemeClr>
                </a:solidFill>
                <a:prstDash val="sysDash"/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zh-CN" altLang="en-US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0" name="TextBox 6"/>
              <p:cNvSpPr>
                <a:spLocks noChangeArrowheads="1"/>
              </p:cNvSpPr>
              <p:nvPr/>
            </p:nvSpPr>
            <p:spPr bwMode="auto">
              <a:xfrm>
                <a:off x="23367" y="272639"/>
                <a:ext cx="3600399" cy="15986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7" name="TextBox 20"/>
            <p:cNvSpPr txBox="1">
              <a:spLocks noChangeArrowheads="1"/>
            </p:cNvSpPr>
            <p:nvPr/>
          </p:nvSpPr>
          <p:spPr bwMode="auto">
            <a:xfrm>
              <a:off x="1253876" y="3936071"/>
              <a:ext cx="6445298" cy="128469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dirty="0" smtClean="0">
                  <a:latin typeface="+mn-ea"/>
                </a:rPr>
                <a:t>我</a:t>
              </a:r>
              <a:r>
                <a:rPr lang="zh-CN" altLang="en-US" sz="2400" dirty="0" smtClean="0">
                  <a:latin typeface="+mn-ea"/>
                </a:rPr>
                <a:t>司目前获得专利代理人资格的专利代理人</a:t>
              </a:r>
              <a:r>
                <a:rPr lang="en-US" altLang="zh-CN" sz="2400" dirty="0" smtClean="0">
                  <a:latin typeface="+mn-ea"/>
                </a:rPr>
                <a:t>11</a:t>
              </a:r>
              <a:r>
                <a:rPr lang="zh-CN" altLang="en-US" sz="2400" dirty="0" smtClean="0">
                  <a:latin typeface="+mn-ea"/>
                </a:rPr>
                <a:t>人，执业</a:t>
              </a:r>
              <a:r>
                <a:rPr lang="en-US" altLang="zh-CN" sz="2400" dirty="0" smtClean="0">
                  <a:latin typeface="+mn-ea"/>
                </a:rPr>
                <a:t>8</a:t>
              </a:r>
              <a:r>
                <a:rPr lang="zh-CN" altLang="en-US" sz="2400" dirty="0" smtClean="0">
                  <a:latin typeface="+mn-ea"/>
                </a:rPr>
                <a:t>年以上代理人</a:t>
              </a:r>
              <a:r>
                <a:rPr lang="en-US" altLang="zh-CN" sz="2400" dirty="0" smtClean="0">
                  <a:latin typeface="+mn-ea"/>
                </a:rPr>
                <a:t>2</a:t>
              </a:r>
              <a:r>
                <a:rPr lang="zh-CN" altLang="en-US" sz="2400" dirty="0" smtClean="0">
                  <a:latin typeface="+mn-ea"/>
                </a:rPr>
                <a:t>人，代理人中</a:t>
              </a:r>
              <a:r>
                <a:rPr lang="zh-CN" altLang="en-US" sz="2400" dirty="0" smtClean="0">
                  <a:latin typeface="+mn-ea"/>
                </a:rPr>
                <a:t>具有</a:t>
              </a:r>
              <a:r>
                <a:rPr lang="zh-CN" altLang="en-US" sz="2400" dirty="0" smtClean="0">
                  <a:latin typeface="+mn-ea"/>
                </a:rPr>
                <a:t>本科以上学历，硕士</a:t>
              </a:r>
              <a:r>
                <a:rPr lang="zh-CN" altLang="en-US" sz="2400" dirty="0" smtClean="0">
                  <a:latin typeface="+mn-ea"/>
                </a:rPr>
                <a:t>研究生</a:t>
              </a:r>
              <a:r>
                <a:rPr lang="en-US" altLang="zh-CN" sz="2400" dirty="0" smtClean="0">
                  <a:latin typeface="+mn-ea"/>
                </a:rPr>
                <a:t>5 </a:t>
              </a:r>
              <a:r>
                <a:rPr lang="zh-CN" altLang="en-US" sz="2400" dirty="0" smtClean="0">
                  <a:latin typeface="+mn-ea"/>
                </a:rPr>
                <a:t>人</a:t>
              </a:r>
              <a:r>
                <a:rPr lang="zh-CN" altLang="en-US" sz="2400" dirty="0" smtClean="0">
                  <a:latin typeface="+mn-ea"/>
                </a:rPr>
                <a:t>，</a:t>
              </a:r>
              <a:r>
                <a:rPr lang="zh-CN" altLang="en-US" sz="2400" dirty="0" smtClean="0"/>
                <a:t>事务所代理的专业涉及机械、电力电气、自动控制、电子技术、普通物理、通讯、计算机、农业、生物、化学、建筑、纺织、生活用品等全部可申请专利的技术</a:t>
              </a:r>
              <a:r>
                <a:rPr lang="zh-CN" altLang="en-US" sz="2400" dirty="0" smtClean="0"/>
                <a:t>领域。</a:t>
              </a:r>
              <a:endParaRPr lang="zh-CN" altLang="en-US" sz="2400" spc="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3371851" cy="768351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1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lang="zh-CN" altLang="en-US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代理机构概况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1" name="组合 40"/>
          <p:cNvGrpSpPr/>
          <p:nvPr/>
        </p:nvGrpSpPr>
        <p:grpSpPr>
          <a:xfrm>
            <a:off x="1071538" y="1071546"/>
            <a:ext cx="7358114" cy="4595190"/>
            <a:chOff x="1100564" y="1272703"/>
            <a:chExt cx="5951063" cy="836853"/>
          </a:xfrm>
        </p:grpSpPr>
        <p:grpSp>
          <p:nvGrpSpPr>
            <p:cNvPr id="12" name="组合 66"/>
            <p:cNvGrpSpPr/>
            <p:nvPr/>
          </p:nvGrpSpPr>
          <p:grpSpPr bwMode="auto">
            <a:xfrm>
              <a:off x="1100564" y="1272703"/>
              <a:ext cx="3327420" cy="836853"/>
              <a:chOff x="23366" y="0"/>
              <a:chExt cx="3941597" cy="432498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285210" cy="4258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资质荣誉：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5" name="直接连接符 45"/>
              <p:cNvSpPr>
                <a:spLocks noChangeShapeType="1"/>
              </p:cNvSpPr>
              <p:nvPr/>
            </p:nvSpPr>
            <p:spPr bwMode="auto">
              <a:xfrm flipV="1">
                <a:off x="126495" y="260503"/>
                <a:ext cx="3838468" cy="1"/>
              </a:xfrm>
              <a:prstGeom prst="line">
                <a:avLst/>
              </a:prstGeom>
              <a:noFill/>
              <a:ln w="12700" cap="rnd">
                <a:solidFill>
                  <a:schemeClr val="accent1">
                    <a:lumMod val="75000"/>
                  </a:schemeClr>
                </a:solidFill>
                <a:prstDash val="sysDash"/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zh-CN" altLang="en-US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23366" y="272639"/>
                <a:ext cx="3600400" cy="15985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158341" y="1441832"/>
              <a:ext cx="5893286" cy="6670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 sz="2400" b="1" dirty="0" smtClean="0">
                  <a:latin typeface="+mn-ea"/>
                </a:rPr>
                <a:t>合肥市</a:t>
              </a:r>
              <a:r>
                <a:rPr lang="zh-CN" altLang="en-US" sz="2400" b="1" dirty="0" smtClean="0">
                  <a:latin typeface="+mn-ea"/>
                </a:rPr>
                <a:t>包河区科技局专利服务</a:t>
              </a:r>
              <a:r>
                <a:rPr lang="zh-CN" altLang="en-US" sz="2400" b="1" dirty="0" smtClean="0">
                  <a:latin typeface="+mn-ea"/>
                </a:rPr>
                <a:t>机构；</a:t>
              </a:r>
              <a:endParaRPr lang="en-US" altLang="zh-CN" sz="2400" b="1" dirty="0" smtClean="0">
                <a:latin typeface="+mn-ea"/>
              </a:endParaRPr>
            </a:p>
            <a:p>
              <a:endParaRPr lang="en-US" altLang="zh-CN" sz="2400" b="1" dirty="0" smtClean="0">
                <a:latin typeface="+mn-ea"/>
              </a:endParaRPr>
            </a:p>
            <a:p>
              <a:r>
                <a:rPr lang="zh-CN" altLang="en-US" sz="2400" b="1" dirty="0" smtClean="0">
                  <a:latin typeface="+mn-ea"/>
                </a:rPr>
                <a:t>合肥市创新券</a:t>
              </a:r>
              <a:r>
                <a:rPr lang="zh-CN" altLang="en-US" sz="2400" b="1" dirty="0" smtClean="0">
                  <a:latin typeface="+mn-ea"/>
                </a:rPr>
                <a:t>专利代理服务机构受理</a:t>
              </a:r>
              <a:r>
                <a:rPr lang="zh-CN" altLang="en-US" sz="2400" b="1" dirty="0" smtClean="0">
                  <a:latin typeface="+mn-ea"/>
                </a:rPr>
                <a:t>单位；</a:t>
              </a:r>
              <a:endParaRPr lang="en-US" altLang="zh-CN" sz="2400" b="1" dirty="0" smtClean="0">
                <a:latin typeface="+mn-ea"/>
              </a:endParaRPr>
            </a:p>
            <a:p>
              <a:endParaRPr lang="en-US" altLang="zh-CN" sz="2400" b="1" dirty="0" smtClean="0">
                <a:latin typeface="+mn-ea"/>
              </a:endParaRPr>
            </a:p>
            <a:p>
              <a:r>
                <a:rPr lang="zh-CN" altLang="en-US" sz="2400" b="1" dirty="0" smtClean="0">
                  <a:latin typeface="+mn-ea"/>
                </a:rPr>
                <a:t>合肥市经开区</a:t>
              </a:r>
              <a:r>
                <a:rPr lang="zh-CN" altLang="en-US" sz="2400" b="1" dirty="0" smtClean="0">
                  <a:latin typeface="+mn-ea"/>
                </a:rPr>
                <a:t>专利代理服务机构受理</a:t>
              </a:r>
              <a:r>
                <a:rPr lang="zh-CN" altLang="en-US" sz="2400" b="1" dirty="0" smtClean="0">
                  <a:latin typeface="+mn-ea"/>
                </a:rPr>
                <a:t>单位；</a:t>
              </a:r>
              <a:endParaRPr lang="en-US" altLang="zh-CN" sz="2400" b="1" dirty="0" smtClean="0">
                <a:latin typeface="+mn-ea"/>
              </a:endParaRPr>
            </a:p>
            <a:p>
              <a:endParaRPr lang="en-US" altLang="zh-CN" sz="2400" b="1" dirty="0" smtClean="0"/>
            </a:p>
            <a:p>
              <a:r>
                <a:rPr lang="zh-CN" altLang="en-US" sz="2400" b="1" dirty="0" smtClean="0"/>
                <a:t>滁州</a:t>
              </a:r>
              <a:r>
                <a:rPr lang="zh-CN" altLang="en-US" sz="2400" b="1" dirty="0" smtClean="0"/>
                <a:t>市知识产权局专利服务机构；</a:t>
              </a:r>
              <a:endParaRPr lang="zh-CN" altLang="en-US" sz="2400" dirty="0" smtClean="0"/>
            </a:p>
            <a:p>
              <a:endParaRPr lang="en-US" altLang="zh-CN" sz="2400" b="1" dirty="0" smtClean="0"/>
            </a:p>
            <a:p>
              <a:r>
                <a:rPr lang="zh-CN" altLang="en-US" sz="2400" b="1" dirty="0" smtClean="0"/>
                <a:t>界</a:t>
              </a:r>
              <a:r>
                <a:rPr lang="zh-CN" altLang="en-US" sz="2400" b="1" dirty="0" smtClean="0"/>
                <a:t>首市知识产权局专利服务机构</a:t>
              </a:r>
              <a:endParaRPr lang="en-US" altLang="zh-CN" sz="2400" b="1" dirty="0" smtClean="0">
                <a:latin typeface="+mn-ea"/>
              </a:endParaRPr>
            </a:p>
            <a:p>
              <a:endParaRPr lang="zh-CN" altLang="en-US" sz="16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3371851" cy="768351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2.</a:t>
            </a:r>
            <a:r>
              <a:rPr lang="zh-CN" altLang="en-US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代理机构概况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1285852" y="857232"/>
            <a:ext cx="6858048" cy="3095913"/>
            <a:chOff x="1100564" y="1272703"/>
            <a:chExt cx="5893286" cy="1968195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3327420" cy="836853"/>
              <a:chOff x="23366" y="0"/>
              <a:chExt cx="3941597" cy="432498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456385" cy="1617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近三年业绩：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5" name="直接连接符 45"/>
              <p:cNvSpPr>
                <a:spLocks noChangeShapeType="1"/>
              </p:cNvSpPr>
              <p:nvPr/>
            </p:nvSpPr>
            <p:spPr bwMode="auto">
              <a:xfrm flipV="1">
                <a:off x="126495" y="260503"/>
                <a:ext cx="3838468" cy="1"/>
              </a:xfrm>
              <a:prstGeom prst="line">
                <a:avLst/>
              </a:prstGeom>
              <a:noFill/>
              <a:ln w="12700" cap="rnd">
                <a:solidFill>
                  <a:schemeClr val="accent1">
                    <a:lumMod val="75000"/>
                  </a:schemeClr>
                </a:solidFill>
                <a:prstDash val="sysDash"/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zh-CN" altLang="en-US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23366" y="272639"/>
                <a:ext cx="3600400" cy="159859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259632" y="1851671"/>
              <a:ext cx="5734218" cy="138922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  <a:p>
              <a:r>
                <a:rPr lang="zh-CN" altLang="en-US" sz="2000" dirty="0" smtClean="0"/>
                <a:t>     </a:t>
              </a:r>
              <a:r>
                <a:rPr lang="zh-CN" altLang="en-US" sz="2000" dirty="0" smtClean="0"/>
                <a:t>合肥兴东专利代理有限公司服务企业既包括合肥工业大学、安徽农业大学、安徽大学等高校；也包括中国科学院核能安全技术研究所</a:t>
              </a:r>
              <a:r>
                <a:rPr lang="zh-CN" altLang="en-US" sz="2000" dirty="0" smtClean="0"/>
                <a:t>、中国科学技术大学先进研究院、安徽省农业科学院园艺研究所、安徽省农业科学院农产品加工研究所、煤炭工业</a:t>
              </a:r>
              <a:r>
                <a:rPr lang="zh-CN" altLang="en-US" sz="2000" dirty="0" smtClean="0"/>
                <a:t>合肥设计研究院等科研机构；还包括如中铁四局、国家电网、扬子空调、国风集团等企业。</a:t>
              </a:r>
              <a:endParaRPr lang="zh-CN" altLang="en-US" sz="20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3371851" cy="768351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2.</a:t>
            </a:r>
            <a:r>
              <a:rPr lang="zh-CN" altLang="en-US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代理机构概况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928662" y="928670"/>
            <a:ext cx="8072494" cy="4020210"/>
            <a:chOff x="1100564" y="1272703"/>
            <a:chExt cx="5945904" cy="801051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5945904" cy="801051"/>
              <a:chOff x="23366" y="0"/>
              <a:chExt cx="7043402" cy="413995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456385" cy="16177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近三年业绩：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5" name="直接连接符 45"/>
              <p:cNvSpPr>
                <a:spLocks noChangeShapeType="1"/>
              </p:cNvSpPr>
              <p:nvPr/>
            </p:nvSpPr>
            <p:spPr bwMode="auto">
              <a:xfrm flipV="1">
                <a:off x="126495" y="260503"/>
                <a:ext cx="3838468" cy="1"/>
              </a:xfrm>
              <a:prstGeom prst="line">
                <a:avLst/>
              </a:prstGeom>
              <a:noFill/>
              <a:ln w="12700" cap="rnd">
                <a:solidFill>
                  <a:schemeClr val="accent1">
                    <a:lumMod val="75000"/>
                  </a:schemeClr>
                </a:solidFill>
                <a:prstDash val="sysDash"/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zh-CN" altLang="en-US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23366" y="272638"/>
                <a:ext cx="7043402" cy="14135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2016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年，事务所代理申请量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为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1034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2017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年，事务所代理申请量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为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1045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2018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年，事务所代理申请量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为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1024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近三年发明平均授权率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60%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以上。</a:t>
                </a:r>
                <a:endParaRPr lang="en-US" altLang="zh-CN" sz="1600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261291" y="1803313"/>
              <a:ext cx="5732559" cy="867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3371851" cy="768351"/>
          </a:xfrm>
          <a:prstGeom prst="rect">
            <a:avLst/>
          </a:prstGeom>
        </p:spPr>
        <p:txBody>
          <a:bodyPr vert="horz" lIns="0" rIns="0" bIns="0" anchor="b">
            <a:normAutofit fontScale="92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2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本机构优势代理学科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857224" y="857230"/>
            <a:ext cx="8001024" cy="4719204"/>
            <a:chOff x="1100564" y="1272703"/>
            <a:chExt cx="6000437" cy="1208698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6000437" cy="1208698"/>
              <a:chOff x="23366" y="0"/>
              <a:chExt cx="7108001" cy="624673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456385" cy="598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机械自动化、电子、</a:t>
                </a: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化工、农业：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150295" y="104018"/>
                <a:ext cx="6981072" cy="52065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我司代理人王伟、胡东升先生从事专利代理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11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年；先后服务的单位有合肥工业大学、安徽农业大学、扬子空调、国家电网等优质企业；由于我司为重建的新品牌，因此，仅以我司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代理人的代理的案件进行统计。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我司胡东升代理团队，近三年代理国家电网滁州供电、安庆供电、阜阳供电合计代理量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423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件；代理合肥工业大学合计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107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我司王伟代理团队，近三年代理国家电网亳州供电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43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件，安徽农业大学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186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件，扬子集团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122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件；中铁四局集团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53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件；中科院核能所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72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以中科院核能所为例，代理的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72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件申请中，全为发明申请，发明结案的专利中，授权发明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32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件，驳回专利仅</a:t>
                </a:r>
                <a:r>
                  <a:rPr lang="en-US" altLang="zh-CN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3</a:t>
                </a:r>
                <a:r>
                  <a:rPr lang="zh-CN" altLang="en-US" sz="16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件。</a:t>
                </a: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261291" y="1803313"/>
              <a:ext cx="5732559" cy="867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4852995" cy="831831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3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高价值专利专利代理情况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857224" y="857230"/>
            <a:ext cx="8001024" cy="7599992"/>
            <a:chOff x="1100564" y="1272703"/>
            <a:chExt cx="6000437" cy="1946535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6000437" cy="1946535"/>
              <a:chOff x="23366" y="0"/>
              <a:chExt cx="7108001" cy="1005998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4505983" cy="59888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安徽省</a:t>
                </a:r>
                <a:r>
                  <a:rPr lang="en-US" altLang="zh-CN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2018</a:t>
                </a: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年第六届专利优秀奖：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150295" y="104018"/>
                <a:ext cx="6981072" cy="90198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/>
                  <a:t>专利名车</a:t>
                </a:r>
                <a:r>
                  <a:rPr lang="zh-CN" altLang="en-US" sz="1600" dirty="0" smtClean="0"/>
                  <a:t>：</a:t>
                </a:r>
                <a:r>
                  <a:rPr lang="zh-CN" altLang="en-US" sz="1600" dirty="0" smtClean="0">
                    <a:latin typeface="+mn-ea"/>
                  </a:rPr>
                  <a:t>一种基于过渡区域的蒙特卡罗与确定论耦合粒子输运方法</a:t>
                </a: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latin typeface="+mn-ea"/>
                  </a:rPr>
                  <a:t>专利号：</a:t>
                </a:r>
                <a:r>
                  <a:rPr lang="en-US" altLang="zh-CN" sz="1600" dirty="0" smtClean="0">
                    <a:latin typeface="+mn-ea"/>
                  </a:rPr>
                  <a:t>ZL 201610782485.3 </a:t>
                </a: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/>
                  <a:t>专利权人</a:t>
                </a:r>
                <a:r>
                  <a:rPr lang="zh-CN" altLang="en-US" sz="1600" dirty="0" smtClean="0"/>
                  <a:t>：中国科学院合肥物质科学研究</a:t>
                </a:r>
                <a:r>
                  <a:rPr lang="zh-CN" altLang="en-US" sz="1600" dirty="0" smtClean="0"/>
                  <a:t>院</a:t>
                </a: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/>
                  <a:t>专利</a:t>
                </a:r>
                <a:r>
                  <a:rPr lang="zh-CN" altLang="en-US" sz="1600" dirty="0" smtClean="0"/>
                  <a:t>名车：一种便于折叠的婴儿手推车</a:t>
                </a: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latin typeface="+mn-ea"/>
                  </a:rPr>
                  <a:t>专利号：</a:t>
                </a:r>
                <a:r>
                  <a:rPr lang="en-US" altLang="zh-CN" sz="1600" dirty="0" smtClean="0">
                    <a:latin typeface="+mn-ea"/>
                  </a:rPr>
                  <a:t>ZL 201410211583.2</a:t>
                </a: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/>
                  <a:t>专利权人</a:t>
                </a:r>
                <a:r>
                  <a:rPr lang="zh-CN" altLang="en-US" sz="1600" dirty="0" smtClean="0"/>
                  <a:t>：</a:t>
                </a:r>
                <a:r>
                  <a:rPr lang="zh-CN" altLang="en-US" sz="1600" dirty="0" smtClean="0">
                    <a:latin typeface="+mn-ea"/>
                  </a:rPr>
                  <a:t>安徽酷豆丁科技发展股份有限公司</a:t>
                </a: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/>
                  <a:t>专利名车：一种便于折叠的婴儿手推车</a:t>
                </a: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>
                    <a:latin typeface="+mn-ea"/>
                  </a:rPr>
                  <a:t>专利号：</a:t>
                </a:r>
                <a:r>
                  <a:rPr lang="en-US" altLang="zh-CN" sz="1600" dirty="0" smtClean="0">
                    <a:latin typeface="+mn-ea"/>
                  </a:rPr>
                  <a:t>ZL 201410211583.2</a:t>
                </a: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1600" dirty="0" smtClean="0"/>
                  <a:t>专利权人：</a:t>
                </a:r>
                <a:r>
                  <a:rPr lang="zh-CN" altLang="en-US" sz="1600" dirty="0" smtClean="0">
                    <a:latin typeface="+mn-ea"/>
                  </a:rPr>
                  <a:t>安徽酷豆丁科技发展股份有限公司</a:t>
                </a: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en-US" altLang="zh-CN" sz="1600" dirty="0" smtClean="0">
                    <a:latin typeface="+mn-ea"/>
                  </a:rPr>
                  <a:t> </a:t>
                </a:r>
                <a:r>
                  <a:rPr lang="en-US" altLang="zh-CN" sz="1600" dirty="0" smtClean="0">
                    <a:latin typeface="+mn-ea"/>
                  </a:rPr>
                  <a:t>  </a:t>
                </a:r>
                <a:r>
                  <a:rPr lang="zh-CN" altLang="en-US" sz="1600" dirty="0" smtClean="0">
                    <a:latin typeface="+mn-ea"/>
                  </a:rPr>
                  <a:t>以上</a:t>
                </a:r>
                <a:r>
                  <a:rPr lang="en-US" altLang="zh-CN" sz="1600" dirty="0" smtClean="0">
                    <a:latin typeface="+mn-ea"/>
                  </a:rPr>
                  <a:t>3</a:t>
                </a:r>
                <a:r>
                  <a:rPr lang="zh-CN" altLang="en-US" sz="1600" dirty="0" smtClean="0">
                    <a:latin typeface="+mn-ea"/>
                  </a:rPr>
                  <a:t>件发明均有我司代理人王伟团队独立代理。</a:t>
                </a: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latin typeface="+mn-ea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/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261291" y="1803313"/>
              <a:ext cx="5732559" cy="867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1"/>
          <p:cNvSpPr txBox="1"/>
          <p:nvPr/>
        </p:nvSpPr>
        <p:spPr>
          <a:xfrm>
            <a:off x="790575" y="25401"/>
            <a:ext cx="6281755" cy="903269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zh-CN" sz="2800" dirty="0" smtClean="0">
                <a:solidFill>
                  <a:schemeClr val="tx2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4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.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方正姚体" panose="02010601030101010101" pitchFamily="2" charset="-122"/>
                <a:ea typeface="方正姚体" panose="02010601030101010101" pitchFamily="2" charset="-122"/>
                <a:cs typeface="+mn-cs"/>
              </a:rPr>
              <a:t>代理合肥研究院知识产权情况</a:t>
            </a:r>
            <a:endParaRPr kumimoji="0" lang="zh-CN" alt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" name="组合 40"/>
          <p:cNvGrpSpPr/>
          <p:nvPr/>
        </p:nvGrpSpPr>
        <p:grpSpPr>
          <a:xfrm>
            <a:off x="857224" y="857230"/>
            <a:ext cx="8001024" cy="4559164"/>
            <a:chOff x="1100564" y="1272703"/>
            <a:chExt cx="6000437" cy="1167708"/>
          </a:xfrm>
        </p:grpSpPr>
        <p:grpSp>
          <p:nvGrpSpPr>
            <p:cNvPr id="3" name="组合 66"/>
            <p:cNvGrpSpPr/>
            <p:nvPr/>
          </p:nvGrpSpPr>
          <p:grpSpPr bwMode="auto">
            <a:xfrm>
              <a:off x="1100564" y="1272703"/>
              <a:ext cx="6000437" cy="1167708"/>
              <a:chOff x="23366" y="0"/>
              <a:chExt cx="7108001" cy="603490"/>
            </a:xfrm>
          </p:grpSpPr>
          <p:sp>
            <p:nvSpPr>
              <p:cNvPr id="14" name="TextBox 6"/>
              <p:cNvSpPr>
                <a:spLocks noChangeArrowheads="1"/>
              </p:cNvSpPr>
              <p:nvPr/>
            </p:nvSpPr>
            <p:spPr bwMode="auto">
              <a:xfrm>
                <a:off x="23366" y="0"/>
                <a:ext cx="3456385" cy="5524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marL="285750" indent="-106680" algn="just">
                  <a:lnSpc>
                    <a:spcPct val="130000"/>
                  </a:lnSpc>
                  <a:buSzPct val="100000"/>
                  <a:buFont typeface="Wingdings" panose="05000000000000000000" pitchFamily="2" charset="2"/>
                  <a:buChar char="u"/>
                </a:pPr>
                <a:r>
                  <a:rPr lang="zh-CN" altLang="en-US" b="1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代理合肥科研院所情况</a:t>
                </a:r>
                <a:endParaRPr lang="zh-CN" altLang="en-US" b="1" dirty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  <p:sp>
            <p:nvSpPr>
              <p:cNvPr id="16" name="TextBox 6"/>
              <p:cNvSpPr>
                <a:spLocks noChangeArrowheads="1"/>
              </p:cNvSpPr>
              <p:nvPr/>
            </p:nvSpPr>
            <p:spPr bwMode="auto">
              <a:xfrm>
                <a:off x="150295" y="104018"/>
                <a:ext cx="6981072" cy="499472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目前，我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单位与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合肥物质科学研究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院核能安全所，光机所均有长期的知识产权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代理合作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关系；</a:t>
                </a:r>
                <a:endParaRPr lang="en-US" altLang="zh-CN" sz="24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其中核能安全所自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2016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年合作以来，我我司王伟团队合计代理发明案件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70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余件，目前发明授权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32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件；发明最短授权周期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8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个月以内超过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3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件。</a:t>
                </a:r>
                <a:endParaRPr lang="en-US" altLang="zh-CN" sz="24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光机所，自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2018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年合作以来，仅代理发明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2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件，截止目前均已获得授权，授权周期为</a:t>
                </a:r>
                <a:r>
                  <a:rPr lang="en-US" altLang="zh-CN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14</a:t>
                </a:r>
                <a:r>
                  <a:rPr lang="zh-CN" alt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Arial" panose="020B0604020202020204" pitchFamily="34" charset="0"/>
                  </a:rPr>
                  <a:t>个月以内。</a:t>
                </a:r>
                <a:endParaRPr lang="en-US" altLang="zh-CN" sz="24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  <a:p>
                <a:pPr marL="285750" indent="284480">
                  <a:lnSpc>
                    <a:spcPct val="130000"/>
                  </a:lnSpc>
                  <a:buSzPct val="100000"/>
                </a:pPr>
                <a:endParaRPr lang="en-US" altLang="zh-CN" sz="1600" dirty="0" smtClean="0">
                  <a:solidFill>
                    <a:schemeClr val="accent1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TextBox 19"/>
            <p:cNvSpPr txBox="1">
              <a:spLocks noChangeArrowheads="1"/>
            </p:cNvSpPr>
            <p:nvPr/>
          </p:nvSpPr>
          <p:spPr bwMode="auto">
            <a:xfrm>
              <a:off x="1261291" y="1803313"/>
              <a:ext cx="5732559" cy="8671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endParaRPr lang="en-US" altLang="zh-CN" sz="16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</TotalTime>
  <Words>844</Words>
  <Application>WPS 演示</Application>
  <PresentationFormat>全屏显示(4:3)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流畅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Company>Lenovo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未定义</dc:creator>
  <cp:lastModifiedBy>Skyfree</cp:lastModifiedBy>
  <cp:revision>74</cp:revision>
  <dcterms:created xsi:type="dcterms:W3CDTF">2018-03-19T06:42:00Z</dcterms:created>
  <dcterms:modified xsi:type="dcterms:W3CDTF">2019-06-17T03:01:24Z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