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0"/>
  </p:notesMasterIdLst>
  <p:handoutMasterIdLst>
    <p:handoutMasterId r:id="rId21"/>
  </p:handoutMasterIdLst>
  <p:sldIdLst>
    <p:sldId id="313" r:id="rId2"/>
    <p:sldId id="279" r:id="rId3"/>
    <p:sldId id="283" r:id="rId4"/>
    <p:sldId id="328" r:id="rId5"/>
    <p:sldId id="334" r:id="rId6"/>
    <p:sldId id="330" r:id="rId7"/>
    <p:sldId id="311" r:id="rId8"/>
    <p:sldId id="259" r:id="rId9"/>
    <p:sldId id="329" r:id="rId10"/>
    <p:sldId id="325" r:id="rId11"/>
    <p:sldId id="326" r:id="rId12"/>
    <p:sldId id="327" r:id="rId13"/>
    <p:sldId id="331" r:id="rId14"/>
    <p:sldId id="332" r:id="rId15"/>
    <p:sldId id="333" r:id="rId16"/>
    <p:sldId id="335" r:id="rId17"/>
    <p:sldId id="317" r:id="rId18"/>
    <p:sldId id="309" r:id="rId19"/>
  </p:sldIdLst>
  <p:sldSz cx="9144000" cy="6858000" type="screen4x3"/>
  <p:notesSz cx="6797675" cy="9928225"/>
  <p:defaultTextStyle>
    <a:defPPr>
      <a:defRPr lang="zh-CN"/>
    </a:defPPr>
    <a:lvl1pPr algn="l" rtl="0" eaLnBrk="0" fontAlgn="base" hangingPunct="0">
      <a:spcBef>
        <a:spcPct val="0"/>
      </a:spcBef>
      <a:spcAft>
        <a:spcPct val="0"/>
      </a:spcAft>
      <a:defRPr kern="1200">
        <a:solidFill>
          <a:schemeClr val="tx1"/>
        </a:solidFill>
        <a:latin typeface="Arial"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Arial"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Arial"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Arial"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5CB450"/>
    <a:srgbClr val="CC3399"/>
    <a:srgbClr val="0044CC"/>
    <a:srgbClr val="AC4314"/>
    <a:srgbClr val="2225AE"/>
    <a:srgbClr val="3333CC"/>
    <a:srgbClr val="D58E25"/>
    <a:srgbClr val="FF0000"/>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21" autoAdjust="0"/>
    <p:restoredTop sz="90994" autoAdjust="0"/>
  </p:normalViewPr>
  <p:slideViewPr>
    <p:cSldViewPr>
      <p:cViewPr varScale="1">
        <p:scale>
          <a:sx n="114" d="100"/>
          <a:sy n="114" d="100"/>
        </p:scale>
        <p:origin x="-155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24037;&#20316;&#31807;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CN"/>
  <c:clrMapOvr bg1="lt1" tx1="dk1" bg2="lt2" tx2="dk2" accent1="accent1" accent2="accent2" accent3="accent3" accent4="accent4" accent5="accent5" accent6="accent6" hlink="hlink" folHlink="folHlink"/>
  <c:chart>
    <c:plotArea>
      <c:layout>
        <c:manualLayout>
          <c:layoutTarget val="inner"/>
          <c:xMode val="edge"/>
          <c:yMode val="edge"/>
          <c:x val="0.10015507436570428"/>
          <c:y val="5.1400554097404488E-2"/>
          <c:w val="0.86928937007874063"/>
          <c:h val="0.8326195683872849"/>
        </c:manualLayout>
      </c:layout>
      <c:lineChart>
        <c:grouping val="standard"/>
        <c:ser>
          <c:idx val="0"/>
          <c:order val="0"/>
          <c:tx>
            <c:strRef>
              <c:f>Sheet2!$A$2</c:f>
              <c:strCache>
                <c:ptCount val="1"/>
                <c:pt idx="0">
                  <c:v>1st OA</c:v>
                </c:pt>
              </c:strCache>
            </c:strRef>
          </c:tx>
          <c:cat>
            <c:numRef>
              <c:f>Sheet2!$B$1:$K$1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Sheet2!$B$2:$K$2</c:f>
              <c:numCache>
                <c:formatCode>General</c:formatCode>
                <c:ptCount val="10"/>
                <c:pt idx="0">
                  <c:v>1263</c:v>
                </c:pt>
                <c:pt idx="1">
                  <c:v>1723</c:v>
                </c:pt>
                <c:pt idx="2">
                  <c:v>1532</c:v>
                </c:pt>
                <c:pt idx="3">
                  <c:v>1343</c:v>
                </c:pt>
                <c:pt idx="4">
                  <c:v>1527</c:v>
                </c:pt>
                <c:pt idx="5">
                  <c:v>1710</c:v>
                </c:pt>
                <c:pt idx="6">
                  <c:v>1823</c:v>
                </c:pt>
                <c:pt idx="7">
                  <c:v>1825</c:v>
                </c:pt>
                <c:pt idx="8">
                  <c:v>1422</c:v>
                </c:pt>
                <c:pt idx="9">
                  <c:v>1975</c:v>
                </c:pt>
              </c:numCache>
            </c:numRef>
          </c:val>
        </c:ser>
        <c:ser>
          <c:idx val="1"/>
          <c:order val="1"/>
          <c:tx>
            <c:strRef>
              <c:f>Sheet2!$A$3</c:f>
              <c:strCache>
                <c:ptCount val="1"/>
                <c:pt idx="0">
                  <c:v>2nd OA</c:v>
                </c:pt>
              </c:strCache>
            </c:strRef>
          </c:tx>
          <c:cat>
            <c:numRef>
              <c:f>Sheet2!$B$1:$K$1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Sheet2!$B$3:$K$3</c:f>
              <c:numCache>
                <c:formatCode>General</c:formatCode>
                <c:ptCount val="10"/>
                <c:pt idx="0">
                  <c:v>572</c:v>
                </c:pt>
                <c:pt idx="1">
                  <c:v>629</c:v>
                </c:pt>
                <c:pt idx="2">
                  <c:v>765</c:v>
                </c:pt>
                <c:pt idx="3">
                  <c:v>857</c:v>
                </c:pt>
                <c:pt idx="4">
                  <c:v>739</c:v>
                </c:pt>
                <c:pt idx="5">
                  <c:v>918</c:v>
                </c:pt>
                <c:pt idx="6">
                  <c:v>997</c:v>
                </c:pt>
                <c:pt idx="7">
                  <c:v>951</c:v>
                </c:pt>
                <c:pt idx="8">
                  <c:v>952</c:v>
                </c:pt>
                <c:pt idx="9">
                  <c:v>881</c:v>
                </c:pt>
              </c:numCache>
            </c:numRef>
          </c:val>
        </c:ser>
        <c:ser>
          <c:idx val="2"/>
          <c:order val="2"/>
          <c:tx>
            <c:strRef>
              <c:f>Sheet2!$A$4</c:f>
              <c:strCache>
                <c:ptCount val="1"/>
                <c:pt idx="0">
                  <c:v>N次OA</c:v>
                </c:pt>
              </c:strCache>
            </c:strRef>
          </c:tx>
          <c:cat>
            <c:numRef>
              <c:f>Sheet2!$B$1:$K$1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Sheet2!$B$4:$K$4</c:f>
              <c:numCache>
                <c:formatCode>General</c:formatCode>
                <c:ptCount val="10"/>
                <c:pt idx="0">
                  <c:v>255</c:v>
                </c:pt>
                <c:pt idx="1">
                  <c:v>243</c:v>
                </c:pt>
                <c:pt idx="2">
                  <c:v>350</c:v>
                </c:pt>
                <c:pt idx="3">
                  <c:v>515</c:v>
                </c:pt>
                <c:pt idx="4">
                  <c:v>431</c:v>
                </c:pt>
                <c:pt idx="5">
                  <c:v>491</c:v>
                </c:pt>
                <c:pt idx="6">
                  <c:v>492</c:v>
                </c:pt>
                <c:pt idx="7">
                  <c:v>445</c:v>
                </c:pt>
                <c:pt idx="8">
                  <c:v>452</c:v>
                </c:pt>
                <c:pt idx="9">
                  <c:v>334</c:v>
                </c:pt>
              </c:numCache>
            </c:numRef>
          </c:val>
        </c:ser>
        <c:ser>
          <c:idx val="3"/>
          <c:order val="3"/>
          <c:tx>
            <c:strRef>
              <c:f>Sheet2!$A$5</c:f>
              <c:strCache>
                <c:ptCount val="1"/>
                <c:pt idx="0">
                  <c:v>拒絶査定</c:v>
                </c:pt>
              </c:strCache>
            </c:strRef>
          </c:tx>
          <c:marker>
            <c:symbol val="circle"/>
            <c:size val="7"/>
          </c:marker>
          <c:cat>
            <c:numRef>
              <c:f>Sheet2!$B$1:$K$1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Sheet2!$B$5:$K$5</c:f>
              <c:numCache>
                <c:formatCode>General</c:formatCode>
                <c:ptCount val="10"/>
                <c:pt idx="0">
                  <c:v>124</c:v>
                </c:pt>
                <c:pt idx="1">
                  <c:v>144</c:v>
                </c:pt>
                <c:pt idx="2">
                  <c:v>175</c:v>
                </c:pt>
                <c:pt idx="3">
                  <c:v>208</c:v>
                </c:pt>
                <c:pt idx="4">
                  <c:v>188</c:v>
                </c:pt>
                <c:pt idx="5">
                  <c:v>176</c:v>
                </c:pt>
                <c:pt idx="6">
                  <c:v>89</c:v>
                </c:pt>
                <c:pt idx="7">
                  <c:v>131</c:v>
                </c:pt>
                <c:pt idx="8">
                  <c:v>172</c:v>
                </c:pt>
                <c:pt idx="9">
                  <c:v>150</c:v>
                </c:pt>
              </c:numCache>
            </c:numRef>
          </c:val>
        </c:ser>
        <c:ser>
          <c:idx val="4"/>
          <c:order val="4"/>
          <c:tx>
            <c:strRef>
              <c:f>Sheet2!$A$6</c:f>
              <c:strCache>
                <c:ptCount val="1"/>
                <c:pt idx="0">
                  <c:v>審判請求</c:v>
                </c:pt>
              </c:strCache>
            </c:strRef>
          </c:tx>
          <c:cat>
            <c:numRef>
              <c:f>Sheet2!$B$1:$K$1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Sheet2!$B$6:$K$6</c:f>
              <c:numCache>
                <c:formatCode>General</c:formatCode>
                <c:ptCount val="10"/>
                <c:pt idx="0">
                  <c:v>82</c:v>
                </c:pt>
                <c:pt idx="1">
                  <c:v>107</c:v>
                </c:pt>
                <c:pt idx="2">
                  <c:v>108</c:v>
                </c:pt>
                <c:pt idx="3">
                  <c:v>143</c:v>
                </c:pt>
                <c:pt idx="4">
                  <c:v>117</c:v>
                </c:pt>
                <c:pt idx="5">
                  <c:v>108</c:v>
                </c:pt>
                <c:pt idx="6">
                  <c:v>60</c:v>
                </c:pt>
                <c:pt idx="7">
                  <c:v>51</c:v>
                </c:pt>
                <c:pt idx="8">
                  <c:v>144</c:v>
                </c:pt>
                <c:pt idx="9">
                  <c:v>106</c:v>
                </c:pt>
              </c:numCache>
            </c:numRef>
          </c:val>
        </c:ser>
        <c:marker val="1"/>
        <c:axId val="94733824"/>
        <c:axId val="94735360"/>
      </c:lineChart>
      <c:catAx>
        <c:axId val="94733824"/>
        <c:scaling>
          <c:orientation val="minMax"/>
        </c:scaling>
        <c:axPos val="b"/>
        <c:numFmt formatCode="General" sourceLinked="1"/>
        <c:tickLblPos val="nextTo"/>
        <c:crossAx val="94735360"/>
        <c:crosses val="autoZero"/>
        <c:auto val="1"/>
        <c:lblAlgn val="ctr"/>
        <c:lblOffset val="100"/>
      </c:catAx>
      <c:valAx>
        <c:axId val="94735360"/>
        <c:scaling>
          <c:orientation val="minMax"/>
        </c:scaling>
        <c:axPos val="l"/>
        <c:majorGridlines/>
        <c:numFmt formatCode="General" sourceLinked="1"/>
        <c:tickLblPos val="nextTo"/>
        <c:crossAx val="94733824"/>
        <c:crosses val="autoZero"/>
        <c:crossBetween val="between"/>
      </c:valAx>
    </c:plotArea>
    <c:plotVisOnly val="1"/>
    <c:dispBlanksAs val="gap"/>
  </c:chart>
  <c:txPr>
    <a:bodyPr/>
    <a:lstStyle/>
    <a:p>
      <a:pPr>
        <a:defRPr sz="1800">
          <a:latin typeface="黑体" pitchFamily="49" charset="-122"/>
          <a:ea typeface="黑体" pitchFamily="49" charset="-122"/>
        </a:defRPr>
      </a:pPr>
      <a:endParaRPr lang="zh-CN"/>
    </a:p>
  </c:txPr>
  <c:externalData r:id="rId2"/>
  <c:userShapes r:id="rId3"/>
</c:chartSpace>
</file>

<file path=ppt/drawings/_rels/drawing1.xml.rels><?xml version="1.0" encoding="UTF-8" standalone="yes"?>
<Relationships xmlns="http://schemas.openxmlformats.org/package/2006/relationships"><Relationship Id="rId1" Type="http://schemas.openxmlformats.org/officeDocument/2006/relationships/image" Target="../media/image11.png"/></Relationships>
</file>

<file path=ppt/drawings/drawing1.xml><?xml version="1.0" encoding="utf-8"?>
<c:userShapes xmlns:c="http://schemas.openxmlformats.org/drawingml/2006/chart">
  <cdr:relSizeAnchor xmlns:cdr="http://schemas.openxmlformats.org/drawingml/2006/chartDrawing">
    <cdr:from>
      <cdr:x>0.29366</cdr:x>
      <cdr:y>0.03402</cdr:y>
    </cdr:from>
    <cdr:to>
      <cdr:x>0.48785</cdr:x>
      <cdr:y>0.32879</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2016224" y="127486"/>
          <a:ext cx="1333333" cy="1104762"/>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ea typeface="宋体" charset="-122"/>
              </a:defRPr>
            </a:lvl1pPr>
          </a:lstStyle>
          <a:p>
            <a:pPr>
              <a:defRPr/>
            </a:pPr>
            <a:endParaRPr lang="zh-CN" altLang="en-US"/>
          </a:p>
        </p:txBody>
      </p:sp>
      <p:sp>
        <p:nvSpPr>
          <p:cNvPr id="3" name="日期占位符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ea typeface="宋体" charset="-122"/>
              </a:defRPr>
            </a:lvl1pPr>
          </a:lstStyle>
          <a:p>
            <a:pPr>
              <a:defRPr/>
            </a:pPr>
            <a:fld id="{C14ABC56-C6EC-49F3-A095-14DE67144188}" type="datetimeFigureOut">
              <a:rPr lang="zh-CN" altLang="en-US"/>
              <a:pPr>
                <a:defRPr/>
              </a:pPr>
              <a:t>2019/6/17</a:t>
            </a:fld>
            <a:endParaRPr lang="zh-CN" altLang="en-US"/>
          </a:p>
        </p:txBody>
      </p:sp>
      <p:sp>
        <p:nvSpPr>
          <p:cNvPr id="4" name="页脚占位符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ea typeface="宋体" charset="-122"/>
              </a:defRPr>
            </a:lvl1pPr>
          </a:lstStyle>
          <a:p>
            <a:pPr>
              <a:defRPr/>
            </a:pPr>
            <a:endParaRPr lang="zh-CN" altLang="en-US"/>
          </a:p>
        </p:txBody>
      </p:sp>
      <p:sp>
        <p:nvSpPr>
          <p:cNvPr id="5" name="灯片编号占位符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ea typeface="宋体" charset="-122"/>
              </a:defRPr>
            </a:lvl1pPr>
          </a:lstStyle>
          <a:p>
            <a:pPr>
              <a:defRPr/>
            </a:pPr>
            <a:fld id="{80F58D73-D944-4095-8356-57E2881644CE}"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5300"/>
          </a:xfrm>
          <a:prstGeom prst="rect">
            <a:avLst/>
          </a:prstGeom>
        </p:spPr>
        <p:txBody>
          <a:bodyPr vert="horz" lIns="95571" tIns="47786" rIns="95571" bIns="47786" rtlCol="0"/>
          <a:lstStyle>
            <a:lvl1pPr algn="l" eaLnBrk="1" fontAlgn="auto" hangingPunct="1">
              <a:spcBef>
                <a:spcPts val="0"/>
              </a:spcBef>
              <a:spcAft>
                <a:spcPts val="0"/>
              </a:spcAft>
              <a:defRPr sz="1300">
                <a:latin typeface="+mn-lt"/>
                <a:ea typeface="+mn-ea"/>
              </a:defRPr>
            </a:lvl1pPr>
          </a:lstStyle>
          <a:p>
            <a:pPr>
              <a:defRPr/>
            </a:pPr>
            <a:endParaRPr lang="zh-CN" altLang="en-US"/>
          </a:p>
        </p:txBody>
      </p:sp>
      <p:sp>
        <p:nvSpPr>
          <p:cNvPr id="3" name="日期占位符 2"/>
          <p:cNvSpPr>
            <a:spLocks noGrp="1"/>
          </p:cNvSpPr>
          <p:nvPr>
            <p:ph type="dt" idx="1"/>
          </p:nvPr>
        </p:nvSpPr>
        <p:spPr>
          <a:xfrm>
            <a:off x="3849688" y="0"/>
            <a:ext cx="2946400" cy="495300"/>
          </a:xfrm>
          <a:prstGeom prst="rect">
            <a:avLst/>
          </a:prstGeom>
        </p:spPr>
        <p:txBody>
          <a:bodyPr vert="horz" lIns="95571" tIns="47786" rIns="95571" bIns="47786" rtlCol="0"/>
          <a:lstStyle>
            <a:lvl1pPr algn="r" eaLnBrk="1" fontAlgn="auto" hangingPunct="1">
              <a:spcBef>
                <a:spcPts val="0"/>
              </a:spcBef>
              <a:spcAft>
                <a:spcPts val="0"/>
              </a:spcAft>
              <a:defRPr sz="1300">
                <a:latin typeface="+mn-lt"/>
                <a:ea typeface="+mn-ea"/>
              </a:defRPr>
            </a:lvl1pPr>
          </a:lstStyle>
          <a:p>
            <a:pPr>
              <a:defRPr/>
            </a:pPr>
            <a:fld id="{7A6AE3A8-56B8-4022-8263-884F5BA4B8F9}" type="datetimeFigureOut">
              <a:rPr lang="zh-CN" altLang="en-US"/>
              <a:pPr>
                <a:defRPr/>
              </a:pPr>
              <a:t>2019/6/17</a:t>
            </a:fld>
            <a:endParaRPr lang="zh-CN" altLang="en-US"/>
          </a:p>
        </p:txBody>
      </p:sp>
      <p:sp>
        <p:nvSpPr>
          <p:cNvPr id="4" name="幻灯片图像占位符 3"/>
          <p:cNvSpPr>
            <a:spLocks noGrp="1" noRot="1" noChangeAspect="1"/>
          </p:cNvSpPr>
          <p:nvPr>
            <p:ph type="sldImg" idx="2"/>
          </p:nvPr>
        </p:nvSpPr>
        <p:spPr>
          <a:xfrm>
            <a:off x="919163" y="746125"/>
            <a:ext cx="4959350" cy="3721100"/>
          </a:xfrm>
          <a:prstGeom prst="rect">
            <a:avLst/>
          </a:prstGeom>
          <a:noFill/>
          <a:ln w="12700">
            <a:solidFill>
              <a:prstClr val="black"/>
            </a:solidFill>
          </a:ln>
        </p:spPr>
        <p:txBody>
          <a:bodyPr vert="horz" lIns="95571" tIns="47786" rIns="95571" bIns="47786" rtlCol="0" anchor="ctr"/>
          <a:lstStyle/>
          <a:p>
            <a:pPr lvl="0"/>
            <a:endParaRPr lang="zh-CN" altLang="en-US" noProof="0"/>
          </a:p>
        </p:txBody>
      </p:sp>
      <p:sp>
        <p:nvSpPr>
          <p:cNvPr id="5" name="备注占位符 4"/>
          <p:cNvSpPr>
            <a:spLocks noGrp="1"/>
          </p:cNvSpPr>
          <p:nvPr>
            <p:ph type="body" sz="quarter" idx="3"/>
          </p:nvPr>
        </p:nvSpPr>
        <p:spPr>
          <a:xfrm>
            <a:off x="679450" y="4714875"/>
            <a:ext cx="5438775" cy="4467225"/>
          </a:xfrm>
          <a:prstGeom prst="rect">
            <a:avLst/>
          </a:prstGeom>
        </p:spPr>
        <p:txBody>
          <a:bodyPr vert="horz" wrap="square" lIns="95571" tIns="47786" rIns="95571" bIns="47786"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9431338"/>
            <a:ext cx="2946400" cy="495300"/>
          </a:xfrm>
          <a:prstGeom prst="rect">
            <a:avLst/>
          </a:prstGeom>
        </p:spPr>
        <p:txBody>
          <a:bodyPr vert="horz" lIns="95571" tIns="47786" rIns="95571" bIns="47786" rtlCol="0" anchor="b"/>
          <a:lstStyle>
            <a:lvl1pPr algn="l" eaLnBrk="1" fontAlgn="auto" hangingPunct="1">
              <a:spcBef>
                <a:spcPts val="0"/>
              </a:spcBef>
              <a:spcAft>
                <a:spcPts val="0"/>
              </a:spcAft>
              <a:defRPr sz="13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49688" y="9431338"/>
            <a:ext cx="2946400" cy="495300"/>
          </a:xfrm>
          <a:prstGeom prst="rect">
            <a:avLst/>
          </a:prstGeom>
        </p:spPr>
        <p:txBody>
          <a:bodyPr vert="horz" wrap="square" lIns="95571" tIns="47786" rIns="95571" bIns="47786" numCol="1" anchor="b" anchorCtr="0" compatLnSpc="1">
            <a:prstTxWarp prst="textNoShape">
              <a:avLst/>
            </a:prstTxWarp>
          </a:bodyPr>
          <a:lstStyle>
            <a:lvl1pPr algn="r" eaLnBrk="1" hangingPunct="1">
              <a:defRPr sz="1300">
                <a:latin typeface="Calibri" pitchFamily="34" charset="0"/>
                <a:ea typeface="宋体" pitchFamily="2" charset="-122"/>
              </a:defRPr>
            </a:lvl1pPr>
          </a:lstStyle>
          <a:p>
            <a:pPr>
              <a:defRPr/>
            </a:pPr>
            <a:fld id="{F992AD47-450C-4042-833C-32869A516629}"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ー 1"/>
          <p:cNvSpPr>
            <a:spLocks noGrp="1" noRot="1" noChangeAspect="1" noTextEdit="1"/>
          </p:cNvSpPr>
          <p:nvPr>
            <p:ph type="sldImg"/>
          </p:nvPr>
        </p:nvSpPr>
        <p:spPr bwMode="auto">
          <a:noFill/>
          <a:ln>
            <a:solidFill>
              <a:srgbClr val="000000"/>
            </a:solidFill>
            <a:miter lim="800000"/>
            <a:headEnd/>
            <a:tailEnd/>
          </a:ln>
        </p:spPr>
      </p:sp>
      <p:sp>
        <p:nvSpPr>
          <p:cNvPr id="23555" name="ノート プレースホルダー 2"/>
          <p:cNvSpPr>
            <a:spLocks noGrp="1"/>
          </p:cNvSpPr>
          <p:nvPr>
            <p:ph type="body" idx="1"/>
          </p:nvPr>
        </p:nvSpPr>
        <p:spPr bwMode="auto">
          <a:noFill/>
        </p:spPr>
        <p:txBody>
          <a:bodyPr/>
          <a:lstStyle/>
          <a:p>
            <a:endParaRPr kumimoji="1" lang="ja-JP" altLang="en-US" smtClean="0"/>
          </a:p>
        </p:txBody>
      </p:sp>
      <p:sp>
        <p:nvSpPr>
          <p:cNvPr id="23556" name="スライド番号プレースホルダー 3"/>
          <p:cNvSpPr>
            <a:spLocks noGrp="1"/>
          </p:cNvSpPr>
          <p:nvPr>
            <p:ph type="sldNum" sz="quarter" idx="5"/>
          </p:nvPr>
        </p:nvSpPr>
        <p:spPr bwMode="auto">
          <a:noFill/>
          <a:ln>
            <a:miter lim="800000"/>
            <a:headEnd/>
            <a:tailEnd/>
          </a:ln>
        </p:spPr>
        <p:txBody>
          <a:bodyPr/>
          <a:lstStyle/>
          <a:p>
            <a:fld id="{3A717F9F-0649-4F63-9626-FAC0343D504C}" type="slidenum">
              <a:rPr kumimoji="1" lang="ja-JP" altLang="en-US" smtClean="0"/>
              <a:pPr/>
              <a:t>1</a:t>
            </a:fld>
            <a:endParaRPr kumimoji="1" lang="ja-JP" altLang="en-US" smtClean="0"/>
          </a:p>
        </p:txBody>
      </p:sp>
      <p:sp>
        <p:nvSpPr>
          <p:cNvPr id="5" name="日付プレースホルダー 4"/>
          <p:cNvSpPr>
            <a:spLocks noGrp="1"/>
          </p:cNvSpPr>
          <p:nvPr>
            <p:ph type="dt" sz="quarter" idx="1"/>
          </p:nvPr>
        </p:nvSpPr>
        <p:spPr/>
        <p:txBody>
          <a:bodyPr/>
          <a:lstStyle/>
          <a:p>
            <a:pPr>
              <a:defRPr/>
            </a:pP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txBox="1">
            <a:spLocks noGrp="1" noChangeArrowheads="1"/>
          </p:cNvSpPr>
          <p:nvPr/>
        </p:nvSpPr>
        <p:spPr bwMode="auto">
          <a:xfrm>
            <a:off x="3886200" y="9450388"/>
            <a:ext cx="2895600" cy="457200"/>
          </a:xfrm>
          <a:prstGeom prst="rect">
            <a:avLst/>
          </a:prstGeom>
          <a:noFill/>
          <a:ln w="9525">
            <a:noFill/>
            <a:miter lim="800000"/>
            <a:headEnd/>
            <a:tailEnd/>
          </a:ln>
        </p:spPr>
        <p:txBody>
          <a:bodyPr lIns="95571" tIns="47786" rIns="95571" bIns="47786" anchor="b"/>
          <a:lstStyle/>
          <a:p>
            <a:pPr algn="r" eaLnBrk="1" hangingPunct="1"/>
            <a:fld id="{62D13EAD-D350-4307-845A-AE371E586851}" type="slidenum">
              <a:rPr lang="zh-CN" altLang="en-US" sz="1300">
                <a:solidFill>
                  <a:srgbClr val="000000"/>
                </a:solidFill>
                <a:latin typeface="Times New Roman" pitchFamily="18" charset="0"/>
                <a:cs typeface="Times New Roman" pitchFamily="18" charset="0"/>
              </a:rPr>
              <a:pPr algn="r" eaLnBrk="1" hangingPunct="1"/>
              <a:t>3</a:t>
            </a:fld>
            <a:endParaRPr lang="en-US" altLang="zh-CN" sz="1300">
              <a:solidFill>
                <a:srgbClr val="000000"/>
              </a:solidFill>
              <a:latin typeface="Times New Roman" pitchFamily="18" charset="0"/>
              <a:cs typeface="Times New Roman" pitchFamily="18" charset="0"/>
            </a:endParaRPr>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4580" name="Rectangle 3"/>
          <p:cNvSpPr>
            <a:spLocks noGrp="1" noChangeArrowheads="1"/>
          </p:cNvSpPr>
          <p:nvPr>
            <p:ph type="body" idx="1"/>
          </p:nvPr>
        </p:nvSpPr>
        <p:spPr bwMode="auto">
          <a:noFill/>
        </p:spPr>
        <p:txBody>
          <a:bodyPr/>
          <a:lstStyle/>
          <a:p>
            <a:pPr eaLnBrk="1" hangingPunct="1">
              <a:spcBef>
                <a:spcPct val="0"/>
              </a:spcBef>
            </a:pPr>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F992AD47-450C-4042-833C-32869A516629}" type="slidenum">
              <a:rPr lang="zh-CN" altLang="en-US" smtClean="0"/>
              <a:pPr>
                <a:defRPr/>
              </a:pPr>
              <a:t>4</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zh-CN" altLang="en-US"/>
            </a:p>
          </p:txBody>
        </p:sp>
        <p:sp>
          <p:nvSpPr>
            <p:cNvPr id="6" name="AutoShape 4"/>
            <p:cNvSpPr>
              <a:spLocks noChangeArrowheads="1"/>
            </p:cNvSpPr>
            <p:nvPr/>
          </p:nvSpPr>
          <p:spPr bwMode="auto">
            <a:xfrm>
              <a:off x="-1584" y="864"/>
              <a:ext cx="2304" cy="2304"/>
            </a:xfrm>
            <a:custGeom>
              <a:avLst/>
              <a:gdLst>
                <a:gd name="T0" fmla="*/ 57 w 64000"/>
                <a:gd name="T1" fmla="*/ -38 h 64000"/>
                <a:gd name="T2" fmla="*/ 83 w 64000"/>
                <a:gd name="T3" fmla="*/ 0 h 64000"/>
                <a:gd name="T4" fmla="*/ 57 w 64000"/>
                <a:gd name="T5" fmla="*/ 38 h 64000"/>
                <a:gd name="T6" fmla="*/ 57 w 64000"/>
                <a:gd name="T7" fmla="*/ 38 h 64000"/>
                <a:gd name="T8" fmla="*/ 57 w 64000"/>
                <a:gd name="T9" fmla="*/ 38 h 64000"/>
                <a:gd name="T10" fmla="*/ 57 w 64000"/>
                <a:gd name="T11" fmla="*/ 38 h 64000"/>
                <a:gd name="T12" fmla="*/ 57 w 64000"/>
                <a:gd name="T13" fmla="*/ -38 h 64000"/>
                <a:gd name="T14" fmla="*/ 57 w 64000"/>
                <a:gd name="T15" fmla="*/ -38 h 64000"/>
                <a:gd name="T16" fmla="*/ 57 w 64000"/>
                <a:gd name="T17" fmla="*/ -38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a:defRPr/>
              </a:pPr>
              <a:endParaRPr lang="zh-CN" altLang="en-US"/>
            </a:p>
          </p:txBody>
        </p:sp>
        <p:sp>
          <p:nvSpPr>
            <p:cNvPr id="7" name="AutoShape 5"/>
            <p:cNvSpPr>
              <a:spLocks noChangeArrowheads="1"/>
            </p:cNvSpPr>
            <p:nvPr/>
          </p:nvSpPr>
          <p:spPr bwMode="auto">
            <a:xfrm>
              <a:off x="-2030" y="192"/>
              <a:ext cx="2544" cy="2544"/>
            </a:xfrm>
            <a:custGeom>
              <a:avLst/>
              <a:gdLst>
                <a:gd name="T0" fmla="*/ 81 w 64000"/>
                <a:gd name="T1" fmla="*/ -41 h 64000"/>
                <a:gd name="T2" fmla="*/ 101 w 64000"/>
                <a:gd name="T3" fmla="*/ 0 h 64000"/>
                <a:gd name="T4" fmla="*/ 81 w 64000"/>
                <a:gd name="T5" fmla="*/ 41 h 64000"/>
                <a:gd name="T6" fmla="*/ 81 w 64000"/>
                <a:gd name="T7" fmla="*/ 41 h 64000"/>
                <a:gd name="T8" fmla="*/ 81 w 64000"/>
                <a:gd name="T9" fmla="*/ 41 h 64000"/>
                <a:gd name="T10" fmla="*/ 81 w 64000"/>
                <a:gd name="T11" fmla="*/ 41 h 64000"/>
                <a:gd name="T12" fmla="*/ 81 w 64000"/>
                <a:gd name="T13" fmla="*/ -41 h 64000"/>
                <a:gd name="T14" fmla="*/ 81 w 64000"/>
                <a:gd name="T15" fmla="*/ -41 h 64000"/>
                <a:gd name="T16" fmla="*/ 81 w 64000"/>
                <a:gd name="T17" fmla="*/ -4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a:defRPr/>
              </a:pPr>
              <a:endParaRPr lang="zh-CN" altLang="en-US"/>
            </a:p>
          </p:txBody>
        </p:sp>
      </p:grpSp>
      <p:sp>
        <p:nvSpPr>
          <p:cNvPr id="8" name="Rectangle 11"/>
          <p:cNvSpPr>
            <a:spLocks noChangeArrowheads="1"/>
          </p:cNvSpPr>
          <p:nvPr/>
        </p:nvSpPr>
        <p:spPr bwMode="auto">
          <a:xfrm>
            <a:off x="228600" y="6172200"/>
            <a:ext cx="2667000" cy="457200"/>
          </a:xfrm>
          <a:prstGeom prst="rect">
            <a:avLst/>
          </a:prstGeom>
          <a:noFill/>
          <a:ln>
            <a:noFill/>
          </a:ln>
          <a:effectLst/>
          <a:extLst>
            <a:ext uri="{909E8E84-426E-40DD-AFC4-6F175D3DCCD1}"/>
            <a:ext uri="{91240B29-F687-4F45-9708-019B960494DF}"/>
            <a:ext uri="{AF507438-7753-43E0-B8FC-AC1667EBCBE1}"/>
          </a:extLst>
        </p:spPr>
        <p:txBody>
          <a:bodyPr anchor="b"/>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hangingPunct="1">
              <a:defRPr/>
            </a:pPr>
            <a:r>
              <a:rPr lang="en-US" altLang="zh-CN" sz="1600" b="1" smtClean="0">
                <a:solidFill>
                  <a:srgbClr val="0033CC"/>
                </a:solidFill>
                <a:latin typeface="Comic Sans MS" panose="030F0702030302020204" pitchFamily="66" charset="0"/>
              </a:rPr>
              <a:t>Shangcheng &amp; Partners</a:t>
            </a:r>
          </a:p>
        </p:txBody>
      </p:sp>
      <p:pic>
        <p:nvPicPr>
          <p:cNvPr id="9" name="Picture 12" descr="尚诚"/>
          <p:cNvPicPr>
            <a:picLocks noChangeAspect="1" noChangeArrowheads="1"/>
          </p:cNvPicPr>
          <p:nvPr/>
        </p:nvPicPr>
        <p:blipFill>
          <a:blip r:embed="rId2" cstate="print"/>
          <a:srcRect/>
          <a:stretch>
            <a:fillRect/>
          </a:stretch>
        </p:blipFill>
        <p:spPr bwMode="auto">
          <a:xfrm>
            <a:off x="8375650" y="152400"/>
            <a:ext cx="615950" cy="1066800"/>
          </a:xfrm>
          <a:prstGeom prst="rect">
            <a:avLst/>
          </a:prstGeom>
          <a:noFill/>
          <a:ln w="9525">
            <a:noFill/>
            <a:miter lim="800000"/>
            <a:headEnd/>
            <a:tailEnd/>
          </a:ln>
        </p:spPr>
      </p:pic>
      <p:sp>
        <p:nvSpPr>
          <p:cNvPr id="100358" name="Rectangle 6"/>
          <p:cNvSpPr>
            <a:spLocks noGrp="1" noChangeArrowheads="1"/>
          </p:cNvSpPr>
          <p:nvPr>
            <p:ph type="ctrTitle"/>
          </p:nvPr>
        </p:nvSpPr>
        <p:spPr>
          <a:xfrm>
            <a:off x="1443038" y="985838"/>
            <a:ext cx="7239000" cy="1444625"/>
          </a:xfrm>
        </p:spPr>
        <p:txBody>
          <a:bodyPr/>
          <a:lstStyle>
            <a:lvl1pPr>
              <a:defRPr sz="4000"/>
            </a:lvl1pPr>
          </a:lstStyle>
          <a:p>
            <a:pPr lvl="0"/>
            <a:r>
              <a:rPr lang="zh-CN" altLang="en-US" noProof="0" smtClean="0"/>
              <a:t>单击此处编辑母版标题样式</a:t>
            </a:r>
          </a:p>
        </p:txBody>
      </p:sp>
      <p:sp>
        <p:nvSpPr>
          <p:cNvPr id="100359" name="Rectangle 7"/>
          <p:cNvSpPr>
            <a:spLocks noGrp="1" noChangeArrowheads="1"/>
          </p:cNvSpPr>
          <p:nvPr>
            <p:ph type="subTitle" idx="1"/>
          </p:nvPr>
        </p:nvSpPr>
        <p:spPr>
          <a:xfrm>
            <a:off x="1443038" y="3427413"/>
            <a:ext cx="7239000" cy="1752600"/>
          </a:xfrm>
        </p:spPr>
        <p:txBody>
          <a:bodyPr/>
          <a:lstStyle>
            <a:lvl1pPr marL="0" indent="0">
              <a:buFont typeface="Wingdings" panose="05000000000000000000" pitchFamily="2" charset="2"/>
              <a:buNone/>
              <a:defRPr/>
            </a:lvl1pPr>
          </a:lstStyle>
          <a:p>
            <a:pPr lvl="0"/>
            <a:r>
              <a:rPr lang="zh-CN" altLang="en-US" noProof="0" smtClean="0"/>
              <a:t>单击此处编辑母版副标题样式</a:t>
            </a:r>
          </a:p>
        </p:txBody>
      </p:sp>
      <p:sp>
        <p:nvSpPr>
          <p:cNvPr id="10" name="Rectangle 8"/>
          <p:cNvSpPr>
            <a:spLocks noGrp="1" noChangeArrowheads="1"/>
          </p:cNvSpPr>
          <p:nvPr>
            <p:ph type="dt" sz="half" idx="10"/>
          </p:nvPr>
        </p:nvSpPr>
        <p:spPr/>
        <p:txBody>
          <a:bodyPr/>
          <a:lstStyle>
            <a:lvl1pPr>
              <a:defRPr/>
            </a:lvl1pPr>
          </a:lstStyle>
          <a:p>
            <a:pPr>
              <a:defRPr/>
            </a:pPr>
            <a:fld id="{84380543-F1BD-47B3-AEBD-CDC0D5971CC6}" type="datetimeFigureOut">
              <a:rPr lang="zh-CN" altLang="en-US" smtClean="0"/>
              <a:pPr>
                <a:defRPr/>
              </a:pPr>
              <a:t>2019/6/17</a:t>
            </a:fld>
            <a:endParaRPr lang="en-US" altLang="zh-CN"/>
          </a:p>
        </p:txBody>
      </p:sp>
      <p:sp>
        <p:nvSpPr>
          <p:cNvPr id="11" name="Rectangle 9"/>
          <p:cNvSpPr>
            <a:spLocks noGrp="1" noChangeArrowheads="1"/>
          </p:cNvSpPr>
          <p:nvPr>
            <p:ph type="ftr" sz="quarter" idx="11"/>
          </p:nvPr>
        </p:nvSpPr>
        <p:spPr/>
        <p:txBody>
          <a:bodyPr/>
          <a:lstStyle>
            <a:lvl1pPr>
              <a:defRPr/>
            </a:lvl1pPr>
          </a:lstStyle>
          <a:p>
            <a:pPr>
              <a:defRPr/>
            </a:pPr>
            <a:endParaRPr lang="en-US" altLang="zh-CN"/>
          </a:p>
        </p:txBody>
      </p:sp>
      <p:sp>
        <p:nvSpPr>
          <p:cNvPr id="12" name="Rectangle 10"/>
          <p:cNvSpPr>
            <a:spLocks noGrp="1" noChangeArrowheads="1"/>
          </p:cNvSpPr>
          <p:nvPr>
            <p:ph type="sldNum" sz="quarter" idx="12"/>
          </p:nvPr>
        </p:nvSpPr>
        <p:spPr>
          <a:xfrm>
            <a:off x="6553200" y="6248400"/>
            <a:ext cx="2133600" cy="457200"/>
          </a:xfrm>
        </p:spPr>
        <p:txBody>
          <a:bodyPr/>
          <a:lstStyle>
            <a:lvl1pPr>
              <a:defRPr sz="1200" b="0">
                <a:solidFill>
                  <a:schemeClr val="tx1"/>
                </a:solidFill>
                <a:latin typeface="Verdana" pitchFamily="34" charset="0"/>
              </a:defRPr>
            </a:lvl1pPr>
          </a:lstStyle>
          <a:p>
            <a:pPr>
              <a:defRPr/>
            </a:pPr>
            <a:fld id="{092CAEFE-2A9F-4AA1-8920-E6B709C58123}" type="slidenum">
              <a:rPr lang="zh-CN" altLang="en-US"/>
              <a:pPr>
                <a:defRPr/>
              </a:pPr>
              <a:t>‹#›</a:t>
            </a:fld>
            <a:endParaRPr lang="en-US" altLang="zh-CN"/>
          </a:p>
        </p:txBody>
      </p:sp>
    </p:spTree>
  </p:cSld>
  <p:clrMapOvr>
    <a:masterClrMapping/>
  </p:clrMapOvr>
  <p:transition advClick="0" advTm="10000">
    <p:cover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73B23079-C8DE-4C28-9205-2F3D1F3349EB}" type="datetimeFigureOut">
              <a:rPr lang="zh-CN" altLang="en-US" smtClean="0"/>
              <a:pPr>
                <a:defRPr/>
              </a:pPr>
              <a:t>2019/6/17</a:t>
            </a:fld>
            <a:endParaRPr lang="en-US" altLang="zh-CN"/>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9AC2E778-3913-4882-8740-84A1F15CE248}" type="datetimeFigureOut">
              <a:rPr lang="zh-CN" altLang="en-US" smtClean="0"/>
              <a:pPr>
                <a:defRPr/>
              </a:pPr>
              <a:t>2019/6/17</a:t>
            </a:fld>
            <a:endParaRPr lang="en-US" altLang="zh-CN"/>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タイトル スライド">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250825" y="3573463"/>
            <a:ext cx="8642350" cy="71437"/>
          </a:xfrm>
          <a:prstGeom prst="rect">
            <a:avLst/>
          </a:prstGeom>
          <a:solidFill>
            <a:srgbClr val="666699"/>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5" name="Rectangle 3"/>
          <p:cNvSpPr>
            <a:spLocks noChangeArrowheads="1"/>
          </p:cNvSpPr>
          <p:nvPr userDrawn="1"/>
        </p:nvSpPr>
        <p:spPr bwMode="auto">
          <a:xfrm>
            <a:off x="468313" y="3429000"/>
            <a:ext cx="1366837" cy="144463"/>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6" name="Rectangle 4"/>
          <p:cNvSpPr>
            <a:spLocks noChangeArrowheads="1"/>
          </p:cNvSpPr>
          <p:nvPr userDrawn="1"/>
        </p:nvSpPr>
        <p:spPr bwMode="auto">
          <a:xfrm>
            <a:off x="8280400" y="6453188"/>
            <a:ext cx="863600" cy="71437"/>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7" name="Rectangle 10"/>
          <p:cNvSpPr>
            <a:spLocks noChangeArrowheads="1"/>
          </p:cNvSpPr>
          <p:nvPr userDrawn="1"/>
        </p:nvSpPr>
        <p:spPr bwMode="auto">
          <a:xfrm>
            <a:off x="8893175" y="115888"/>
            <a:ext cx="142875" cy="144462"/>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8" name="Rectangle 11"/>
          <p:cNvSpPr>
            <a:spLocks noChangeArrowheads="1"/>
          </p:cNvSpPr>
          <p:nvPr userDrawn="1"/>
        </p:nvSpPr>
        <p:spPr bwMode="auto">
          <a:xfrm>
            <a:off x="8726488" y="115888"/>
            <a:ext cx="142875" cy="144462"/>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9" name="Rectangle 12"/>
          <p:cNvSpPr>
            <a:spLocks noChangeArrowheads="1"/>
          </p:cNvSpPr>
          <p:nvPr userDrawn="1"/>
        </p:nvSpPr>
        <p:spPr bwMode="auto">
          <a:xfrm>
            <a:off x="8893175" y="280988"/>
            <a:ext cx="142875" cy="144462"/>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grpSp>
        <p:nvGrpSpPr>
          <p:cNvPr id="10" name="Group 13"/>
          <p:cNvGrpSpPr>
            <a:grpSpLocks/>
          </p:cNvGrpSpPr>
          <p:nvPr userDrawn="1"/>
        </p:nvGrpSpPr>
        <p:grpSpPr bwMode="auto">
          <a:xfrm rot="10800000">
            <a:off x="85725" y="6465888"/>
            <a:ext cx="309563" cy="309562"/>
            <a:chOff x="113" y="4020"/>
            <a:chExt cx="195" cy="195"/>
          </a:xfrm>
        </p:grpSpPr>
        <p:sp>
          <p:nvSpPr>
            <p:cNvPr id="11" name="Rectangle 14"/>
            <p:cNvSpPr>
              <a:spLocks noChangeArrowheads="1"/>
            </p:cNvSpPr>
            <p:nvPr userDrawn="1"/>
          </p:nvSpPr>
          <p:spPr bwMode="auto">
            <a:xfrm>
              <a:off x="204" y="4020"/>
              <a:ext cx="90" cy="91"/>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12" name="Rectangle 15"/>
            <p:cNvSpPr>
              <a:spLocks noChangeArrowheads="1"/>
            </p:cNvSpPr>
            <p:nvPr userDrawn="1"/>
          </p:nvSpPr>
          <p:spPr bwMode="auto">
            <a:xfrm>
              <a:off x="99" y="4020"/>
              <a:ext cx="90" cy="91"/>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sp>
          <p:nvSpPr>
            <p:cNvPr id="13" name="Rectangle 16"/>
            <p:cNvSpPr>
              <a:spLocks noChangeArrowheads="1"/>
            </p:cNvSpPr>
            <p:nvPr userDrawn="1"/>
          </p:nvSpPr>
          <p:spPr bwMode="auto">
            <a:xfrm>
              <a:off x="204" y="4124"/>
              <a:ext cx="90" cy="91"/>
            </a:xfrm>
            <a:prstGeom prst="rect">
              <a:avLst/>
            </a:prstGeom>
            <a:solidFill>
              <a:srgbClr val="CCCCFF"/>
            </a:solidFill>
            <a:ln>
              <a:noFill/>
            </a:ln>
            <a:effectLst/>
            <a:extLst>
              <a:ext uri="{91240B29-F687-4F45-9708-019B960494DF}"/>
              <a:ext uri="{AF507438-7753-43E0-B8FC-AC1667EBCBE1}"/>
            </a:extLst>
          </p:spPr>
          <p:txBody>
            <a:bodyPr wrap="none" anchor="ctr"/>
            <a:lstStyle/>
            <a:p>
              <a:pPr>
                <a:defRPr/>
              </a:pPr>
              <a:endParaRPr lang="ja-JP" altLang="en-US">
                <a:ea typeface="宋体" charset="-122"/>
              </a:endParaRPr>
            </a:p>
          </p:txBody>
        </p:sp>
      </p:grpSp>
      <p:sp>
        <p:nvSpPr>
          <p:cNvPr id="3077" name="Rectangle 5"/>
          <p:cNvSpPr>
            <a:spLocks noGrp="1" noChangeArrowheads="1"/>
          </p:cNvSpPr>
          <p:nvPr>
            <p:ph type="ctrTitle"/>
          </p:nvPr>
        </p:nvSpPr>
        <p:spPr>
          <a:xfrm>
            <a:off x="685800" y="2130425"/>
            <a:ext cx="7772400" cy="1470025"/>
          </a:xfrm>
        </p:spPr>
        <p:txBody>
          <a:bodyPr/>
          <a:lstStyle>
            <a:lvl1pPr>
              <a:defRPr/>
            </a:lvl1pPr>
          </a:lstStyle>
          <a:p>
            <a:pPr lvl="0"/>
            <a:r>
              <a:rPr lang="ja-JP" altLang="en-US" noProof="0" smtClean="0"/>
              <a:t>マスター タイトルの書式設定</a:t>
            </a:r>
          </a:p>
        </p:txBody>
      </p:sp>
      <p:sp>
        <p:nvSpPr>
          <p:cNvPr id="3078" name="Rectangle 6"/>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ja-JP" altLang="en-US" noProof="0" smtClean="0"/>
              <a:t>マスター サブタイトルの書式設定</a:t>
            </a:r>
          </a:p>
        </p:txBody>
      </p:sp>
      <p:sp>
        <p:nvSpPr>
          <p:cNvPr id="14" name="Rectangle 7"/>
          <p:cNvSpPr>
            <a:spLocks noGrp="1" noChangeArrowheads="1"/>
          </p:cNvSpPr>
          <p:nvPr>
            <p:ph type="dt" sz="half" idx="10"/>
          </p:nvPr>
        </p:nvSpPr>
        <p:spPr/>
        <p:txBody>
          <a:bodyPr/>
          <a:lstStyle>
            <a:lvl1pPr>
              <a:defRPr/>
            </a:lvl1pPr>
          </a:lstStyle>
          <a:p>
            <a:pPr>
              <a:defRPr/>
            </a:pPr>
            <a:endParaRPr lang="en-US" altLang="ja-JP"/>
          </a:p>
        </p:txBody>
      </p:sp>
      <p:sp>
        <p:nvSpPr>
          <p:cNvPr id="15" name="Rectangle 8"/>
          <p:cNvSpPr>
            <a:spLocks noGrp="1" noChangeArrowheads="1"/>
          </p:cNvSpPr>
          <p:nvPr>
            <p:ph type="ftr" sz="quarter" idx="11"/>
          </p:nvPr>
        </p:nvSpPr>
        <p:spPr/>
        <p:txBody>
          <a:bodyPr/>
          <a:lstStyle>
            <a:lvl1pPr>
              <a:defRPr/>
            </a:lvl1pPr>
          </a:lstStyle>
          <a:p>
            <a:pPr>
              <a:defRPr/>
            </a:pPr>
            <a:endParaRPr lang="en-US" altLang="ja-JP"/>
          </a:p>
        </p:txBody>
      </p:sp>
      <p:sp>
        <p:nvSpPr>
          <p:cNvPr id="16" name="Rectangle 9"/>
          <p:cNvSpPr>
            <a:spLocks noGrp="1" noChangeArrowheads="1"/>
          </p:cNvSpPr>
          <p:nvPr>
            <p:ph type="sldNum" sz="quarter" idx="12"/>
          </p:nvPr>
        </p:nvSpPr>
        <p:spPr/>
        <p:txBody>
          <a:bodyPr/>
          <a:lstStyle>
            <a:lvl1pPr>
              <a:defRPr/>
            </a:lvl1pPr>
          </a:lstStyle>
          <a:p>
            <a:pPr>
              <a:defRPr/>
            </a:pPr>
            <a:fld id="{91DCA7F3-9343-454A-9688-247C7A7C64AE}"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11B3569E-85F4-42FB-AF48-37B6C41C2060}" type="datetimeFigureOut">
              <a:rPr lang="zh-CN" altLang="en-US" smtClean="0"/>
              <a:pPr>
                <a:defRPr/>
              </a:pPr>
              <a:t>2019/6/17</a:t>
            </a:fld>
            <a:endParaRPr lang="en-US" altLang="zh-CN"/>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78E89EFC-66F5-4E41-96D6-824882EF9518}" type="datetimeFigureOut">
              <a:rPr lang="zh-CN" altLang="en-US" smtClean="0"/>
              <a:pPr>
                <a:defRPr/>
              </a:pPr>
              <a:t>2019/6/17</a:t>
            </a:fld>
            <a:endParaRPr lang="en-US" altLang="zh-CN"/>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04A0DFB6-E261-470F-B982-A88C2FFB2F55}" type="datetimeFigureOut">
              <a:rPr lang="zh-CN" altLang="en-US" smtClean="0"/>
              <a:pPr>
                <a:defRPr/>
              </a:pPr>
              <a:t>2019/6/17</a:t>
            </a:fld>
            <a:endParaRPr lang="en-US" altLang="zh-CN"/>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fld id="{D96902DA-9458-4692-B02C-6F481BAE6757}" type="datetimeFigureOut">
              <a:rPr lang="zh-CN" altLang="en-US" smtClean="0"/>
              <a:pPr>
                <a:defRPr/>
              </a:pPr>
              <a:t>2019/6/17</a:t>
            </a:fld>
            <a:endParaRPr lang="en-US" altLang="zh-CN"/>
          </a:p>
        </p:txBody>
      </p:sp>
      <p:sp>
        <p:nvSpPr>
          <p:cNvPr id="8"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16092314-3B0C-4284-8FF8-5C1424C65764}" type="datetimeFigureOut">
              <a:rPr lang="zh-CN" altLang="en-US" smtClean="0"/>
              <a:pPr>
                <a:defRPr/>
              </a:pPr>
              <a:t>2019/6/17</a:t>
            </a:fld>
            <a:endParaRPr lang="en-US" altLang="zh-CN"/>
          </a:p>
        </p:txBody>
      </p:sp>
      <p:sp>
        <p:nvSpPr>
          <p:cNvPr id="4"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583CC5D3-35AF-4E93-A719-8B18A2387496}" type="datetimeFigureOut">
              <a:rPr lang="zh-CN" altLang="en-US" smtClean="0"/>
              <a:pPr>
                <a:defRPr/>
              </a:pPr>
              <a:t>2019/6/17</a:t>
            </a:fld>
            <a:endParaRPr lang="en-US" altLang="zh-CN"/>
          </a:p>
        </p:txBody>
      </p:sp>
      <p:sp>
        <p:nvSpPr>
          <p:cNvPr id="3"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293778FB-8C5F-4BBC-A2A6-0F19E70B5C19}" type="datetimeFigureOut">
              <a:rPr lang="zh-CN" altLang="en-US" smtClean="0"/>
              <a:pPr>
                <a:defRPr/>
              </a:pPr>
              <a:t>2019/6/17</a:t>
            </a:fld>
            <a:endParaRPr lang="en-US" altLang="zh-CN"/>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53DBF65F-2EAB-43EC-98D8-6B40F28BFBF1}" type="datetimeFigureOut">
              <a:rPr lang="zh-CN" altLang="en-US" smtClean="0"/>
              <a:pPr>
                <a:defRPr/>
              </a:pPr>
              <a:t>2019/6/17</a:t>
            </a:fld>
            <a:endParaRPr lang="en-US" altLang="zh-CN"/>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0"/>
          <p:cNvSpPr>
            <a:spLocks noGrp="1" noChangeArrowheads="1"/>
          </p:cNvSpPr>
          <p:nvPr>
            <p:ph type="sldNum" sz="quarter" idx="12"/>
          </p:nvPr>
        </p:nvSpPr>
        <p:spPr>
          <a:ln/>
        </p:spPr>
        <p:txBody>
          <a:bodyPr/>
          <a:lstStyle>
            <a:lvl1pPr>
              <a:defRPr/>
            </a:lvl1pPr>
          </a:lstStyle>
          <a:p>
            <a:pPr>
              <a:defRPr/>
            </a:pPr>
            <a:r>
              <a:rPr lang="en-US" altLang="zh-CN"/>
              <a:t>Shangcheng &amp; Partners</a:t>
            </a:r>
          </a:p>
        </p:txBody>
      </p:sp>
    </p:spTree>
  </p:cSld>
  <p:clrMapOvr>
    <a:masterClrMapping/>
  </p:clrMapOvr>
  <p:transition advClick="0" advTm="10000">
    <p:cover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033" name="AutoShape 3"/>
            <p:cNvSpPr>
              <a:spLocks noChangeArrowheads="1"/>
            </p:cNvSpPr>
            <p:nvPr/>
          </p:nvSpPr>
          <p:spPr bwMode="auto">
            <a:xfrm>
              <a:off x="-2040" y="432"/>
              <a:ext cx="2592" cy="1968"/>
            </a:xfrm>
            <a:custGeom>
              <a:avLst/>
              <a:gdLst>
                <a:gd name="T0" fmla="*/ 82 w 64000"/>
                <a:gd name="T1" fmla="*/ -25 h 64000"/>
                <a:gd name="T2" fmla="*/ 105 w 64000"/>
                <a:gd name="T3" fmla="*/ 0 h 64000"/>
                <a:gd name="T4" fmla="*/ 82 w 64000"/>
                <a:gd name="T5" fmla="*/ 25 h 64000"/>
                <a:gd name="T6" fmla="*/ 82 w 64000"/>
                <a:gd name="T7" fmla="*/ 25 h 64000"/>
                <a:gd name="T8" fmla="*/ 82 w 64000"/>
                <a:gd name="T9" fmla="*/ 25 h 64000"/>
                <a:gd name="T10" fmla="*/ 82 w 64000"/>
                <a:gd name="T11" fmla="*/ 25 h 64000"/>
                <a:gd name="T12" fmla="*/ 82 w 64000"/>
                <a:gd name="T13" fmla="*/ -25 h 64000"/>
                <a:gd name="T14" fmla="*/ 82 w 64000"/>
                <a:gd name="T15" fmla="*/ -25 h 64000"/>
                <a:gd name="T16" fmla="*/ 82 w 64000"/>
                <a:gd name="T17" fmla="*/ -2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a:defRPr/>
              </a:pPr>
              <a:endParaRPr lang="zh-CN" altLang="en-US"/>
            </a:p>
          </p:txBody>
        </p:sp>
        <p:sp>
          <p:nvSpPr>
            <p:cNvPr id="1034" name="AutoShape 4"/>
            <p:cNvSpPr>
              <a:spLocks noChangeArrowheads="1"/>
            </p:cNvSpPr>
            <p:nvPr/>
          </p:nvSpPr>
          <p:spPr bwMode="auto">
            <a:xfrm>
              <a:off x="-1528" y="0"/>
              <a:ext cx="1949" cy="1987"/>
            </a:xfrm>
            <a:custGeom>
              <a:avLst/>
              <a:gdLst>
                <a:gd name="T0" fmla="*/ 46 w 64000"/>
                <a:gd name="T1" fmla="*/ -25 h 64000"/>
                <a:gd name="T2" fmla="*/ 59 w 64000"/>
                <a:gd name="T3" fmla="*/ 0 h 64000"/>
                <a:gd name="T4" fmla="*/ 46 w 64000"/>
                <a:gd name="T5" fmla="*/ 25 h 64000"/>
                <a:gd name="T6" fmla="*/ 46 w 64000"/>
                <a:gd name="T7" fmla="*/ 25 h 64000"/>
                <a:gd name="T8" fmla="*/ 46 w 64000"/>
                <a:gd name="T9" fmla="*/ 25 h 64000"/>
                <a:gd name="T10" fmla="*/ 46 w 64000"/>
                <a:gd name="T11" fmla="*/ 25 h 64000"/>
                <a:gd name="T12" fmla="*/ 46 w 64000"/>
                <a:gd name="T13" fmla="*/ -25 h 64000"/>
                <a:gd name="T14" fmla="*/ 46 w 64000"/>
                <a:gd name="T15" fmla="*/ -25 h 64000"/>
                <a:gd name="T16" fmla="*/ 46 w 64000"/>
                <a:gd name="T17" fmla="*/ -2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a:defRPr/>
              </a:pPr>
              <a:endParaRPr lang="zh-CN" altLang="en-US"/>
            </a:p>
          </p:txBody>
        </p:sp>
        <p:sp>
          <p:nvSpPr>
            <p:cNvPr id="1035"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zh-CN" altLang="en-US"/>
            </a:p>
          </p:txBody>
        </p:sp>
      </p:grpSp>
      <p:sp>
        <p:nvSpPr>
          <p:cNvPr id="1027"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99336"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latin typeface="+mn-lt"/>
                <a:ea typeface="宋体" pitchFamily="2" charset="-122"/>
              </a:defRPr>
            </a:lvl1pPr>
          </a:lstStyle>
          <a:p>
            <a:pPr>
              <a:defRPr/>
            </a:pPr>
            <a:fld id="{B1D00514-CC14-4D0D-A6CB-66BEDBF67063}" type="datetimeFigureOut">
              <a:rPr lang="zh-CN" altLang="en-US" smtClean="0"/>
              <a:pPr>
                <a:defRPr/>
              </a:pPr>
              <a:t>2019/6/17</a:t>
            </a:fld>
            <a:endParaRPr lang="en-US" altLang="zh-CN"/>
          </a:p>
        </p:txBody>
      </p:sp>
      <p:sp>
        <p:nvSpPr>
          <p:cNvPr id="99337"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ctr" eaLnBrk="1" hangingPunct="1">
              <a:defRPr sz="1200">
                <a:latin typeface="+mn-lt"/>
                <a:ea typeface="宋体" pitchFamily="2" charset="-122"/>
              </a:defRPr>
            </a:lvl1pPr>
          </a:lstStyle>
          <a:p>
            <a:pPr>
              <a:defRPr/>
            </a:pPr>
            <a:endParaRPr lang="en-US" altLang="zh-CN"/>
          </a:p>
        </p:txBody>
      </p:sp>
      <p:sp>
        <p:nvSpPr>
          <p:cNvPr id="99338" name="Rectangle 10"/>
          <p:cNvSpPr>
            <a:spLocks noGrp="1" noChangeArrowheads="1"/>
          </p:cNvSpPr>
          <p:nvPr>
            <p:ph type="sldNum" sz="quarter" idx="4"/>
          </p:nvPr>
        </p:nvSpPr>
        <p:spPr bwMode="auto">
          <a:xfrm>
            <a:off x="381000" y="5867400"/>
            <a:ext cx="2667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600" b="1">
                <a:solidFill>
                  <a:srgbClr val="0033CC"/>
                </a:solidFill>
                <a:latin typeface="Comic Sans MS" panose="030F0702030302020204" pitchFamily="66" charset="0"/>
                <a:ea typeface="宋体" pitchFamily="2" charset="-122"/>
              </a:defRPr>
            </a:lvl1pPr>
          </a:lstStyle>
          <a:p>
            <a:pPr>
              <a:defRPr/>
            </a:pPr>
            <a:r>
              <a:rPr lang="en-US" altLang="zh-CN"/>
              <a:t>Shangcheng &amp; Partners</a:t>
            </a:r>
          </a:p>
        </p:txBody>
      </p:sp>
      <p:pic>
        <p:nvPicPr>
          <p:cNvPr id="1032" name="Picture 11" descr="尚诚"/>
          <p:cNvPicPr>
            <a:picLocks noChangeAspect="1" noChangeArrowheads="1"/>
          </p:cNvPicPr>
          <p:nvPr/>
        </p:nvPicPr>
        <p:blipFill>
          <a:blip r:embed="rId14" cstate="print"/>
          <a:srcRect/>
          <a:stretch>
            <a:fillRect/>
          </a:stretch>
        </p:blipFill>
        <p:spPr bwMode="auto">
          <a:xfrm>
            <a:off x="8343900" y="152400"/>
            <a:ext cx="571500" cy="990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96"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7" r:id="rId12"/>
  </p:sldLayoutIdLst>
  <p:transition advClick="0" advTm="10000">
    <p:cover dir="ld"/>
  </p:transition>
  <p:timing>
    <p:tnLst>
      <p:par>
        <p:cTn id="1" dur="indefinite" restart="never" nodeType="tmRoot"/>
      </p:par>
    </p:tnLst>
  </p:timing>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3600">
          <a:solidFill>
            <a:schemeClr val="tx2"/>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3600">
          <a:solidFill>
            <a:schemeClr val="tx2"/>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3600">
          <a:solidFill>
            <a:schemeClr val="tx2"/>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3600">
          <a:solidFill>
            <a:schemeClr val="tx2"/>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3600">
          <a:solidFill>
            <a:schemeClr val="tx2"/>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3600">
          <a:solidFill>
            <a:schemeClr val="tx2"/>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36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liwei@shangchengip.com" TargetMode="External"/><Relationship Id="rId2" Type="http://schemas.openxmlformats.org/officeDocument/2006/relationships/hyperlink" Target="http://www.shangchengip.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iam-media.com/directories/patent1000/firms/shangcheng-partners" TargetMode="External"/><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13.emf"/></Relationships>
</file>

<file path=ppt/slides/_rels/slide7.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image" Target="../media/image5.png"/><Relationship Id="rId7" Type="http://schemas.openxmlformats.org/officeDocument/2006/relationships/image" Target="../media/image18.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 Id="rId9" Type="http://schemas.openxmlformats.org/officeDocument/2006/relationships/image" Target="../media/image20.jpeg"/></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2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71550" y="563563"/>
            <a:ext cx="7772400" cy="1439862"/>
          </a:xfrm>
        </p:spPr>
        <p:txBody>
          <a:bodyPr/>
          <a:lstStyle/>
          <a:p>
            <a:pPr algn="ctr"/>
            <a:r>
              <a:rPr lang="ja-JP" altLang="en-US" sz="4000" smtClean="0">
                <a:solidFill>
                  <a:srgbClr val="000066"/>
                </a:solidFill>
                <a:latin typeface="Times New Roman" pitchFamily="18" charset="0"/>
                <a:ea typeface="MS Gothic" pitchFamily="49" charset="-128"/>
              </a:rPr>
              <a:t/>
            </a:r>
            <a:br>
              <a:rPr lang="ja-JP" altLang="en-US" sz="4000" smtClean="0">
                <a:solidFill>
                  <a:srgbClr val="000066"/>
                </a:solidFill>
                <a:latin typeface="Times New Roman" pitchFamily="18" charset="0"/>
                <a:ea typeface="MS Gothic" pitchFamily="49" charset="-128"/>
              </a:rPr>
            </a:br>
            <a:r>
              <a:rPr lang="ja-JP" altLang="en-US" sz="2000" b="1" smtClean="0">
                <a:solidFill>
                  <a:srgbClr val="000066"/>
                </a:solidFill>
                <a:latin typeface="Guatemala" pitchFamily="18" charset="0"/>
                <a:ea typeface="MS Gothic" pitchFamily="49" charset="-128"/>
              </a:rPr>
              <a:t/>
            </a:r>
            <a:br>
              <a:rPr lang="ja-JP" altLang="en-US" sz="2000" b="1" smtClean="0">
                <a:solidFill>
                  <a:srgbClr val="000066"/>
                </a:solidFill>
                <a:latin typeface="Guatemala" pitchFamily="18" charset="0"/>
                <a:ea typeface="MS Gothic" pitchFamily="49" charset="-128"/>
              </a:rPr>
            </a:br>
            <a:r>
              <a:rPr lang="en-US" altLang="ja-JP" sz="2000" b="1" smtClean="0">
                <a:solidFill>
                  <a:srgbClr val="000066"/>
                </a:solidFill>
                <a:latin typeface="Guatemala" pitchFamily="18" charset="0"/>
                <a:ea typeface="MS Gothic" pitchFamily="49" charset="-128"/>
              </a:rPr>
              <a:t/>
            </a:r>
            <a:br>
              <a:rPr lang="en-US" altLang="ja-JP" sz="2000" b="1" smtClean="0">
                <a:solidFill>
                  <a:srgbClr val="000066"/>
                </a:solidFill>
                <a:latin typeface="Guatemala" pitchFamily="18" charset="0"/>
                <a:ea typeface="MS Gothic" pitchFamily="49" charset="-128"/>
              </a:rPr>
            </a:br>
            <a:r>
              <a:rPr lang="en-US" altLang="ja-JP" sz="2000" b="1" smtClean="0">
                <a:solidFill>
                  <a:srgbClr val="000066"/>
                </a:solidFill>
                <a:latin typeface="Guatemala" pitchFamily="18" charset="0"/>
                <a:ea typeface="MS Gothic" pitchFamily="49" charset="-128"/>
              </a:rPr>
              <a:t/>
            </a:r>
            <a:br>
              <a:rPr lang="en-US" altLang="ja-JP" sz="2000" b="1" smtClean="0">
                <a:solidFill>
                  <a:srgbClr val="000066"/>
                </a:solidFill>
                <a:latin typeface="Guatemala" pitchFamily="18" charset="0"/>
                <a:ea typeface="MS Gothic" pitchFamily="49" charset="-128"/>
              </a:rPr>
            </a:br>
            <a:r>
              <a:rPr lang="en-US" altLang="ja-JP" sz="4000" b="1" smtClean="0">
                <a:solidFill>
                  <a:srgbClr val="000066"/>
                </a:solidFill>
                <a:latin typeface="Guatemala" pitchFamily="18" charset="0"/>
                <a:ea typeface="MS Gothic" pitchFamily="49" charset="-128"/>
              </a:rPr>
              <a:t/>
            </a:r>
            <a:br>
              <a:rPr lang="en-US" altLang="ja-JP" sz="4000" b="1" smtClean="0">
                <a:solidFill>
                  <a:srgbClr val="000066"/>
                </a:solidFill>
                <a:latin typeface="Guatemala" pitchFamily="18" charset="0"/>
                <a:ea typeface="MS Gothic" pitchFamily="49" charset="-128"/>
              </a:rPr>
            </a:br>
            <a:r>
              <a:rPr lang="en-US" altLang="ja-JP" b="1" smtClean="0">
                <a:solidFill>
                  <a:srgbClr val="000066"/>
                </a:solidFill>
                <a:latin typeface="Guatemala" pitchFamily="18" charset="0"/>
                <a:ea typeface="MS Gothic" pitchFamily="49" charset="-128"/>
              </a:rPr>
              <a:t/>
            </a:r>
            <a:br>
              <a:rPr lang="en-US" altLang="ja-JP" b="1" smtClean="0">
                <a:solidFill>
                  <a:srgbClr val="000066"/>
                </a:solidFill>
                <a:latin typeface="Guatemala" pitchFamily="18" charset="0"/>
                <a:ea typeface="MS Gothic" pitchFamily="49" charset="-128"/>
              </a:rPr>
            </a:br>
            <a:r>
              <a:rPr lang="ja-JP" altLang="en-US" sz="3200" smtClean="0">
                <a:solidFill>
                  <a:srgbClr val="000066"/>
                </a:solidFill>
                <a:latin typeface="Times New Roman" pitchFamily="18" charset="0"/>
                <a:ea typeface="MS Gothic" pitchFamily="49" charset="-128"/>
              </a:rPr>
              <a:t>北京尚誠知識産権代理有限公司</a:t>
            </a:r>
            <a:r>
              <a:rPr lang="en-US" altLang="ja-JP" sz="3200" b="1" smtClean="0">
                <a:solidFill>
                  <a:srgbClr val="000066"/>
                </a:solidFill>
                <a:latin typeface="Guatemala" pitchFamily="18" charset="0"/>
                <a:ea typeface="MS Gothic" pitchFamily="49" charset="-128"/>
              </a:rPr>
              <a:t>SHANGCHENG &amp; PARTNERS</a:t>
            </a:r>
          </a:p>
        </p:txBody>
      </p:sp>
      <p:sp>
        <p:nvSpPr>
          <p:cNvPr id="4099" name="テキスト ボックス 2"/>
          <p:cNvSpPr txBox="1">
            <a:spLocks noChangeArrowheads="1"/>
          </p:cNvSpPr>
          <p:nvPr/>
        </p:nvSpPr>
        <p:spPr bwMode="auto">
          <a:xfrm>
            <a:off x="1355725" y="5286375"/>
            <a:ext cx="2952750" cy="369888"/>
          </a:xfrm>
          <a:prstGeom prst="rect">
            <a:avLst/>
          </a:prstGeom>
          <a:noFill/>
          <a:ln w="9525">
            <a:noFill/>
            <a:miter lim="800000"/>
            <a:headEnd/>
            <a:tailEnd/>
          </a:ln>
        </p:spPr>
        <p:txBody>
          <a:bodyPr>
            <a:spAutoFit/>
          </a:bodyPr>
          <a:lstStyle/>
          <a:p>
            <a:r>
              <a:rPr kumimoji="1" lang="zh-CN" altLang="en-US">
                <a:solidFill>
                  <a:srgbClr val="000066"/>
                </a:solidFill>
                <a:latin typeface="黑体" pitchFamily="49" charset="-122"/>
                <a:ea typeface="黑体" pitchFamily="49" charset="-122"/>
              </a:rPr>
              <a:t>北京</a:t>
            </a:r>
            <a:endParaRPr kumimoji="1" lang="ja-JP" altLang="en-US">
              <a:solidFill>
                <a:srgbClr val="000066"/>
              </a:solidFill>
              <a:latin typeface="黑体" pitchFamily="49" charset="-122"/>
              <a:ea typeface="黑体" pitchFamily="49" charset="-122"/>
            </a:endParaRPr>
          </a:p>
        </p:txBody>
      </p:sp>
      <p:sp>
        <p:nvSpPr>
          <p:cNvPr id="4100" name="テキスト ボックス 7"/>
          <p:cNvSpPr txBox="1">
            <a:spLocks noChangeArrowheads="1"/>
          </p:cNvSpPr>
          <p:nvPr/>
        </p:nvSpPr>
        <p:spPr bwMode="auto">
          <a:xfrm>
            <a:off x="4271963" y="5280025"/>
            <a:ext cx="2952750" cy="646113"/>
          </a:xfrm>
          <a:prstGeom prst="rect">
            <a:avLst/>
          </a:prstGeom>
          <a:noFill/>
          <a:ln w="9525">
            <a:noFill/>
            <a:miter lim="800000"/>
            <a:headEnd/>
            <a:tailEnd/>
          </a:ln>
        </p:spPr>
        <p:txBody>
          <a:bodyPr>
            <a:spAutoFit/>
          </a:bodyPr>
          <a:lstStyle/>
          <a:p>
            <a:r>
              <a:rPr lang="zh-CN" altLang="en-US">
                <a:solidFill>
                  <a:srgbClr val="000066"/>
                </a:solidFill>
                <a:latin typeface="黑体" pitchFamily="49" charset="-122"/>
                <a:ea typeface="黑体" pitchFamily="49" charset="-122"/>
              </a:rPr>
              <a:t>上海</a:t>
            </a:r>
            <a:endParaRPr lang="en-US" altLang="ja-JP">
              <a:solidFill>
                <a:srgbClr val="000066"/>
              </a:solidFill>
              <a:latin typeface="黑体" pitchFamily="49" charset="-122"/>
              <a:ea typeface="黑体" pitchFamily="49" charset="-122"/>
            </a:endParaRPr>
          </a:p>
          <a:p>
            <a:endParaRPr kumimoji="1" lang="ja-JP" altLang="en-US"/>
          </a:p>
        </p:txBody>
      </p:sp>
      <p:sp>
        <p:nvSpPr>
          <p:cNvPr id="4101" name="テキスト ボックス 8"/>
          <p:cNvSpPr txBox="1">
            <a:spLocks noChangeArrowheads="1"/>
          </p:cNvSpPr>
          <p:nvPr/>
        </p:nvSpPr>
        <p:spPr bwMode="auto">
          <a:xfrm>
            <a:off x="7164388" y="5299075"/>
            <a:ext cx="3240087" cy="646113"/>
          </a:xfrm>
          <a:prstGeom prst="rect">
            <a:avLst/>
          </a:prstGeom>
          <a:noFill/>
          <a:ln w="9525">
            <a:noFill/>
            <a:miter lim="800000"/>
            <a:headEnd/>
            <a:tailEnd/>
          </a:ln>
        </p:spPr>
        <p:txBody>
          <a:bodyPr>
            <a:spAutoFit/>
          </a:bodyPr>
          <a:lstStyle/>
          <a:p>
            <a:r>
              <a:rPr lang="zh-CN" altLang="en-US">
                <a:solidFill>
                  <a:srgbClr val="000066"/>
                </a:solidFill>
                <a:latin typeface="黑体" pitchFamily="49" charset="-122"/>
                <a:ea typeface="黑体" pitchFamily="49" charset="-122"/>
              </a:rPr>
              <a:t>东京</a:t>
            </a:r>
            <a:endParaRPr lang="en-US" altLang="ja-JP">
              <a:solidFill>
                <a:srgbClr val="000066"/>
              </a:solidFill>
              <a:latin typeface="黑体" pitchFamily="49" charset="-122"/>
              <a:ea typeface="黑体" pitchFamily="49" charset="-122"/>
            </a:endParaRPr>
          </a:p>
          <a:p>
            <a:endParaRPr kumimoji="1" lang="ja-JP" altLang="en-US"/>
          </a:p>
        </p:txBody>
      </p:sp>
      <p:sp>
        <p:nvSpPr>
          <p:cNvPr id="4102" name="正方形/長方形 3"/>
          <p:cNvSpPr>
            <a:spLocks noChangeArrowheads="1"/>
          </p:cNvSpPr>
          <p:nvPr/>
        </p:nvSpPr>
        <p:spPr bwMode="auto">
          <a:xfrm>
            <a:off x="3333750" y="4514850"/>
            <a:ext cx="2451100" cy="368300"/>
          </a:xfrm>
          <a:prstGeom prst="rect">
            <a:avLst/>
          </a:prstGeom>
          <a:noFill/>
          <a:ln w="9525">
            <a:noFill/>
            <a:miter lim="800000"/>
            <a:headEnd/>
            <a:tailEnd/>
          </a:ln>
        </p:spPr>
        <p:txBody>
          <a:bodyPr wrap="none">
            <a:spAutoFit/>
          </a:bodyPr>
          <a:lstStyle/>
          <a:p>
            <a:pPr algn="ctr"/>
            <a:r>
              <a:rPr lang="en-US" altLang="ja-JP">
                <a:solidFill>
                  <a:srgbClr val="000066"/>
                </a:solidFill>
                <a:latin typeface="Times New Roman" pitchFamily="18" charset="0"/>
              </a:rPr>
              <a:t>www.shangchengip.com</a:t>
            </a:r>
            <a:endParaRPr lang="en-US" altLang="ja-JP" b="1">
              <a:solidFill>
                <a:srgbClr val="000066"/>
              </a:solidFill>
              <a:latin typeface="Guatemala" pitchFamily="18" charset="0"/>
              <a:ea typeface="MS Gothic" pitchFamily="49" charset="-128"/>
            </a:endParaRPr>
          </a:p>
        </p:txBody>
      </p:sp>
      <p:cxnSp>
        <p:nvCxnSpPr>
          <p:cNvPr id="6" name="直線コネクタ 5"/>
          <p:cNvCxnSpPr/>
          <p:nvPr/>
        </p:nvCxnSpPr>
        <p:spPr>
          <a:xfrm>
            <a:off x="0" y="5084763"/>
            <a:ext cx="9118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104" name="図 6"/>
          <p:cNvPicPr>
            <a:picLocks noChangeAspect="1"/>
          </p:cNvPicPr>
          <p:nvPr/>
        </p:nvPicPr>
        <p:blipFill>
          <a:blip r:embed="rId3" cstate="print"/>
          <a:srcRect/>
          <a:stretch>
            <a:fillRect/>
          </a:stretch>
        </p:blipFill>
        <p:spPr bwMode="auto">
          <a:xfrm>
            <a:off x="0" y="1928813"/>
            <a:ext cx="9151938" cy="2571750"/>
          </a:xfrm>
          <a:prstGeom prst="rect">
            <a:avLst/>
          </a:prstGeom>
          <a:noFill/>
          <a:ln w="9525">
            <a:noFill/>
            <a:miter lim="800000"/>
            <a:headEnd/>
            <a:tailEnd/>
          </a:ln>
        </p:spPr>
      </p:pic>
      <p:pic>
        <p:nvPicPr>
          <p:cNvPr id="4105" name="図 10"/>
          <p:cNvPicPr>
            <a:picLocks noChangeAspect="1"/>
          </p:cNvPicPr>
          <p:nvPr/>
        </p:nvPicPr>
        <p:blipFill>
          <a:blip r:embed="rId4" cstate="print"/>
          <a:srcRect/>
          <a:stretch>
            <a:fillRect/>
          </a:stretch>
        </p:blipFill>
        <p:spPr bwMode="auto">
          <a:xfrm>
            <a:off x="395288" y="407988"/>
            <a:ext cx="809625" cy="1400175"/>
          </a:xfrm>
          <a:prstGeom prst="rect">
            <a:avLst/>
          </a:prstGeom>
          <a:noFill/>
          <a:ln w="9525">
            <a:noFill/>
            <a:miter lim="800000"/>
            <a:headEnd/>
            <a:tailEnd/>
          </a:ln>
        </p:spPr>
      </p:pic>
    </p:spTree>
  </p:cSld>
  <p:clrMapOvr>
    <a:masterClrMapping/>
  </p:clrMapOvr>
  <p:transition advClick="0" advTm="10000">
    <p:cover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代理合肥研究院案件情况</a:t>
            </a:r>
          </a:p>
        </p:txBody>
      </p:sp>
      <p:sp>
        <p:nvSpPr>
          <p:cNvPr id="13315" name="TextBox 2"/>
          <p:cNvSpPr txBox="1">
            <a:spLocks noChangeArrowheads="1"/>
          </p:cNvSpPr>
          <p:nvPr/>
        </p:nvSpPr>
        <p:spPr bwMode="auto">
          <a:xfrm>
            <a:off x="982663" y="2716213"/>
            <a:ext cx="7910512" cy="3138487"/>
          </a:xfrm>
          <a:prstGeom prst="rect">
            <a:avLst/>
          </a:prstGeom>
          <a:noFill/>
          <a:ln w="9525">
            <a:noFill/>
            <a:miter lim="800000"/>
            <a:headEnd/>
            <a:tailEnd/>
          </a:ln>
        </p:spPr>
        <p:txBody>
          <a:bodyPr>
            <a:spAutoFit/>
          </a:bodyPr>
          <a:lstStyle/>
          <a:p>
            <a:pPr>
              <a:buFont typeface="Arial" charset="0"/>
              <a:buChar char="•"/>
            </a:pPr>
            <a:r>
              <a:rPr lang="en-US" altLang="zh-CN"/>
              <a:t> PCT</a:t>
            </a:r>
            <a:r>
              <a:rPr lang="zh-CN" altLang="en-US"/>
              <a:t>申请：</a:t>
            </a:r>
            <a:r>
              <a:rPr lang="en-US" altLang="zh-CN"/>
              <a:t>24</a:t>
            </a:r>
            <a:r>
              <a:rPr lang="zh-CN" altLang="en-US"/>
              <a:t>件</a:t>
            </a:r>
            <a:r>
              <a:rPr lang="zh-CN" altLang="en-US">
                <a:solidFill>
                  <a:srgbClr val="FF0000"/>
                </a:solidFill>
              </a:rPr>
              <a:t>（</a:t>
            </a:r>
            <a:r>
              <a:rPr lang="en-US" altLang="zh-CN">
                <a:solidFill>
                  <a:srgbClr val="FF0000"/>
                </a:solidFill>
              </a:rPr>
              <a:t>17</a:t>
            </a:r>
            <a:r>
              <a:rPr lang="zh-CN" altLang="en-US">
                <a:solidFill>
                  <a:srgbClr val="FF0000"/>
                </a:solidFill>
              </a:rPr>
              <a:t>件）</a:t>
            </a:r>
            <a:endParaRPr lang="en-US" altLang="zh-CN">
              <a:solidFill>
                <a:srgbClr val="FF0000"/>
              </a:solidFill>
            </a:endParaRPr>
          </a:p>
          <a:p>
            <a:r>
              <a:rPr lang="en-US" altLang="zh-CN"/>
              <a:t>	</a:t>
            </a:r>
            <a:r>
              <a:rPr lang="zh-CN" altLang="en-US"/>
              <a:t>其中</a:t>
            </a:r>
            <a:r>
              <a:rPr lang="en-US" altLang="zh-CN"/>
              <a:t>7</a:t>
            </a:r>
            <a:r>
              <a:rPr lang="zh-CN" altLang="en-US"/>
              <a:t>件</a:t>
            </a:r>
            <a:r>
              <a:rPr lang="zh-CN" altLang="en-US">
                <a:solidFill>
                  <a:srgbClr val="FF0000"/>
                </a:solidFill>
              </a:rPr>
              <a:t>（</a:t>
            </a:r>
            <a:r>
              <a:rPr lang="en-US" altLang="zh-CN">
                <a:solidFill>
                  <a:srgbClr val="FF0000"/>
                </a:solidFill>
              </a:rPr>
              <a:t>3</a:t>
            </a:r>
            <a:r>
              <a:rPr lang="zh-CN" altLang="en-US">
                <a:solidFill>
                  <a:srgbClr val="FF0000"/>
                </a:solidFill>
              </a:rPr>
              <a:t>件）</a:t>
            </a:r>
            <a:r>
              <a:rPr lang="zh-CN" altLang="en-US"/>
              <a:t>办理</a:t>
            </a:r>
            <a:r>
              <a:rPr lang="en-US" altLang="zh-CN"/>
              <a:t>US</a:t>
            </a:r>
            <a:r>
              <a:rPr lang="zh-CN" altLang="en-US"/>
              <a:t>、</a:t>
            </a:r>
            <a:r>
              <a:rPr lang="en-US" altLang="zh-CN"/>
              <a:t>EP</a:t>
            </a:r>
            <a:r>
              <a:rPr lang="zh-CN" altLang="en-US"/>
              <a:t>进入手续</a:t>
            </a:r>
            <a:endParaRPr lang="en-US" altLang="zh-CN"/>
          </a:p>
          <a:p>
            <a:r>
              <a:rPr lang="en-US" altLang="zh-CN"/>
              <a:t>			</a:t>
            </a:r>
            <a:r>
              <a:rPr lang="zh-CN" altLang="en-US"/>
              <a:t>（其中有</a:t>
            </a:r>
            <a:r>
              <a:rPr lang="en-US" altLang="zh-CN"/>
              <a:t>3</a:t>
            </a:r>
            <a:r>
              <a:rPr lang="zh-CN" altLang="en-US"/>
              <a:t>件</a:t>
            </a:r>
            <a:r>
              <a:rPr lang="zh-CN" altLang="en-US">
                <a:solidFill>
                  <a:srgbClr val="FF0000"/>
                </a:solidFill>
              </a:rPr>
              <a:t>（</a:t>
            </a:r>
            <a:r>
              <a:rPr lang="en-US" altLang="zh-CN">
                <a:solidFill>
                  <a:srgbClr val="FF0000"/>
                </a:solidFill>
              </a:rPr>
              <a:t>2</a:t>
            </a:r>
            <a:r>
              <a:rPr lang="zh-CN" altLang="en-US">
                <a:solidFill>
                  <a:srgbClr val="FF0000"/>
                </a:solidFill>
              </a:rPr>
              <a:t>件）</a:t>
            </a:r>
            <a:r>
              <a:rPr lang="en-US" altLang="zh-CN"/>
              <a:t>US</a:t>
            </a:r>
            <a:r>
              <a:rPr lang="zh-CN" altLang="en-US"/>
              <a:t>专利已授权）</a:t>
            </a:r>
            <a:endParaRPr lang="en-US" altLang="zh-CN"/>
          </a:p>
          <a:p>
            <a:r>
              <a:rPr lang="en-US" altLang="zh-CN"/>
              <a:t>	10</a:t>
            </a:r>
            <a:r>
              <a:rPr lang="zh-CN" altLang="en-US"/>
              <a:t>件</a:t>
            </a:r>
            <a:r>
              <a:rPr lang="zh-CN" altLang="en-US">
                <a:solidFill>
                  <a:srgbClr val="FF0000"/>
                </a:solidFill>
              </a:rPr>
              <a:t>（</a:t>
            </a:r>
            <a:r>
              <a:rPr lang="en-US" altLang="zh-CN">
                <a:solidFill>
                  <a:srgbClr val="FF0000"/>
                </a:solidFill>
              </a:rPr>
              <a:t>9</a:t>
            </a:r>
            <a:r>
              <a:rPr lang="zh-CN" altLang="en-US">
                <a:solidFill>
                  <a:srgbClr val="FF0000"/>
                </a:solidFill>
              </a:rPr>
              <a:t>件）</a:t>
            </a:r>
            <a:r>
              <a:rPr lang="zh-CN" altLang="en-US"/>
              <a:t>未到期限而</a:t>
            </a:r>
            <a:r>
              <a:rPr lang="en-US" altLang="zh-CN"/>
              <a:t>pending</a:t>
            </a:r>
          </a:p>
          <a:p>
            <a:endParaRPr lang="en-US" altLang="zh-CN"/>
          </a:p>
          <a:p>
            <a:pPr>
              <a:buFont typeface="Arial" charset="0"/>
              <a:buChar char="•"/>
            </a:pPr>
            <a:r>
              <a:rPr lang="en-US" altLang="zh-CN"/>
              <a:t> </a:t>
            </a:r>
            <a:r>
              <a:rPr lang="zh-CN" altLang="en-US"/>
              <a:t>中国发明专利申请：</a:t>
            </a:r>
            <a:r>
              <a:rPr lang="en-US" altLang="zh-CN"/>
              <a:t>29</a:t>
            </a:r>
            <a:r>
              <a:rPr lang="zh-CN" altLang="en-US"/>
              <a:t>件</a:t>
            </a:r>
            <a:r>
              <a:rPr lang="zh-CN" altLang="en-US">
                <a:solidFill>
                  <a:srgbClr val="FF0000"/>
                </a:solidFill>
              </a:rPr>
              <a:t>（</a:t>
            </a:r>
            <a:r>
              <a:rPr lang="en-US" altLang="zh-CN">
                <a:solidFill>
                  <a:srgbClr val="FF0000"/>
                </a:solidFill>
              </a:rPr>
              <a:t>20</a:t>
            </a:r>
            <a:r>
              <a:rPr lang="zh-CN" altLang="en-US">
                <a:solidFill>
                  <a:srgbClr val="FF0000"/>
                </a:solidFill>
              </a:rPr>
              <a:t>件）</a:t>
            </a:r>
            <a:endParaRPr lang="en-US" altLang="zh-CN">
              <a:solidFill>
                <a:srgbClr val="FF0000"/>
              </a:solidFill>
            </a:endParaRPr>
          </a:p>
          <a:p>
            <a:r>
              <a:rPr lang="en-US" altLang="zh-CN"/>
              <a:t>	</a:t>
            </a:r>
            <a:r>
              <a:rPr lang="zh-CN" altLang="en-US"/>
              <a:t>其中</a:t>
            </a:r>
            <a:r>
              <a:rPr lang="en-US" altLang="zh-CN"/>
              <a:t>8</a:t>
            </a:r>
            <a:r>
              <a:rPr lang="zh-CN" altLang="en-US"/>
              <a:t>件</a:t>
            </a:r>
            <a:r>
              <a:rPr lang="zh-CN" altLang="en-US">
                <a:solidFill>
                  <a:srgbClr val="FF0000"/>
                </a:solidFill>
              </a:rPr>
              <a:t>（</a:t>
            </a:r>
            <a:r>
              <a:rPr lang="en-US" altLang="zh-CN">
                <a:solidFill>
                  <a:srgbClr val="FF0000"/>
                </a:solidFill>
              </a:rPr>
              <a:t>6</a:t>
            </a:r>
            <a:r>
              <a:rPr lang="zh-CN" altLang="en-US">
                <a:solidFill>
                  <a:srgbClr val="FF0000"/>
                </a:solidFill>
              </a:rPr>
              <a:t>件）</a:t>
            </a:r>
            <a:r>
              <a:rPr lang="zh-CN" altLang="en-US"/>
              <a:t>已授权</a:t>
            </a:r>
            <a:endParaRPr lang="en-US" altLang="zh-CN"/>
          </a:p>
          <a:p>
            <a:r>
              <a:rPr lang="en-US" altLang="zh-CN"/>
              <a:t>	</a:t>
            </a:r>
            <a:r>
              <a:rPr lang="zh-CN" altLang="en-US"/>
              <a:t>（一通后授权：</a:t>
            </a:r>
            <a:r>
              <a:rPr lang="en-US" altLang="zh-CN"/>
              <a:t>3</a:t>
            </a:r>
            <a:r>
              <a:rPr lang="zh-CN" altLang="en-US"/>
              <a:t>件；二通后授权：</a:t>
            </a:r>
            <a:r>
              <a:rPr lang="en-US" altLang="zh-CN"/>
              <a:t>2</a:t>
            </a:r>
            <a:r>
              <a:rPr lang="zh-CN" altLang="en-US"/>
              <a:t>件；三通后授权：</a:t>
            </a:r>
            <a:r>
              <a:rPr lang="en-US" altLang="zh-CN"/>
              <a:t>3</a:t>
            </a:r>
            <a:r>
              <a:rPr lang="zh-CN" altLang="en-US"/>
              <a:t>件）</a:t>
            </a:r>
            <a:endParaRPr lang="en-US" altLang="zh-CN"/>
          </a:p>
          <a:p>
            <a:r>
              <a:rPr lang="en-US" altLang="zh-CN"/>
              <a:t>	2</a:t>
            </a:r>
            <a:r>
              <a:rPr lang="zh-CN" altLang="en-US"/>
              <a:t>件</a:t>
            </a:r>
            <a:r>
              <a:rPr lang="zh-CN" altLang="en-US">
                <a:solidFill>
                  <a:srgbClr val="FF0000"/>
                </a:solidFill>
              </a:rPr>
              <a:t>（</a:t>
            </a:r>
            <a:r>
              <a:rPr lang="en-US" altLang="zh-CN">
                <a:solidFill>
                  <a:srgbClr val="FF0000"/>
                </a:solidFill>
              </a:rPr>
              <a:t>1</a:t>
            </a:r>
            <a:r>
              <a:rPr lang="zh-CN" altLang="en-US">
                <a:solidFill>
                  <a:srgbClr val="FF0000"/>
                </a:solidFill>
              </a:rPr>
              <a:t>件）</a:t>
            </a:r>
            <a:r>
              <a:rPr lang="zh-CN" altLang="en-US"/>
              <a:t>答复审查意见通知后</a:t>
            </a:r>
            <a:r>
              <a:rPr lang="en-US" altLang="zh-CN"/>
              <a:t>pending</a:t>
            </a:r>
          </a:p>
          <a:p>
            <a:r>
              <a:rPr lang="en-US" altLang="zh-CN"/>
              <a:t>	19</a:t>
            </a:r>
            <a:r>
              <a:rPr lang="zh-CN" altLang="en-US"/>
              <a:t>件</a:t>
            </a:r>
            <a:r>
              <a:rPr lang="zh-CN" altLang="en-US">
                <a:solidFill>
                  <a:srgbClr val="FF0000"/>
                </a:solidFill>
              </a:rPr>
              <a:t>（</a:t>
            </a:r>
            <a:r>
              <a:rPr lang="en-US" altLang="zh-CN">
                <a:solidFill>
                  <a:srgbClr val="FF0000"/>
                </a:solidFill>
              </a:rPr>
              <a:t>13</a:t>
            </a:r>
            <a:r>
              <a:rPr lang="zh-CN" altLang="en-US">
                <a:solidFill>
                  <a:srgbClr val="FF0000"/>
                </a:solidFill>
              </a:rPr>
              <a:t>件）</a:t>
            </a:r>
            <a:r>
              <a:rPr lang="zh-CN" altLang="en-US"/>
              <a:t>还未收到审查意见通知书而</a:t>
            </a:r>
            <a:r>
              <a:rPr lang="en-US" altLang="zh-CN"/>
              <a:t>pending</a:t>
            </a:r>
          </a:p>
          <a:p>
            <a:r>
              <a:rPr lang="en-US" altLang="zh-CN"/>
              <a:t>	</a:t>
            </a:r>
            <a:r>
              <a:rPr lang="zh-CN" altLang="en-US"/>
              <a:t>没有任何一件驳回</a:t>
            </a:r>
          </a:p>
        </p:txBody>
      </p:sp>
      <p:sp>
        <p:nvSpPr>
          <p:cNvPr id="13316" name="TextBox 3"/>
          <p:cNvSpPr txBox="1">
            <a:spLocks noChangeArrowheads="1"/>
          </p:cNvSpPr>
          <p:nvPr/>
        </p:nvSpPr>
        <p:spPr bwMode="auto">
          <a:xfrm>
            <a:off x="1258888" y="1844675"/>
            <a:ext cx="7226300" cy="646113"/>
          </a:xfrm>
          <a:prstGeom prst="rect">
            <a:avLst/>
          </a:prstGeom>
          <a:noFill/>
          <a:ln w="9525">
            <a:noFill/>
            <a:miter lim="800000"/>
            <a:headEnd/>
            <a:tailEnd/>
          </a:ln>
        </p:spPr>
        <p:txBody>
          <a:bodyPr wrap="none">
            <a:spAutoFit/>
          </a:bodyPr>
          <a:lstStyle/>
          <a:p>
            <a:r>
              <a:rPr lang="zh-CN" altLang="en-US">
                <a:solidFill>
                  <a:srgbClr val="0070C0"/>
                </a:solidFill>
                <a:latin typeface="黑体" pitchFamily="49" charset="-122"/>
                <a:ea typeface="黑体" pitchFamily="49" charset="-122"/>
              </a:rPr>
              <a:t>我公司从</a:t>
            </a:r>
            <a:r>
              <a:rPr lang="en-US" altLang="zh-CN">
                <a:solidFill>
                  <a:srgbClr val="0070C0"/>
                </a:solidFill>
                <a:latin typeface="黑体" pitchFamily="49" charset="-122"/>
                <a:ea typeface="黑体" pitchFamily="49" charset="-122"/>
              </a:rPr>
              <a:t>2014</a:t>
            </a:r>
            <a:r>
              <a:rPr lang="zh-CN" altLang="en-US">
                <a:solidFill>
                  <a:srgbClr val="0070C0"/>
                </a:solidFill>
                <a:latin typeface="黑体" pitchFamily="49" charset="-122"/>
                <a:ea typeface="黑体" pitchFamily="49" charset="-122"/>
              </a:rPr>
              <a:t>年</a:t>
            </a:r>
            <a:r>
              <a:rPr lang="en-US" altLang="zh-CN">
                <a:solidFill>
                  <a:srgbClr val="0070C0"/>
                </a:solidFill>
                <a:latin typeface="黑体" pitchFamily="49" charset="-122"/>
                <a:ea typeface="黑体" pitchFamily="49" charset="-122"/>
              </a:rPr>
              <a:t>4</a:t>
            </a:r>
            <a:r>
              <a:rPr lang="zh-CN" altLang="en-US">
                <a:solidFill>
                  <a:srgbClr val="0070C0"/>
                </a:solidFill>
                <a:latin typeface="黑体" pitchFamily="49" charset="-122"/>
                <a:ea typeface="黑体" pitchFamily="49" charset="-122"/>
              </a:rPr>
              <a:t>月开始接受委托，代理合肥研究院或其合作单位专利</a:t>
            </a:r>
            <a:endParaRPr lang="en-US" altLang="zh-CN">
              <a:solidFill>
                <a:srgbClr val="0070C0"/>
              </a:solidFill>
              <a:latin typeface="黑体" pitchFamily="49" charset="-122"/>
              <a:ea typeface="黑体" pitchFamily="49" charset="-122"/>
            </a:endParaRPr>
          </a:p>
          <a:p>
            <a:r>
              <a:rPr lang="zh-CN" altLang="en-US">
                <a:solidFill>
                  <a:srgbClr val="FF0000"/>
                </a:solidFill>
                <a:latin typeface="黑体" pitchFamily="49" charset="-122"/>
                <a:ea typeface="黑体" pitchFamily="49" charset="-122"/>
              </a:rPr>
              <a:t>（括号中显示以合肥研究院为申请人提交的数量）</a:t>
            </a:r>
          </a:p>
        </p:txBody>
      </p:sp>
    </p:spTree>
  </p:cSld>
  <p:clrMapOvr>
    <a:masterClrMapping/>
  </p:clrMapOvr>
  <p:transition advClick="0" advTm="10000">
    <p:cover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代理合肥研究院案件情况</a:t>
            </a:r>
          </a:p>
        </p:txBody>
      </p:sp>
      <p:sp>
        <p:nvSpPr>
          <p:cNvPr id="14339" name="TextBox 2"/>
          <p:cNvSpPr txBox="1">
            <a:spLocks noChangeArrowheads="1"/>
          </p:cNvSpPr>
          <p:nvPr/>
        </p:nvSpPr>
        <p:spPr bwMode="auto">
          <a:xfrm>
            <a:off x="1116013" y="1916113"/>
            <a:ext cx="7343775" cy="3970337"/>
          </a:xfrm>
          <a:prstGeom prst="rect">
            <a:avLst/>
          </a:prstGeom>
          <a:noFill/>
          <a:ln w="9525">
            <a:noFill/>
            <a:miter lim="800000"/>
            <a:headEnd/>
            <a:tailEnd/>
          </a:ln>
        </p:spPr>
        <p:txBody>
          <a:bodyPr>
            <a:spAutoFit/>
          </a:bodyPr>
          <a:lstStyle/>
          <a:p>
            <a:pPr>
              <a:buFont typeface="Arial" charset="0"/>
              <a:buChar char="•"/>
            </a:pPr>
            <a:r>
              <a:rPr lang="zh-CN" altLang="en-US"/>
              <a:t> 代理的中国发明专利主要涉及小分子化合物及其制药用途，现有技术中存在类似结构类似用途的已知化合物</a:t>
            </a:r>
            <a:endParaRPr lang="en-US" altLang="zh-CN"/>
          </a:p>
          <a:p>
            <a:pPr>
              <a:buFont typeface="Arial" charset="0"/>
              <a:buChar char="•"/>
            </a:pPr>
            <a:endParaRPr lang="en-US" altLang="zh-CN"/>
          </a:p>
          <a:p>
            <a:pPr>
              <a:buFont typeface="Arial" charset="0"/>
              <a:buChar char="•"/>
            </a:pPr>
            <a:r>
              <a:rPr lang="en-US" altLang="zh-CN"/>
              <a:t>8</a:t>
            </a:r>
            <a:r>
              <a:rPr lang="zh-CN" altLang="en-US"/>
              <a:t>件授权专利的第一次审查意见通知书均有新颖性</a:t>
            </a:r>
            <a:r>
              <a:rPr lang="en-US" altLang="zh-CN"/>
              <a:t>/</a:t>
            </a:r>
            <a:r>
              <a:rPr lang="zh-CN" altLang="en-US"/>
              <a:t>创造性问题，其中有一件申请审查员引用多达</a:t>
            </a:r>
            <a:r>
              <a:rPr lang="en-US" altLang="zh-CN"/>
              <a:t>10</a:t>
            </a:r>
            <a:r>
              <a:rPr lang="zh-CN" altLang="en-US"/>
              <a:t>件对比文件</a:t>
            </a:r>
            <a:endParaRPr lang="en-US" altLang="zh-CN"/>
          </a:p>
          <a:p>
            <a:pPr>
              <a:buFont typeface="Arial" charset="0"/>
              <a:buChar char="•"/>
            </a:pPr>
            <a:endParaRPr lang="en-US" altLang="zh-CN"/>
          </a:p>
          <a:p>
            <a:pPr>
              <a:buFont typeface="Arial" charset="0"/>
              <a:buChar char="•"/>
            </a:pPr>
            <a:r>
              <a:rPr lang="en-US" altLang="zh-CN"/>
              <a:t>8</a:t>
            </a:r>
            <a:r>
              <a:rPr lang="zh-CN" altLang="en-US"/>
              <a:t>件专利均克服新颖性</a:t>
            </a:r>
            <a:r>
              <a:rPr lang="en-US" altLang="zh-CN"/>
              <a:t>/</a:t>
            </a:r>
            <a:r>
              <a:rPr lang="zh-CN" altLang="en-US"/>
              <a:t>创造性而被授权的思考：</a:t>
            </a:r>
            <a:endParaRPr lang="en-US" altLang="zh-CN"/>
          </a:p>
          <a:p>
            <a:r>
              <a:rPr lang="en-US" altLang="zh-CN"/>
              <a:t>1</a:t>
            </a:r>
            <a:r>
              <a:rPr lang="zh-CN" altLang="en-US"/>
              <a:t>）申请人在撰写阶段对现有技术有全面的掌握，与代理人有良好沟通</a:t>
            </a:r>
            <a:endParaRPr lang="en-US" altLang="zh-CN"/>
          </a:p>
          <a:p>
            <a:r>
              <a:rPr lang="en-US" altLang="zh-CN"/>
              <a:t>2</a:t>
            </a:r>
            <a:r>
              <a:rPr lang="zh-CN" altLang="en-US"/>
              <a:t>）代理人根据现有技术判断最有可能授权的发明点，要求申请人补充充分证明其发明效果的实验数据，并分层次撰写保护范围</a:t>
            </a:r>
            <a:endParaRPr lang="en-US" altLang="zh-CN"/>
          </a:p>
          <a:p>
            <a:r>
              <a:rPr lang="en-US" altLang="zh-CN"/>
              <a:t>3</a:t>
            </a:r>
            <a:r>
              <a:rPr lang="zh-CN" altLang="en-US"/>
              <a:t>）通过对审查意见和对比文件的分析，确定有针对性的答辩方案：</a:t>
            </a:r>
            <a:r>
              <a:rPr lang="en-US" altLang="zh-CN"/>
              <a:t>1</a:t>
            </a:r>
            <a:r>
              <a:rPr lang="zh-CN" altLang="en-US"/>
              <a:t>件通过修改而克服；</a:t>
            </a:r>
            <a:r>
              <a:rPr lang="en-US" altLang="zh-CN"/>
              <a:t>1</a:t>
            </a:r>
            <a:r>
              <a:rPr lang="zh-CN" altLang="en-US"/>
              <a:t>件未修改通过争辩而克服；</a:t>
            </a:r>
            <a:r>
              <a:rPr lang="en-US" altLang="zh-CN"/>
              <a:t>1</a:t>
            </a:r>
            <a:r>
              <a:rPr lang="zh-CN" altLang="en-US"/>
              <a:t>件通过修改</a:t>
            </a:r>
            <a:r>
              <a:rPr lang="en-US" altLang="zh-CN"/>
              <a:t>+</a:t>
            </a:r>
            <a:r>
              <a:rPr lang="zh-CN" altLang="en-US"/>
              <a:t>争辩；</a:t>
            </a:r>
            <a:r>
              <a:rPr lang="en-US" altLang="zh-CN"/>
              <a:t>5</a:t>
            </a:r>
            <a:r>
              <a:rPr lang="zh-CN" altLang="en-US"/>
              <a:t>件通过修改</a:t>
            </a:r>
            <a:r>
              <a:rPr lang="en-US" altLang="zh-CN"/>
              <a:t>+</a:t>
            </a:r>
            <a:r>
              <a:rPr lang="zh-CN" altLang="en-US"/>
              <a:t>争辩</a:t>
            </a:r>
            <a:r>
              <a:rPr lang="en-US" altLang="zh-CN"/>
              <a:t>+</a:t>
            </a:r>
            <a:r>
              <a:rPr lang="zh-CN" altLang="en-US"/>
              <a:t>对比实验数据而克服（由于说明书中已记载发明化合物的数据，仅提交现有技术类似化合物的数据）</a:t>
            </a:r>
          </a:p>
        </p:txBody>
      </p:sp>
    </p:spTree>
  </p:cSld>
  <p:clrMapOvr>
    <a:masterClrMapping/>
  </p:clrMapOvr>
  <p:transition advClick="0" advTm="10000">
    <p:cover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代理合肥研究院案件情况</a:t>
            </a:r>
          </a:p>
        </p:txBody>
      </p:sp>
      <p:sp>
        <p:nvSpPr>
          <p:cNvPr id="15363" name="TextBox 2"/>
          <p:cNvSpPr txBox="1">
            <a:spLocks noChangeArrowheads="1"/>
          </p:cNvSpPr>
          <p:nvPr/>
        </p:nvSpPr>
        <p:spPr bwMode="auto">
          <a:xfrm>
            <a:off x="1116013" y="1916113"/>
            <a:ext cx="7343775" cy="4248150"/>
          </a:xfrm>
          <a:prstGeom prst="rect">
            <a:avLst/>
          </a:prstGeom>
          <a:noFill/>
          <a:ln w="9525">
            <a:noFill/>
            <a:miter lim="800000"/>
            <a:headEnd/>
            <a:tailEnd/>
          </a:ln>
        </p:spPr>
        <p:txBody>
          <a:bodyPr>
            <a:spAutoFit/>
          </a:bodyPr>
          <a:lstStyle/>
          <a:p>
            <a:pPr>
              <a:buFont typeface="Arial" charset="0"/>
              <a:buChar char="•"/>
            </a:pPr>
            <a:r>
              <a:rPr lang="zh-CN" altLang="en-US"/>
              <a:t> 每件中国发明专利涉及的小分子化合物多达数十种甚至上百种，概括一个能够涵盖所有化合物、且范围合适、并排除现有技术已知化合物的通式，成为难点</a:t>
            </a:r>
            <a:endParaRPr lang="en-US" altLang="zh-CN"/>
          </a:p>
          <a:p>
            <a:pPr>
              <a:buFont typeface="Arial" charset="0"/>
              <a:buChar char="•"/>
            </a:pPr>
            <a:endParaRPr lang="en-US" altLang="zh-CN"/>
          </a:p>
          <a:p>
            <a:pPr>
              <a:buFont typeface="Arial" charset="0"/>
              <a:buChar char="•"/>
            </a:pPr>
            <a:r>
              <a:rPr lang="zh-CN" altLang="en-US"/>
              <a:t>代理人通过对各个化合物的实验数据进行分析，确定优选化合物，确保撰写的通式能够涵盖各个化合物，并通过在从属权利要求中对各种基团进行限定，撰写不同的保护层次，并确保优选化合物在不同的保护层次中保护</a:t>
            </a:r>
            <a:endParaRPr lang="en-US" altLang="zh-CN"/>
          </a:p>
          <a:p>
            <a:pPr>
              <a:buFont typeface="Arial" charset="0"/>
              <a:buChar char="•"/>
            </a:pPr>
            <a:endParaRPr lang="en-US" altLang="zh-CN"/>
          </a:p>
          <a:p>
            <a:pPr>
              <a:buFont typeface="Arial" charset="0"/>
              <a:buChar char="•"/>
            </a:pPr>
            <a:r>
              <a:rPr lang="zh-CN" altLang="en-US"/>
              <a:t>申请人对于专利的新颖性</a:t>
            </a:r>
            <a:r>
              <a:rPr lang="en-US" altLang="zh-CN"/>
              <a:t>/</a:t>
            </a:r>
            <a:r>
              <a:rPr lang="zh-CN" altLang="en-US"/>
              <a:t>创造性要求有一定了解，但不能较好地把握说明书是否公开充分、撰写是否清楚、权利要求是否得到支持等问题，代理人通过多次向申请人返稿、要求申请人进行解释或补充内容</a:t>
            </a:r>
            <a:endParaRPr lang="en-US" altLang="zh-CN"/>
          </a:p>
          <a:p>
            <a:pPr>
              <a:buFont typeface="Arial" charset="0"/>
              <a:buChar char="•"/>
            </a:pPr>
            <a:endParaRPr lang="en-US" altLang="zh-CN"/>
          </a:p>
          <a:p>
            <a:pPr>
              <a:buFont typeface="Arial" charset="0"/>
              <a:buChar char="•"/>
            </a:pPr>
            <a:r>
              <a:rPr lang="zh-CN" altLang="en-US"/>
              <a:t>通过申请人与代理人之间的多次返稿和修改（通常</a:t>
            </a:r>
            <a:r>
              <a:rPr lang="en-US" altLang="zh-CN"/>
              <a:t>3-6</a:t>
            </a:r>
            <a:r>
              <a:rPr lang="zh-CN" altLang="en-US"/>
              <a:t>次），确保撰写高质量的专利申请文件</a:t>
            </a:r>
          </a:p>
        </p:txBody>
      </p:sp>
    </p:spTree>
  </p:cSld>
  <p:clrMapOvr>
    <a:masterClrMapping/>
  </p:clrMapOvr>
  <p:transition advClick="0" advTm="10000">
    <p:cover dir="l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2"/>
          <p:cNvSpPr txBox="1">
            <a:spLocks noChangeArrowheads="1"/>
          </p:cNvSpPr>
          <p:nvPr/>
        </p:nvSpPr>
        <p:spPr bwMode="auto">
          <a:xfrm>
            <a:off x="1476375" y="2133600"/>
            <a:ext cx="6696075" cy="646113"/>
          </a:xfrm>
          <a:prstGeom prst="rect">
            <a:avLst/>
          </a:prstGeom>
          <a:noFill/>
          <a:ln w="9525">
            <a:noFill/>
            <a:miter lim="800000"/>
            <a:headEnd/>
            <a:tailEnd/>
          </a:ln>
        </p:spPr>
        <p:txBody>
          <a:bodyPr>
            <a:spAutoFit/>
          </a:bodyPr>
          <a:lstStyle/>
          <a:p>
            <a:r>
              <a:rPr lang="zh-CN" altLang="en-US"/>
              <a:t>国家知识产权局目标：</a:t>
            </a:r>
            <a:endParaRPr lang="en-US" altLang="zh-CN"/>
          </a:p>
          <a:p>
            <a:r>
              <a:rPr lang="zh-CN" altLang="en-US"/>
              <a:t>平均审查周期（从进入实审阶段到结案）在</a:t>
            </a:r>
            <a:r>
              <a:rPr lang="en-US" altLang="zh-CN"/>
              <a:t>2022</a:t>
            </a:r>
            <a:r>
              <a:rPr lang="zh-CN" altLang="en-US"/>
              <a:t>年达到</a:t>
            </a:r>
            <a:r>
              <a:rPr lang="en-US" altLang="zh-CN"/>
              <a:t>16.5</a:t>
            </a:r>
            <a:r>
              <a:rPr lang="zh-CN" altLang="en-US"/>
              <a:t>个月</a:t>
            </a:r>
          </a:p>
        </p:txBody>
      </p:sp>
      <p:cxnSp>
        <p:nvCxnSpPr>
          <p:cNvPr id="3" name="直接箭头连接符 2"/>
          <p:cNvCxnSpPr/>
          <p:nvPr/>
        </p:nvCxnSpPr>
        <p:spPr>
          <a:xfrm>
            <a:off x="1692275" y="3933825"/>
            <a:ext cx="6119813"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 name="流程图: 排序 3"/>
          <p:cNvSpPr/>
          <p:nvPr/>
        </p:nvSpPr>
        <p:spPr>
          <a:xfrm>
            <a:off x="1657350" y="3482975"/>
            <a:ext cx="71438" cy="287338"/>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389" name="TextBox 11"/>
          <p:cNvSpPr txBox="1">
            <a:spLocks noChangeArrowheads="1"/>
          </p:cNvSpPr>
          <p:nvPr/>
        </p:nvSpPr>
        <p:spPr bwMode="auto">
          <a:xfrm>
            <a:off x="1069975" y="2944813"/>
            <a:ext cx="1262063" cy="523875"/>
          </a:xfrm>
          <a:prstGeom prst="rect">
            <a:avLst/>
          </a:prstGeom>
          <a:noFill/>
          <a:ln w="9525">
            <a:noFill/>
            <a:miter lim="800000"/>
            <a:headEnd/>
            <a:tailEnd/>
          </a:ln>
        </p:spPr>
        <p:txBody>
          <a:bodyPr wrap="none">
            <a:spAutoFit/>
          </a:bodyPr>
          <a:lstStyle/>
          <a:p>
            <a:pPr algn="ctr"/>
            <a:r>
              <a:rPr lang="zh-CN" altLang="en-US" sz="1400"/>
              <a:t>申请日</a:t>
            </a:r>
            <a:endParaRPr lang="en-US" altLang="zh-CN" sz="1400"/>
          </a:p>
          <a:p>
            <a:pPr algn="ctr"/>
            <a:r>
              <a:rPr lang="zh-CN" altLang="en-US" sz="1400"/>
              <a:t>（优先权日）</a:t>
            </a:r>
          </a:p>
        </p:txBody>
      </p:sp>
      <p:sp>
        <p:nvSpPr>
          <p:cNvPr id="6" name="流程图: 排序 5"/>
          <p:cNvSpPr/>
          <p:nvPr/>
        </p:nvSpPr>
        <p:spPr>
          <a:xfrm>
            <a:off x="3635375" y="3500438"/>
            <a:ext cx="73025" cy="288925"/>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391" name="TextBox 13"/>
          <p:cNvSpPr txBox="1">
            <a:spLocks noChangeArrowheads="1"/>
          </p:cNvSpPr>
          <p:nvPr/>
        </p:nvSpPr>
        <p:spPr bwMode="auto">
          <a:xfrm>
            <a:off x="3311525" y="2943225"/>
            <a:ext cx="741363" cy="523875"/>
          </a:xfrm>
          <a:prstGeom prst="rect">
            <a:avLst/>
          </a:prstGeom>
          <a:noFill/>
          <a:ln w="9525">
            <a:noFill/>
            <a:miter lim="800000"/>
            <a:headEnd/>
            <a:tailEnd/>
          </a:ln>
        </p:spPr>
        <p:txBody>
          <a:bodyPr wrap="none">
            <a:spAutoFit/>
          </a:bodyPr>
          <a:lstStyle/>
          <a:p>
            <a:pPr algn="ctr"/>
            <a:r>
              <a:rPr lang="en-US" altLang="zh-CN" sz="1400"/>
              <a:t>18</a:t>
            </a:r>
            <a:r>
              <a:rPr lang="zh-CN" altLang="en-US" sz="1400"/>
              <a:t>个月</a:t>
            </a:r>
            <a:endParaRPr lang="en-US" altLang="zh-CN" sz="1400"/>
          </a:p>
          <a:p>
            <a:pPr algn="ctr"/>
            <a:r>
              <a:rPr lang="zh-CN" altLang="en-US" sz="1400"/>
              <a:t>公开</a:t>
            </a:r>
          </a:p>
        </p:txBody>
      </p:sp>
      <p:sp>
        <p:nvSpPr>
          <p:cNvPr id="8" name="流程图: 排序 7"/>
          <p:cNvSpPr/>
          <p:nvPr/>
        </p:nvSpPr>
        <p:spPr>
          <a:xfrm>
            <a:off x="5400675" y="3500438"/>
            <a:ext cx="73025" cy="288925"/>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393" name="TextBox 15"/>
          <p:cNvSpPr txBox="1">
            <a:spLocks noChangeArrowheads="1"/>
          </p:cNvSpPr>
          <p:nvPr/>
        </p:nvSpPr>
        <p:spPr bwMode="auto">
          <a:xfrm>
            <a:off x="5076825" y="2943225"/>
            <a:ext cx="741363" cy="523875"/>
          </a:xfrm>
          <a:prstGeom prst="rect">
            <a:avLst/>
          </a:prstGeom>
          <a:noFill/>
          <a:ln w="9525">
            <a:noFill/>
            <a:miter lim="800000"/>
            <a:headEnd/>
            <a:tailEnd/>
          </a:ln>
        </p:spPr>
        <p:txBody>
          <a:bodyPr wrap="none">
            <a:spAutoFit/>
          </a:bodyPr>
          <a:lstStyle/>
          <a:p>
            <a:pPr algn="ctr"/>
            <a:r>
              <a:rPr lang="en-US" altLang="zh-CN" sz="1400"/>
              <a:t>36</a:t>
            </a:r>
            <a:r>
              <a:rPr lang="zh-CN" altLang="en-US" sz="1400"/>
              <a:t>个月</a:t>
            </a:r>
            <a:endParaRPr lang="en-US" altLang="zh-CN" sz="1400"/>
          </a:p>
          <a:p>
            <a:pPr algn="ctr"/>
            <a:r>
              <a:rPr lang="zh-CN" altLang="en-US" sz="1400"/>
              <a:t>实审</a:t>
            </a:r>
          </a:p>
        </p:txBody>
      </p:sp>
      <p:sp>
        <p:nvSpPr>
          <p:cNvPr id="10" name="流程图: 排序 9"/>
          <p:cNvSpPr/>
          <p:nvPr/>
        </p:nvSpPr>
        <p:spPr>
          <a:xfrm>
            <a:off x="7683500" y="3500438"/>
            <a:ext cx="71438" cy="288925"/>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395" name="TextBox 18"/>
          <p:cNvSpPr txBox="1">
            <a:spLocks noChangeArrowheads="1"/>
          </p:cNvSpPr>
          <p:nvPr/>
        </p:nvSpPr>
        <p:spPr bwMode="auto">
          <a:xfrm>
            <a:off x="7104063" y="2943225"/>
            <a:ext cx="1250950" cy="523875"/>
          </a:xfrm>
          <a:prstGeom prst="rect">
            <a:avLst/>
          </a:prstGeom>
          <a:noFill/>
          <a:ln w="9525">
            <a:noFill/>
            <a:miter lim="800000"/>
            <a:headEnd/>
            <a:tailEnd/>
          </a:ln>
        </p:spPr>
        <p:txBody>
          <a:bodyPr wrap="none">
            <a:spAutoFit/>
          </a:bodyPr>
          <a:lstStyle/>
          <a:p>
            <a:pPr algn="ctr"/>
            <a:r>
              <a:rPr lang="zh-CN" altLang="en-US" sz="1400"/>
              <a:t>平均</a:t>
            </a:r>
            <a:r>
              <a:rPr lang="en-US" altLang="zh-CN" sz="1400"/>
              <a:t>52.5</a:t>
            </a:r>
            <a:r>
              <a:rPr lang="zh-CN" altLang="en-US" sz="1400"/>
              <a:t>个月</a:t>
            </a:r>
            <a:endParaRPr lang="en-US" altLang="zh-CN" sz="1400"/>
          </a:p>
          <a:p>
            <a:pPr algn="ctr"/>
            <a:r>
              <a:rPr lang="zh-CN" altLang="en-US" sz="1400"/>
              <a:t>授权</a:t>
            </a:r>
          </a:p>
        </p:txBody>
      </p:sp>
      <p:sp>
        <p:nvSpPr>
          <p:cNvPr id="12" name="流程图: 排序 11"/>
          <p:cNvSpPr/>
          <p:nvPr/>
        </p:nvSpPr>
        <p:spPr>
          <a:xfrm>
            <a:off x="2409825" y="4149725"/>
            <a:ext cx="71438" cy="287338"/>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397" name="TextBox 20"/>
          <p:cNvSpPr txBox="1">
            <a:spLocks noChangeArrowheads="1"/>
          </p:cNvSpPr>
          <p:nvPr/>
        </p:nvSpPr>
        <p:spPr bwMode="auto">
          <a:xfrm>
            <a:off x="1512888" y="4724400"/>
            <a:ext cx="1868487" cy="739775"/>
          </a:xfrm>
          <a:prstGeom prst="rect">
            <a:avLst/>
          </a:prstGeom>
          <a:noFill/>
          <a:ln w="9525">
            <a:noFill/>
            <a:miter lim="800000"/>
            <a:headEnd/>
            <a:tailEnd/>
          </a:ln>
        </p:spPr>
        <p:txBody>
          <a:bodyPr wrap="none">
            <a:spAutoFit/>
          </a:bodyPr>
          <a:lstStyle/>
          <a:p>
            <a:pPr algn="ctr"/>
            <a:r>
              <a:rPr lang="zh-CN" altLang="en-US" sz="1400"/>
              <a:t>如果要求提前公开</a:t>
            </a:r>
            <a:endParaRPr lang="en-US" altLang="zh-CN" sz="1400"/>
          </a:p>
          <a:p>
            <a:pPr algn="ctr"/>
            <a:r>
              <a:rPr lang="zh-CN" altLang="en-US" sz="1400"/>
              <a:t>同时提实审</a:t>
            </a:r>
            <a:endParaRPr lang="en-US" altLang="zh-CN" sz="1400"/>
          </a:p>
          <a:p>
            <a:pPr algn="ctr"/>
            <a:r>
              <a:rPr lang="zh-CN" altLang="en-US" sz="1400"/>
              <a:t>平均</a:t>
            </a:r>
            <a:r>
              <a:rPr lang="en-US" altLang="zh-CN" sz="1400"/>
              <a:t>7.5</a:t>
            </a:r>
            <a:r>
              <a:rPr lang="zh-CN" altLang="en-US" sz="1400"/>
              <a:t>个月进入实审</a:t>
            </a:r>
          </a:p>
        </p:txBody>
      </p:sp>
      <p:sp>
        <p:nvSpPr>
          <p:cNvPr id="14" name="流程图: 排序 13"/>
          <p:cNvSpPr/>
          <p:nvPr/>
        </p:nvSpPr>
        <p:spPr>
          <a:xfrm>
            <a:off x="4824413" y="4149725"/>
            <a:ext cx="71437" cy="287338"/>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399" name="TextBox 23"/>
          <p:cNvSpPr txBox="1">
            <a:spLocks noChangeArrowheads="1"/>
          </p:cNvSpPr>
          <p:nvPr/>
        </p:nvSpPr>
        <p:spPr bwMode="auto">
          <a:xfrm>
            <a:off x="4310063" y="4724400"/>
            <a:ext cx="1101725" cy="523875"/>
          </a:xfrm>
          <a:prstGeom prst="rect">
            <a:avLst/>
          </a:prstGeom>
          <a:noFill/>
          <a:ln w="9525">
            <a:noFill/>
            <a:miter lim="800000"/>
            <a:headEnd/>
            <a:tailEnd/>
          </a:ln>
        </p:spPr>
        <p:txBody>
          <a:bodyPr wrap="none">
            <a:spAutoFit/>
          </a:bodyPr>
          <a:lstStyle/>
          <a:p>
            <a:pPr algn="ctr"/>
            <a:r>
              <a:rPr lang="zh-CN" altLang="en-US" sz="1400"/>
              <a:t>平均</a:t>
            </a:r>
            <a:r>
              <a:rPr lang="en-US" altLang="zh-CN" sz="1400"/>
              <a:t>24</a:t>
            </a:r>
            <a:r>
              <a:rPr lang="zh-CN" altLang="en-US" sz="1400"/>
              <a:t>个月</a:t>
            </a:r>
            <a:endParaRPr lang="en-US" altLang="zh-CN" sz="1400"/>
          </a:p>
          <a:p>
            <a:pPr algn="ctr"/>
            <a:r>
              <a:rPr lang="zh-CN" altLang="en-US" sz="1400"/>
              <a:t>授权</a:t>
            </a:r>
          </a:p>
        </p:txBody>
      </p:sp>
      <p:sp>
        <p:nvSpPr>
          <p:cNvPr id="16"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关于加快发明专利审查和授权的建议</a:t>
            </a:r>
          </a:p>
        </p:txBody>
      </p:sp>
    </p:spTree>
  </p:cSld>
  <p:clrMapOvr>
    <a:masterClrMapping/>
  </p:clrMapOvr>
  <p:transition advClick="0" advTm="10000">
    <p:cover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1331913" y="1700213"/>
            <a:ext cx="7488237" cy="647700"/>
          </a:xfrm>
          <a:prstGeom prst="rect">
            <a:avLst/>
          </a:prstGeom>
          <a:noFill/>
          <a:ln w="9525">
            <a:noFill/>
            <a:miter lim="800000"/>
            <a:headEnd/>
            <a:tailEnd/>
          </a:ln>
        </p:spPr>
        <p:txBody>
          <a:bodyPr>
            <a:spAutoFit/>
          </a:bodyPr>
          <a:lstStyle/>
          <a:p>
            <a:r>
              <a:rPr lang="zh-CN" altLang="en-US"/>
              <a:t>国内申请人可以通过请求优先审查来缩短审查周期（参见</a:t>
            </a:r>
            <a:r>
              <a:rPr lang="en-US" altLang="zh-CN"/>
              <a:t>《</a:t>
            </a:r>
            <a:r>
              <a:rPr lang="zh-CN" altLang="en-US"/>
              <a:t>专利优先审查管理办法</a:t>
            </a:r>
            <a:r>
              <a:rPr lang="en-US" altLang="zh-CN"/>
              <a:t>》(2017)(</a:t>
            </a:r>
            <a:r>
              <a:rPr lang="zh-CN" altLang="en-US"/>
              <a:t>第</a:t>
            </a:r>
            <a:r>
              <a:rPr lang="en-US" altLang="zh-CN"/>
              <a:t>76</a:t>
            </a:r>
            <a:r>
              <a:rPr lang="zh-CN" altLang="en-US"/>
              <a:t>号</a:t>
            </a:r>
            <a:r>
              <a:rPr lang="en-US" altLang="zh-CN"/>
              <a:t>)</a:t>
            </a:r>
            <a:r>
              <a:rPr lang="zh-CN" altLang="en-US"/>
              <a:t>；及</a:t>
            </a:r>
            <a:r>
              <a:rPr lang="en-US" altLang="zh-CN"/>
              <a:t>《</a:t>
            </a:r>
            <a:r>
              <a:rPr lang="zh-CN" altLang="en-US"/>
              <a:t>专利优先审查管理办法</a:t>
            </a:r>
            <a:r>
              <a:rPr lang="en-US" altLang="zh-CN"/>
              <a:t>》</a:t>
            </a:r>
            <a:r>
              <a:rPr lang="zh-CN" altLang="en-US"/>
              <a:t>解读）</a:t>
            </a:r>
          </a:p>
        </p:txBody>
      </p:sp>
      <p:sp>
        <p:nvSpPr>
          <p:cNvPr id="3" name="TextBox 2"/>
          <p:cNvSpPr txBox="1"/>
          <p:nvPr/>
        </p:nvSpPr>
        <p:spPr>
          <a:xfrm>
            <a:off x="971550" y="2708275"/>
            <a:ext cx="7848600" cy="3694113"/>
          </a:xfrm>
          <a:prstGeom prst="rect">
            <a:avLst/>
          </a:prstGeom>
          <a:noFill/>
        </p:spPr>
        <p:txBody>
          <a:bodyPr>
            <a:spAutoFit/>
          </a:bodyPr>
          <a:lstStyle/>
          <a:p>
            <a:pPr>
              <a:buFont typeface="Arial" pitchFamily="34" charset="0"/>
              <a:buChar char="•"/>
              <a:defRPr/>
            </a:pPr>
            <a:r>
              <a:rPr lang="zh-CN" altLang="en-US" dirty="0">
                <a:ea typeface="宋体" charset="-122"/>
              </a:rPr>
              <a:t> 进入实质审查阶段的发明专利申请且以电子方式提交，可请求优先审查的条件（满足以下之一）：</a:t>
            </a:r>
            <a:endParaRPr lang="en-US" altLang="zh-CN" dirty="0">
              <a:ea typeface="宋体" charset="-122"/>
            </a:endParaRPr>
          </a:p>
          <a:p>
            <a:pPr marL="342900" indent="-342900">
              <a:buFont typeface="+mj-lt"/>
              <a:buAutoNum type="arabicPeriod"/>
              <a:defRPr/>
            </a:pPr>
            <a:r>
              <a:rPr lang="zh-CN" altLang="en-US" dirty="0">
                <a:ea typeface="宋体" charset="-122"/>
              </a:rPr>
              <a:t>涉及节能环保、新一代信息技术、生物、高端装备制造、新能源、新材料、新能源汽车、智能制造等国家重点发展产业</a:t>
            </a:r>
            <a:endParaRPr lang="en-US" altLang="zh-CN" dirty="0">
              <a:ea typeface="宋体" charset="-122"/>
            </a:endParaRPr>
          </a:p>
          <a:p>
            <a:pPr marL="342900" indent="-342900">
              <a:buFont typeface="+mj-lt"/>
              <a:buAutoNum type="arabicPeriod"/>
              <a:defRPr/>
            </a:pPr>
            <a:r>
              <a:rPr lang="zh-CN" altLang="zh-CN" dirty="0">
                <a:ea typeface="宋体" charset="-122"/>
              </a:rPr>
              <a:t>涉及各省级和设区的市级人民政府重点鼓励的产业</a:t>
            </a:r>
            <a:endParaRPr lang="en-US" altLang="zh-CN" dirty="0">
              <a:ea typeface="宋体" charset="-122"/>
            </a:endParaRPr>
          </a:p>
          <a:p>
            <a:pPr marL="342900" indent="-342900">
              <a:buFont typeface="+mj-lt"/>
              <a:buAutoNum type="arabicPeriod"/>
              <a:defRPr/>
            </a:pPr>
            <a:r>
              <a:rPr lang="zh-CN" altLang="zh-CN" dirty="0">
                <a:ea typeface="宋体" charset="-122"/>
              </a:rPr>
              <a:t>专利申请人已经做好实施准备或者已经开始实施，或者有证据证明他人正在实施其发明创造</a:t>
            </a:r>
            <a:endParaRPr lang="en-US" altLang="zh-CN" dirty="0">
              <a:ea typeface="宋体" charset="-122"/>
            </a:endParaRPr>
          </a:p>
          <a:p>
            <a:pPr marL="342900" indent="-342900">
              <a:buFont typeface="+mj-lt"/>
              <a:buAutoNum type="arabicPeriod"/>
              <a:defRPr/>
            </a:pPr>
            <a:r>
              <a:rPr lang="zh-CN" altLang="zh-CN" dirty="0">
                <a:ea typeface="宋体" charset="-122"/>
              </a:rPr>
              <a:t>就相同主题首次在中国提出专利申请又向其他国家或者地区提出申请的该中国首次申请</a:t>
            </a:r>
            <a:endParaRPr lang="en-US" altLang="zh-CN" dirty="0">
              <a:ea typeface="宋体" charset="-122"/>
            </a:endParaRPr>
          </a:p>
          <a:p>
            <a:pPr marL="342900" indent="-342900">
              <a:buFont typeface="+mj-lt"/>
              <a:buAutoNum type="arabicPeriod"/>
              <a:defRPr/>
            </a:pPr>
            <a:r>
              <a:rPr lang="zh-CN" altLang="zh-CN" dirty="0">
                <a:ea typeface="宋体" charset="-122"/>
              </a:rPr>
              <a:t>其他对国家利益或者公共利益具有重大意义需要优先审查</a:t>
            </a:r>
            <a:endParaRPr lang="en-US" altLang="zh-CN" dirty="0">
              <a:ea typeface="宋体" charset="-122"/>
            </a:endParaRPr>
          </a:p>
          <a:p>
            <a:pPr marL="342900" indent="-342900">
              <a:defRPr/>
            </a:pPr>
            <a:endParaRPr lang="en-US" altLang="zh-CN" dirty="0">
              <a:ea typeface="宋体" charset="-122"/>
            </a:endParaRPr>
          </a:p>
          <a:p>
            <a:pPr marL="342900" indent="-342900">
              <a:buFont typeface="Arial" pitchFamily="34" charset="0"/>
              <a:buChar char="•"/>
              <a:defRPr/>
            </a:pPr>
            <a:r>
              <a:rPr lang="zh-CN" altLang="en-US" dirty="0">
                <a:ea typeface="宋体" charset="-122"/>
              </a:rPr>
              <a:t>以上除第</a:t>
            </a:r>
            <a:r>
              <a:rPr lang="en-US" altLang="zh-CN" dirty="0">
                <a:ea typeface="宋体" charset="-122"/>
              </a:rPr>
              <a:t>4</a:t>
            </a:r>
            <a:r>
              <a:rPr lang="zh-CN" altLang="en-US" dirty="0">
                <a:ea typeface="宋体" charset="-122"/>
              </a:rPr>
              <a:t>项以外，需要</a:t>
            </a:r>
            <a:r>
              <a:rPr lang="zh-CN" altLang="zh-CN" dirty="0">
                <a:ea typeface="宋体" charset="-122"/>
              </a:rPr>
              <a:t>由国务院相关部门或者省级知识产权局签署推荐意见</a:t>
            </a:r>
            <a:r>
              <a:rPr lang="zh-CN" altLang="en-US" dirty="0">
                <a:ea typeface="宋体" charset="-122"/>
              </a:rPr>
              <a:t>（每个地方局都有名额限制）</a:t>
            </a:r>
          </a:p>
        </p:txBody>
      </p:sp>
      <p:sp>
        <p:nvSpPr>
          <p:cNvPr id="4"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关于加快发明专利审查和授权的建议</a:t>
            </a:r>
          </a:p>
        </p:txBody>
      </p:sp>
    </p:spTree>
  </p:cSld>
  <p:clrMapOvr>
    <a:masterClrMapping/>
  </p:clrMapOvr>
  <p:transition advClick="0" advTm="10000">
    <p:cover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2"/>
          <p:cNvSpPr txBox="1">
            <a:spLocks noChangeArrowheads="1"/>
          </p:cNvSpPr>
          <p:nvPr/>
        </p:nvSpPr>
        <p:spPr bwMode="auto">
          <a:xfrm>
            <a:off x="1331913" y="1700213"/>
            <a:ext cx="7488237" cy="647700"/>
          </a:xfrm>
          <a:prstGeom prst="rect">
            <a:avLst/>
          </a:prstGeom>
          <a:noFill/>
          <a:ln w="9525">
            <a:noFill/>
            <a:miter lim="800000"/>
            <a:headEnd/>
            <a:tailEnd/>
          </a:ln>
        </p:spPr>
        <p:txBody>
          <a:bodyPr>
            <a:spAutoFit/>
          </a:bodyPr>
          <a:lstStyle/>
          <a:p>
            <a:r>
              <a:rPr lang="zh-CN" altLang="en-US"/>
              <a:t>国内申请人可以通过请求优先审查来缩短审查周期（参见</a:t>
            </a:r>
            <a:r>
              <a:rPr lang="en-US" altLang="zh-CN"/>
              <a:t>《</a:t>
            </a:r>
            <a:r>
              <a:rPr lang="zh-CN" altLang="en-US"/>
              <a:t>专利优先审查管理办法</a:t>
            </a:r>
            <a:r>
              <a:rPr lang="en-US" altLang="zh-CN"/>
              <a:t>》(2017)(</a:t>
            </a:r>
            <a:r>
              <a:rPr lang="zh-CN" altLang="en-US"/>
              <a:t>第</a:t>
            </a:r>
            <a:r>
              <a:rPr lang="en-US" altLang="zh-CN"/>
              <a:t>76</a:t>
            </a:r>
            <a:r>
              <a:rPr lang="zh-CN" altLang="en-US"/>
              <a:t>号</a:t>
            </a:r>
            <a:r>
              <a:rPr lang="en-US" altLang="zh-CN"/>
              <a:t>)</a:t>
            </a:r>
            <a:r>
              <a:rPr lang="zh-CN" altLang="en-US"/>
              <a:t>；及</a:t>
            </a:r>
            <a:r>
              <a:rPr lang="en-US" altLang="zh-CN"/>
              <a:t>《</a:t>
            </a:r>
            <a:r>
              <a:rPr lang="zh-CN" altLang="en-US"/>
              <a:t>专利优先审查管理办法</a:t>
            </a:r>
            <a:r>
              <a:rPr lang="en-US" altLang="zh-CN"/>
              <a:t>》</a:t>
            </a:r>
            <a:r>
              <a:rPr lang="zh-CN" altLang="en-US"/>
              <a:t>解读）</a:t>
            </a:r>
          </a:p>
        </p:txBody>
      </p:sp>
      <p:sp>
        <p:nvSpPr>
          <p:cNvPr id="3" name="TextBox 2"/>
          <p:cNvSpPr txBox="1"/>
          <p:nvPr/>
        </p:nvSpPr>
        <p:spPr>
          <a:xfrm>
            <a:off x="971550" y="2708275"/>
            <a:ext cx="7848600" cy="2586038"/>
          </a:xfrm>
          <a:prstGeom prst="rect">
            <a:avLst/>
          </a:prstGeom>
          <a:noFill/>
        </p:spPr>
        <p:txBody>
          <a:bodyPr>
            <a:spAutoFit/>
          </a:bodyPr>
          <a:lstStyle/>
          <a:p>
            <a:pPr>
              <a:buFont typeface="Arial" pitchFamily="34" charset="0"/>
              <a:buChar char="•"/>
              <a:defRPr/>
            </a:pPr>
            <a:r>
              <a:rPr lang="zh-CN" altLang="en-US" dirty="0">
                <a:ea typeface="宋体" charset="-122"/>
              </a:rPr>
              <a:t> 进入优先审查后，有以下情形之一会导致优先审查终止：</a:t>
            </a:r>
            <a:endParaRPr lang="en-US" altLang="zh-CN" dirty="0">
              <a:ea typeface="宋体" charset="-122"/>
            </a:endParaRPr>
          </a:p>
          <a:p>
            <a:pPr marL="342900" indent="-342900">
              <a:buFont typeface="+mj-lt"/>
              <a:buAutoNum type="arabicPeriod"/>
              <a:defRPr/>
            </a:pPr>
            <a:r>
              <a:rPr lang="zh-CN" altLang="en-US" dirty="0">
                <a:ea typeface="宋体" charset="-122"/>
              </a:rPr>
              <a:t>对申请文件进行主动修改</a:t>
            </a:r>
            <a:endParaRPr lang="en-US" altLang="zh-CN" dirty="0">
              <a:ea typeface="宋体" charset="-122"/>
            </a:endParaRPr>
          </a:p>
          <a:p>
            <a:pPr marL="342900" indent="-342900">
              <a:buFont typeface="+mj-lt"/>
              <a:buAutoNum type="arabicPeriod"/>
              <a:defRPr/>
            </a:pPr>
            <a:r>
              <a:rPr lang="zh-CN" altLang="en-US" dirty="0">
                <a:ea typeface="宋体" charset="-122"/>
              </a:rPr>
              <a:t>发文日起</a:t>
            </a:r>
            <a:r>
              <a:rPr lang="en-US" altLang="zh-CN" dirty="0">
                <a:ea typeface="宋体" charset="-122"/>
              </a:rPr>
              <a:t>2</a:t>
            </a:r>
            <a:r>
              <a:rPr lang="zh-CN" altLang="en-US" dirty="0">
                <a:ea typeface="宋体" charset="-122"/>
              </a:rPr>
              <a:t>个月未答复审查意见通知书</a:t>
            </a:r>
            <a:endParaRPr lang="en-US" altLang="zh-CN" dirty="0">
              <a:ea typeface="宋体" charset="-122"/>
            </a:endParaRPr>
          </a:p>
          <a:p>
            <a:pPr marL="342900" indent="-342900">
              <a:buFont typeface="+mj-lt"/>
              <a:buAutoNum type="arabicPeriod"/>
              <a:defRPr/>
            </a:pPr>
            <a:r>
              <a:rPr lang="zh-CN" altLang="en-US" dirty="0">
                <a:ea typeface="宋体" charset="-122"/>
              </a:rPr>
              <a:t>提交虚假材料</a:t>
            </a:r>
            <a:endParaRPr lang="en-US" altLang="zh-CN" dirty="0">
              <a:ea typeface="宋体" charset="-122"/>
            </a:endParaRPr>
          </a:p>
          <a:p>
            <a:pPr marL="342900" indent="-342900">
              <a:buFont typeface="+mj-lt"/>
              <a:buAutoNum type="arabicPeriod"/>
              <a:defRPr/>
            </a:pPr>
            <a:r>
              <a:rPr lang="zh-CN" altLang="en-US" dirty="0">
                <a:ea typeface="宋体" charset="-122"/>
              </a:rPr>
              <a:t>发现为非正常申请</a:t>
            </a:r>
            <a:endParaRPr lang="en-US" altLang="zh-CN" dirty="0">
              <a:ea typeface="宋体" charset="-122"/>
            </a:endParaRPr>
          </a:p>
          <a:p>
            <a:pPr marL="342900" indent="-342900">
              <a:defRPr/>
            </a:pPr>
            <a:endParaRPr lang="en-US" altLang="zh-CN" dirty="0">
              <a:ea typeface="宋体" charset="-122"/>
            </a:endParaRPr>
          </a:p>
          <a:p>
            <a:pPr marL="342900" indent="-342900">
              <a:buFont typeface="Arial" pitchFamily="34" charset="0"/>
              <a:buChar char="•"/>
              <a:defRPr/>
            </a:pPr>
            <a:r>
              <a:rPr lang="zh-CN" altLang="en-US" dirty="0">
                <a:ea typeface="宋体" charset="-122"/>
              </a:rPr>
              <a:t>进入优先审查后的审理周期：</a:t>
            </a:r>
            <a:r>
              <a:rPr lang="zh-CN" altLang="zh-CN" dirty="0">
                <a:ea typeface="宋体" charset="-122"/>
              </a:rPr>
              <a:t>发明专利申请在四十五日内发出第一次审查意见通知书，并在一年内结案</a:t>
            </a:r>
            <a:endParaRPr lang="en-US" altLang="zh-CN" dirty="0">
              <a:ea typeface="宋体" charset="-122"/>
            </a:endParaRPr>
          </a:p>
          <a:p>
            <a:pPr marL="342900" indent="-342900">
              <a:buFont typeface="+mj-lt"/>
              <a:buAutoNum type="arabicPeriod"/>
              <a:defRPr/>
            </a:pPr>
            <a:endParaRPr lang="zh-CN" altLang="en-US" dirty="0">
              <a:ea typeface="宋体" charset="-122"/>
            </a:endParaRPr>
          </a:p>
        </p:txBody>
      </p:sp>
      <p:cxnSp>
        <p:nvCxnSpPr>
          <p:cNvPr id="4" name="直接箭头连接符 3"/>
          <p:cNvCxnSpPr/>
          <p:nvPr/>
        </p:nvCxnSpPr>
        <p:spPr>
          <a:xfrm>
            <a:off x="5283200" y="5013325"/>
            <a:ext cx="2160588"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流程图: 排序 4"/>
          <p:cNvSpPr/>
          <p:nvPr/>
        </p:nvSpPr>
        <p:spPr>
          <a:xfrm>
            <a:off x="5265738" y="5113338"/>
            <a:ext cx="71437" cy="287337"/>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8438" name="TextBox 6"/>
          <p:cNvSpPr txBox="1">
            <a:spLocks noChangeArrowheads="1"/>
          </p:cNvSpPr>
          <p:nvPr/>
        </p:nvSpPr>
        <p:spPr bwMode="auto">
          <a:xfrm>
            <a:off x="4924425" y="5391150"/>
            <a:ext cx="722313" cy="307975"/>
          </a:xfrm>
          <a:prstGeom prst="rect">
            <a:avLst/>
          </a:prstGeom>
          <a:noFill/>
          <a:ln w="9525">
            <a:noFill/>
            <a:miter lim="800000"/>
            <a:headEnd/>
            <a:tailEnd/>
          </a:ln>
        </p:spPr>
        <p:txBody>
          <a:bodyPr wrap="none">
            <a:spAutoFit/>
          </a:bodyPr>
          <a:lstStyle/>
          <a:p>
            <a:pPr algn="ctr"/>
            <a:r>
              <a:rPr lang="zh-CN" altLang="en-US" sz="1400"/>
              <a:t>申请日</a:t>
            </a:r>
            <a:endParaRPr lang="en-US" altLang="zh-CN" sz="1400"/>
          </a:p>
        </p:txBody>
      </p:sp>
      <p:sp>
        <p:nvSpPr>
          <p:cNvPr id="7" name="流程图: 排序 6"/>
          <p:cNvSpPr/>
          <p:nvPr/>
        </p:nvSpPr>
        <p:spPr>
          <a:xfrm>
            <a:off x="6002338" y="5229225"/>
            <a:ext cx="71437" cy="287338"/>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8440" name="TextBox 14"/>
          <p:cNvSpPr txBox="1">
            <a:spLocks noChangeArrowheads="1"/>
          </p:cNvSpPr>
          <p:nvPr/>
        </p:nvSpPr>
        <p:spPr bwMode="auto">
          <a:xfrm>
            <a:off x="5103813" y="5805488"/>
            <a:ext cx="1870075" cy="738187"/>
          </a:xfrm>
          <a:prstGeom prst="rect">
            <a:avLst/>
          </a:prstGeom>
          <a:noFill/>
          <a:ln w="9525">
            <a:noFill/>
            <a:miter lim="800000"/>
            <a:headEnd/>
            <a:tailEnd/>
          </a:ln>
        </p:spPr>
        <p:txBody>
          <a:bodyPr wrap="none">
            <a:spAutoFit/>
          </a:bodyPr>
          <a:lstStyle/>
          <a:p>
            <a:pPr algn="ctr"/>
            <a:r>
              <a:rPr lang="zh-CN" altLang="en-US" sz="1400"/>
              <a:t>如果要求提前公开</a:t>
            </a:r>
            <a:endParaRPr lang="en-US" altLang="zh-CN" sz="1400"/>
          </a:p>
          <a:p>
            <a:pPr algn="ctr"/>
            <a:r>
              <a:rPr lang="zh-CN" altLang="en-US" sz="1400"/>
              <a:t>同时提实审</a:t>
            </a:r>
            <a:endParaRPr lang="en-US" altLang="zh-CN" sz="1400"/>
          </a:p>
          <a:p>
            <a:pPr algn="ctr"/>
            <a:r>
              <a:rPr lang="zh-CN" altLang="en-US" sz="1400"/>
              <a:t>平均</a:t>
            </a:r>
            <a:r>
              <a:rPr lang="en-US" altLang="zh-CN" sz="1400"/>
              <a:t>7.5</a:t>
            </a:r>
            <a:r>
              <a:rPr lang="zh-CN" altLang="en-US" sz="1400"/>
              <a:t>个月进入实审</a:t>
            </a:r>
          </a:p>
        </p:txBody>
      </p:sp>
      <p:sp>
        <p:nvSpPr>
          <p:cNvPr id="9" name="流程图: 排序 8"/>
          <p:cNvSpPr/>
          <p:nvPr/>
        </p:nvSpPr>
        <p:spPr>
          <a:xfrm>
            <a:off x="7372350" y="5229225"/>
            <a:ext cx="71438" cy="287338"/>
          </a:xfrm>
          <a:prstGeom prst="flowChartSor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8442" name="TextBox 16"/>
          <p:cNvSpPr txBox="1">
            <a:spLocks noChangeArrowheads="1"/>
          </p:cNvSpPr>
          <p:nvPr/>
        </p:nvSpPr>
        <p:spPr bwMode="auto">
          <a:xfrm>
            <a:off x="6875463" y="5661025"/>
            <a:ext cx="1071562" cy="523875"/>
          </a:xfrm>
          <a:prstGeom prst="rect">
            <a:avLst/>
          </a:prstGeom>
          <a:noFill/>
          <a:ln w="9525">
            <a:noFill/>
            <a:miter lim="800000"/>
            <a:headEnd/>
            <a:tailEnd/>
          </a:ln>
        </p:spPr>
        <p:txBody>
          <a:bodyPr wrap="none">
            <a:spAutoFit/>
          </a:bodyPr>
          <a:lstStyle/>
          <a:p>
            <a:pPr algn="ctr"/>
            <a:r>
              <a:rPr lang="en-US" altLang="zh-CN" sz="1400"/>
              <a:t>19.5</a:t>
            </a:r>
            <a:r>
              <a:rPr lang="zh-CN" altLang="en-US" sz="1400"/>
              <a:t>个月内</a:t>
            </a:r>
            <a:endParaRPr lang="en-US" altLang="zh-CN" sz="1400"/>
          </a:p>
          <a:p>
            <a:pPr algn="ctr"/>
            <a:r>
              <a:rPr lang="zh-CN" altLang="en-US" sz="1400"/>
              <a:t>结案</a:t>
            </a:r>
          </a:p>
        </p:txBody>
      </p:sp>
      <p:sp>
        <p:nvSpPr>
          <p:cNvPr id="11"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关于加快发明专利审查和授权的建议</a:t>
            </a:r>
          </a:p>
        </p:txBody>
      </p:sp>
    </p:spTree>
  </p:cSld>
  <p:clrMapOvr>
    <a:masterClrMapping/>
  </p:clrMapOvr>
  <p:transition advClick="0" advTm="10000">
    <p:cover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标题 3"/>
          <p:cNvGrpSpPr>
            <a:grpSpLocks noGrp="1"/>
          </p:cNvGrpSpPr>
          <p:nvPr/>
        </p:nvGrpSpPr>
        <p:grpSpPr bwMode="auto">
          <a:xfrm>
            <a:off x="1187450" y="260350"/>
            <a:ext cx="6342063" cy="1085850"/>
            <a:chOff x="242" y="284"/>
            <a:chExt cx="5272" cy="684"/>
          </a:xfrm>
        </p:grpSpPr>
        <p:pic>
          <p:nvPicPr>
            <p:cNvPr id="19460" name="标题 3"/>
            <p:cNvPicPr>
              <a:picLocks noChangeArrowheads="1"/>
            </p:cNvPicPr>
            <p:nvPr/>
          </p:nvPicPr>
          <p:blipFill>
            <a:blip r:embed="rId2"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4" name="Text Box 2"/>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zh-CN" altLang="en-US" sz="4000" dirty="0">
                  <a:solidFill>
                    <a:srgbClr val="0044CC"/>
                  </a:solidFill>
                  <a:latin typeface="+mj-lt"/>
                  <a:ea typeface="幼圆" pitchFamily="49" charset="-122"/>
                </a:rPr>
                <a:t>服务承诺</a:t>
              </a:r>
            </a:p>
          </p:txBody>
        </p:sp>
      </p:grpSp>
      <p:sp>
        <p:nvSpPr>
          <p:cNvPr id="5" name="内容占位符 10"/>
          <p:cNvSpPr txBox="1">
            <a:spLocks/>
          </p:cNvSpPr>
          <p:nvPr/>
        </p:nvSpPr>
        <p:spPr bwMode="auto">
          <a:xfrm>
            <a:off x="971550" y="1773238"/>
            <a:ext cx="7920038" cy="4824412"/>
          </a:xfrm>
          <a:prstGeom prst="rect">
            <a:avLst/>
          </a:prstGeom>
          <a:noFill/>
          <a:ln w="9525">
            <a:noFill/>
            <a:miter lim="800000"/>
            <a:headEnd/>
            <a:tailEnd/>
          </a:ln>
        </p:spPr>
        <p:txBody>
          <a:bodyPr/>
          <a:lstStyle/>
          <a:p>
            <a:pPr marL="342900" indent="-342900" eaLnBrk="1" hangingPunct="1">
              <a:lnSpc>
                <a:spcPct val="150000"/>
              </a:lnSpc>
              <a:spcBef>
                <a:spcPts val="600"/>
              </a:spcBef>
              <a:buClr>
                <a:schemeClr val="tx2"/>
              </a:buClr>
              <a:buSzPct val="70000"/>
              <a:buFont typeface="Wingdings" pitchFamily="2" charset="2"/>
              <a:buChar char="l"/>
              <a:defRPr/>
            </a:pPr>
            <a:r>
              <a:rPr lang="zh-CN" altLang="en-US" sz="1600" dirty="0">
                <a:solidFill>
                  <a:srgbClr val="0070C0"/>
                </a:solidFill>
                <a:latin typeface="+mj-lt"/>
                <a:ea typeface="+mn-ea"/>
                <a:cs typeface="Times New Roman" pitchFamily="18" charset="0"/>
              </a:rPr>
              <a:t>将工作质量以及</a:t>
            </a:r>
            <a:r>
              <a:rPr lang="zh-CN" altLang="en-US" sz="1600" dirty="0">
                <a:solidFill>
                  <a:srgbClr val="0070C0"/>
                </a:solidFill>
                <a:ea typeface="宋体" charset="-122"/>
                <a:cs typeface="Times New Roman" pitchFamily="18" charset="0"/>
                <a:sym typeface="Arial" charset="0"/>
              </a:rPr>
              <a:t>合肥研究院</a:t>
            </a:r>
            <a:r>
              <a:rPr lang="zh-CN" altLang="en-US" sz="1600" dirty="0">
                <a:solidFill>
                  <a:srgbClr val="0070C0"/>
                </a:solidFill>
                <a:latin typeface="+mj-lt"/>
                <a:ea typeface="+mn-ea"/>
                <a:cs typeface="Times New Roman" pitchFamily="18" charset="0"/>
              </a:rPr>
              <a:t>的利益放在第一位，确保申请的撰写质量、专业性建议和</a:t>
            </a:r>
            <a:r>
              <a:rPr lang="en-US" altLang="zh-CN" sz="1600" dirty="0">
                <a:solidFill>
                  <a:srgbClr val="0070C0"/>
                </a:solidFill>
                <a:latin typeface="+mj-lt"/>
                <a:ea typeface="+mn-ea"/>
                <a:cs typeface="Times New Roman" pitchFamily="18" charset="0"/>
              </a:rPr>
              <a:t>OA</a:t>
            </a:r>
            <a:r>
              <a:rPr lang="zh-CN" altLang="en-US" sz="1600" dirty="0">
                <a:solidFill>
                  <a:srgbClr val="0070C0"/>
                </a:solidFill>
                <a:latin typeface="+mj-lt"/>
                <a:ea typeface="+mn-ea"/>
                <a:cs typeface="Times New Roman" pitchFamily="18" charset="0"/>
              </a:rPr>
              <a:t>的处理质量</a:t>
            </a:r>
            <a:endParaRPr lang="en-US" altLang="zh-CN" sz="1600" dirty="0">
              <a:solidFill>
                <a:srgbClr val="0070C0"/>
              </a:solidFill>
              <a:latin typeface="+mj-lt"/>
              <a:ea typeface="+mn-ea"/>
              <a:cs typeface="Times New Roman" pitchFamily="18" charset="0"/>
              <a:sym typeface="Arial" charset="0"/>
            </a:endParaRPr>
          </a:p>
          <a:p>
            <a:pPr marL="342900" indent="-342900" eaLnBrk="1" hangingPunct="1">
              <a:lnSpc>
                <a:spcPct val="150000"/>
              </a:lnSpc>
              <a:spcBef>
                <a:spcPts val="600"/>
              </a:spcBef>
              <a:buClr>
                <a:schemeClr val="tx2"/>
              </a:buClr>
              <a:buSzPct val="70000"/>
              <a:buFont typeface="Wingdings" pitchFamily="2" charset="2"/>
              <a:buChar char="l"/>
              <a:defRPr/>
            </a:pPr>
            <a:r>
              <a:rPr lang="zh-CN" altLang="en-US" sz="1600" dirty="0">
                <a:solidFill>
                  <a:srgbClr val="0070C0"/>
                </a:solidFill>
                <a:latin typeface="+mj-lt"/>
                <a:ea typeface="+mn-ea"/>
                <a:cs typeface="Times New Roman" pitchFamily="18" charset="0"/>
                <a:sym typeface="Arial" charset="0"/>
              </a:rPr>
              <a:t>确保高效率，保持畅通和便利的沟通渠道，所内为合肥研究院设置专门负责人</a:t>
            </a:r>
            <a:endParaRPr lang="en-US" altLang="zh-CN" sz="1600" dirty="0">
              <a:solidFill>
                <a:srgbClr val="0070C0"/>
              </a:solidFill>
              <a:latin typeface="+mj-lt"/>
              <a:ea typeface="+mn-ea"/>
              <a:cs typeface="Times New Roman" pitchFamily="18" charset="0"/>
              <a:sym typeface="Arial" charset="0"/>
            </a:endParaRPr>
          </a:p>
          <a:p>
            <a:pPr marL="800100" lvl="1" indent="-342900" eaLnBrk="1" hangingPunct="1">
              <a:lnSpc>
                <a:spcPct val="150000"/>
              </a:lnSpc>
              <a:spcBef>
                <a:spcPts val="600"/>
              </a:spcBef>
              <a:buClr>
                <a:schemeClr val="tx2"/>
              </a:buClr>
              <a:buSzPct val="70000"/>
              <a:buFont typeface="Wingdings" pitchFamily="2" charset="2"/>
              <a:buChar char="p"/>
              <a:defRPr/>
            </a:pPr>
            <a:r>
              <a:rPr lang="zh-CN" altLang="en-US" sz="1600" dirty="0">
                <a:solidFill>
                  <a:srgbClr val="0070C0"/>
                </a:solidFill>
                <a:latin typeface="+mj-lt"/>
                <a:ea typeface="+mn-ea"/>
                <a:cs typeface="Times New Roman" pitchFamily="18" charset="0"/>
                <a:sym typeface="Arial" charset="0"/>
              </a:rPr>
              <a:t>新申请撰写在</a:t>
            </a:r>
            <a:r>
              <a:rPr lang="en-US" altLang="zh-CN" sz="1600" dirty="0">
                <a:solidFill>
                  <a:srgbClr val="0070C0"/>
                </a:solidFill>
                <a:latin typeface="+mj-lt"/>
                <a:ea typeface="+mn-ea"/>
                <a:cs typeface="Times New Roman" pitchFamily="18" charset="0"/>
                <a:sym typeface="Arial" charset="0"/>
              </a:rPr>
              <a:t>3</a:t>
            </a:r>
            <a:r>
              <a:rPr lang="zh-CN" altLang="en-US" sz="1600" dirty="0">
                <a:solidFill>
                  <a:srgbClr val="0070C0"/>
                </a:solidFill>
                <a:latin typeface="+mj-lt"/>
                <a:ea typeface="+mn-ea"/>
                <a:cs typeface="Times New Roman" pitchFamily="18" charset="0"/>
                <a:sym typeface="Arial" charset="0"/>
              </a:rPr>
              <a:t>周内完成</a:t>
            </a:r>
            <a:endParaRPr lang="en-US" altLang="zh-CN" sz="1600" dirty="0">
              <a:solidFill>
                <a:srgbClr val="0070C0"/>
              </a:solidFill>
              <a:latin typeface="+mj-lt"/>
              <a:ea typeface="+mn-ea"/>
              <a:cs typeface="Times New Roman" pitchFamily="18" charset="0"/>
              <a:sym typeface="Arial" charset="0"/>
            </a:endParaRPr>
          </a:p>
          <a:p>
            <a:pPr marL="800100" lvl="1" indent="-342900" eaLnBrk="1" hangingPunct="1">
              <a:lnSpc>
                <a:spcPct val="150000"/>
              </a:lnSpc>
              <a:spcBef>
                <a:spcPts val="600"/>
              </a:spcBef>
              <a:buClr>
                <a:schemeClr val="tx2"/>
              </a:buClr>
              <a:buSzPct val="70000"/>
              <a:buFont typeface="Wingdings" pitchFamily="2" charset="2"/>
              <a:buChar char="p"/>
              <a:defRPr/>
            </a:pPr>
            <a:r>
              <a:rPr lang="zh-CN" altLang="en-US" sz="1600" dirty="0">
                <a:solidFill>
                  <a:srgbClr val="0070C0"/>
                </a:solidFill>
                <a:latin typeface="+mj-lt"/>
                <a:ea typeface="+mn-ea"/>
                <a:cs typeface="Times New Roman" pitchFamily="18" charset="0"/>
                <a:sym typeface="Arial" charset="0"/>
              </a:rPr>
              <a:t>转达审查意见通知书并提供建议在</a:t>
            </a:r>
            <a:r>
              <a:rPr lang="en-US" altLang="zh-CN" sz="1600" dirty="0">
                <a:solidFill>
                  <a:srgbClr val="0070C0"/>
                </a:solidFill>
                <a:latin typeface="+mj-lt"/>
                <a:ea typeface="+mn-ea"/>
                <a:cs typeface="Times New Roman" pitchFamily="18" charset="0"/>
                <a:sym typeface="Arial" charset="0"/>
              </a:rPr>
              <a:t>3</a:t>
            </a:r>
            <a:r>
              <a:rPr lang="zh-CN" altLang="en-US" sz="1600" dirty="0">
                <a:solidFill>
                  <a:srgbClr val="0070C0"/>
                </a:solidFill>
                <a:latin typeface="+mj-lt"/>
                <a:ea typeface="+mn-ea"/>
                <a:cs typeface="Times New Roman" pitchFamily="18" charset="0"/>
                <a:sym typeface="Arial" charset="0"/>
              </a:rPr>
              <a:t>周内完成</a:t>
            </a:r>
            <a:endParaRPr lang="en-US" altLang="zh-CN" sz="1600" dirty="0">
              <a:solidFill>
                <a:srgbClr val="0070C0"/>
              </a:solidFill>
              <a:latin typeface="+mj-lt"/>
              <a:ea typeface="+mn-ea"/>
              <a:cs typeface="Times New Roman" pitchFamily="18" charset="0"/>
              <a:sym typeface="Arial" charset="0"/>
            </a:endParaRPr>
          </a:p>
          <a:p>
            <a:pPr marL="800100" lvl="1" indent="-342900" eaLnBrk="1" hangingPunct="1">
              <a:lnSpc>
                <a:spcPct val="150000"/>
              </a:lnSpc>
              <a:spcBef>
                <a:spcPts val="600"/>
              </a:spcBef>
              <a:buClr>
                <a:schemeClr val="tx2"/>
              </a:buClr>
              <a:buSzPct val="70000"/>
              <a:buFont typeface="Wingdings" pitchFamily="2" charset="2"/>
              <a:buChar char="p"/>
              <a:defRPr/>
            </a:pPr>
            <a:r>
              <a:rPr lang="zh-CN" altLang="en-US" sz="1600" dirty="0">
                <a:solidFill>
                  <a:srgbClr val="0070C0"/>
                </a:solidFill>
                <a:latin typeface="+mj-lt"/>
                <a:ea typeface="+mn-ea"/>
                <a:cs typeface="Times New Roman" pitchFamily="18" charset="0"/>
                <a:sym typeface="Arial" charset="0"/>
              </a:rPr>
              <a:t>申请人提出的问题在</a:t>
            </a:r>
            <a:r>
              <a:rPr lang="en-US" altLang="zh-CN" sz="1600" dirty="0">
                <a:solidFill>
                  <a:srgbClr val="0070C0"/>
                </a:solidFill>
                <a:latin typeface="+mj-lt"/>
                <a:ea typeface="+mn-ea"/>
                <a:cs typeface="Times New Roman" pitchFamily="18" charset="0"/>
                <a:sym typeface="Arial" charset="0"/>
              </a:rPr>
              <a:t>1</a:t>
            </a:r>
            <a:r>
              <a:rPr lang="zh-CN" altLang="en-US" sz="1600" dirty="0">
                <a:solidFill>
                  <a:srgbClr val="0070C0"/>
                </a:solidFill>
                <a:latin typeface="+mj-lt"/>
                <a:ea typeface="+mn-ea"/>
                <a:cs typeface="Times New Roman" pitchFamily="18" charset="0"/>
                <a:sym typeface="Arial" charset="0"/>
              </a:rPr>
              <a:t>周内答复</a:t>
            </a:r>
          </a:p>
          <a:p>
            <a:pPr marL="800100" lvl="1" indent="-342900" eaLnBrk="1" hangingPunct="1">
              <a:lnSpc>
                <a:spcPct val="150000"/>
              </a:lnSpc>
              <a:spcBef>
                <a:spcPts val="600"/>
              </a:spcBef>
              <a:buClr>
                <a:schemeClr val="tx2"/>
              </a:buClr>
              <a:buSzPct val="70000"/>
              <a:buFont typeface="Wingdings" pitchFamily="2" charset="2"/>
              <a:buChar char="p"/>
              <a:defRPr/>
            </a:pPr>
            <a:r>
              <a:rPr lang="zh-CN" altLang="en-US" sz="1600" dirty="0">
                <a:solidFill>
                  <a:srgbClr val="0070C0"/>
                </a:solidFill>
                <a:latin typeface="+mj-lt"/>
                <a:ea typeface="+mn-ea"/>
                <a:cs typeface="Times New Roman" pitchFamily="18" charset="0"/>
                <a:sym typeface="Arial" charset="0"/>
              </a:rPr>
              <a:t>专利局发出的简单事务性通知书在</a:t>
            </a:r>
            <a:r>
              <a:rPr lang="en-US" altLang="zh-CN" sz="1600" dirty="0">
                <a:solidFill>
                  <a:srgbClr val="0070C0"/>
                </a:solidFill>
                <a:latin typeface="+mj-lt"/>
                <a:ea typeface="+mn-ea"/>
                <a:cs typeface="Times New Roman" pitchFamily="18" charset="0"/>
                <a:sym typeface="Arial" charset="0"/>
              </a:rPr>
              <a:t>2</a:t>
            </a:r>
            <a:r>
              <a:rPr lang="zh-CN" altLang="en-US" sz="1600" dirty="0">
                <a:solidFill>
                  <a:srgbClr val="0070C0"/>
                </a:solidFill>
                <a:latin typeface="+mj-lt"/>
                <a:ea typeface="+mn-ea"/>
                <a:cs typeface="Times New Roman" pitchFamily="18" charset="0"/>
                <a:sym typeface="Arial" charset="0"/>
              </a:rPr>
              <a:t>周内发送给</a:t>
            </a:r>
            <a:r>
              <a:rPr lang="zh-CN" altLang="en-US" sz="1600" dirty="0">
                <a:solidFill>
                  <a:srgbClr val="0070C0"/>
                </a:solidFill>
                <a:ea typeface="宋体" charset="-122"/>
                <a:cs typeface="Times New Roman" pitchFamily="18" charset="0"/>
                <a:sym typeface="Arial" charset="0"/>
              </a:rPr>
              <a:t>合肥研究院</a:t>
            </a:r>
            <a:endParaRPr lang="en-US" altLang="zh-CN" sz="1600" dirty="0">
              <a:solidFill>
                <a:srgbClr val="0070C0"/>
              </a:solidFill>
              <a:latin typeface="+mj-lt"/>
              <a:ea typeface="+mn-ea"/>
              <a:cs typeface="Times New Roman" pitchFamily="18" charset="0"/>
              <a:sym typeface="Arial" charset="0"/>
            </a:endParaRPr>
          </a:p>
          <a:p>
            <a:pPr marL="800100" lvl="1" indent="-342900" eaLnBrk="1" hangingPunct="1">
              <a:lnSpc>
                <a:spcPct val="150000"/>
              </a:lnSpc>
              <a:spcBef>
                <a:spcPts val="600"/>
              </a:spcBef>
              <a:buClr>
                <a:schemeClr val="tx2"/>
              </a:buClr>
              <a:buSzPct val="70000"/>
              <a:buFont typeface="Wingdings" pitchFamily="2" charset="2"/>
              <a:buChar char="p"/>
              <a:defRPr/>
            </a:pPr>
            <a:r>
              <a:rPr lang="zh-CN" altLang="en-US" sz="1600" dirty="0">
                <a:solidFill>
                  <a:srgbClr val="0070C0"/>
                </a:solidFill>
                <a:latin typeface="+mj-lt"/>
                <a:ea typeface="+mn-ea"/>
                <a:cs typeface="Times New Roman" pitchFamily="18" charset="0"/>
                <a:sym typeface="Arial" charset="0"/>
              </a:rPr>
              <a:t>收到</a:t>
            </a:r>
            <a:r>
              <a:rPr lang="zh-CN" altLang="en-US" sz="1600" dirty="0">
                <a:solidFill>
                  <a:srgbClr val="0070C0"/>
                </a:solidFill>
                <a:ea typeface="宋体" charset="-122"/>
                <a:cs typeface="Times New Roman" pitchFamily="18" charset="0"/>
                <a:sym typeface="Arial" charset="0"/>
              </a:rPr>
              <a:t>合肥研究院的各类</a:t>
            </a:r>
            <a:r>
              <a:rPr lang="zh-CN" altLang="en-US" sz="1600" dirty="0">
                <a:solidFill>
                  <a:srgbClr val="0070C0"/>
                </a:solidFill>
                <a:latin typeface="+mj-lt"/>
                <a:ea typeface="+mn-ea"/>
                <a:cs typeface="Times New Roman" pitchFamily="18" charset="0"/>
                <a:sym typeface="Arial" charset="0"/>
              </a:rPr>
              <a:t>指示后</a:t>
            </a:r>
            <a:r>
              <a:rPr lang="en-US" altLang="zh-CN" sz="1600" dirty="0">
                <a:solidFill>
                  <a:srgbClr val="0070C0"/>
                </a:solidFill>
                <a:latin typeface="+mj-lt"/>
                <a:ea typeface="+mn-ea"/>
                <a:cs typeface="Times New Roman" pitchFamily="18" charset="0"/>
                <a:sym typeface="Arial" charset="0"/>
              </a:rPr>
              <a:t>2</a:t>
            </a:r>
            <a:r>
              <a:rPr lang="zh-CN" altLang="en-US" sz="1600" dirty="0">
                <a:solidFill>
                  <a:srgbClr val="0070C0"/>
                </a:solidFill>
                <a:latin typeface="+mj-lt"/>
                <a:ea typeface="+mn-ea"/>
                <a:cs typeface="Times New Roman" pitchFamily="18" charset="0"/>
                <a:sym typeface="Arial" charset="0"/>
              </a:rPr>
              <a:t>周内处理完毕</a:t>
            </a:r>
            <a:endParaRPr lang="en-US" altLang="zh-CN" sz="1600" dirty="0">
              <a:solidFill>
                <a:srgbClr val="0070C0"/>
              </a:solidFill>
              <a:latin typeface="+mj-lt"/>
              <a:ea typeface="+mn-ea"/>
              <a:cs typeface="Times New Roman" pitchFamily="18" charset="0"/>
              <a:sym typeface="Arial" charset="0"/>
            </a:endParaRPr>
          </a:p>
          <a:p>
            <a:pPr marL="342900" indent="-342900" eaLnBrk="1" hangingPunct="1">
              <a:lnSpc>
                <a:spcPct val="150000"/>
              </a:lnSpc>
              <a:spcBef>
                <a:spcPts val="600"/>
              </a:spcBef>
              <a:buClr>
                <a:schemeClr val="tx2"/>
              </a:buClr>
              <a:buSzPct val="70000"/>
              <a:buFont typeface="Wingdings" pitchFamily="2" charset="2"/>
              <a:buChar char="l"/>
              <a:defRPr/>
            </a:pPr>
            <a:r>
              <a:rPr lang="zh-CN" altLang="en-US" sz="1600" dirty="0">
                <a:solidFill>
                  <a:srgbClr val="0070C0"/>
                </a:solidFill>
                <a:latin typeface="+mj-lt"/>
                <a:ea typeface="+mn-ea"/>
                <a:cs typeface="Times New Roman" pitchFamily="18" charset="0"/>
                <a:sym typeface="Arial" charset="0"/>
              </a:rPr>
              <a:t>所内专人监视各种期限，确保</a:t>
            </a:r>
            <a:r>
              <a:rPr lang="zh-CN" altLang="en-US" sz="1600" dirty="0">
                <a:solidFill>
                  <a:srgbClr val="0070C0"/>
                </a:solidFill>
                <a:ea typeface="宋体" charset="-122"/>
                <a:cs typeface="Times New Roman" pitchFamily="18" charset="0"/>
                <a:sym typeface="Arial" charset="0"/>
              </a:rPr>
              <a:t>合肥研究院</a:t>
            </a:r>
            <a:r>
              <a:rPr lang="zh-CN" altLang="en-US" sz="1600" dirty="0">
                <a:solidFill>
                  <a:srgbClr val="0070C0"/>
                </a:solidFill>
                <a:latin typeface="+mj-lt"/>
                <a:ea typeface="+mn-ea"/>
                <a:cs typeface="Times New Roman" pitchFamily="18" charset="0"/>
                <a:sym typeface="Arial" charset="0"/>
              </a:rPr>
              <a:t>及时收到各类事务办理期限的提醒信函</a:t>
            </a:r>
            <a:endParaRPr lang="en-US" altLang="zh-CN" sz="1600" dirty="0">
              <a:solidFill>
                <a:srgbClr val="0070C0"/>
              </a:solidFill>
              <a:latin typeface="+mj-lt"/>
              <a:ea typeface="+mn-ea"/>
              <a:cs typeface="Times New Roman" pitchFamily="18" charset="0"/>
              <a:sym typeface="Arial" charset="0"/>
            </a:endParaRPr>
          </a:p>
          <a:p>
            <a:pPr marL="342900" indent="-342900" eaLnBrk="1" hangingPunct="1">
              <a:lnSpc>
                <a:spcPct val="150000"/>
              </a:lnSpc>
              <a:spcBef>
                <a:spcPts val="600"/>
              </a:spcBef>
              <a:buClr>
                <a:schemeClr val="tx2"/>
              </a:buClr>
              <a:buSzPct val="70000"/>
              <a:buFont typeface="Wingdings" pitchFamily="2" charset="2"/>
              <a:buChar char="l"/>
              <a:defRPr/>
            </a:pPr>
            <a:r>
              <a:rPr lang="zh-CN" altLang="en-US" sz="1600" dirty="0">
                <a:solidFill>
                  <a:srgbClr val="0070C0"/>
                </a:solidFill>
                <a:latin typeface="+mn-lt"/>
                <a:ea typeface="+mn-ea"/>
                <a:cs typeface="Times New Roman" pitchFamily="18" charset="0"/>
                <a:sym typeface="Arial" charset="0"/>
              </a:rPr>
              <a:t>办理外国专利申请时，协助</a:t>
            </a:r>
            <a:r>
              <a:rPr lang="zh-CN" altLang="en-US" sz="1600" dirty="0">
                <a:solidFill>
                  <a:srgbClr val="0070C0"/>
                </a:solidFill>
                <a:ea typeface="宋体" charset="-122"/>
                <a:cs typeface="Times New Roman" pitchFamily="18" charset="0"/>
                <a:sym typeface="Arial" charset="0"/>
              </a:rPr>
              <a:t>合肥研究院选择服务质量成本高效的外国事务所</a:t>
            </a:r>
            <a:endParaRPr lang="en-US" altLang="zh-CN" sz="1600" dirty="0">
              <a:solidFill>
                <a:srgbClr val="0070C0"/>
              </a:solidFill>
              <a:latin typeface="+mn-lt"/>
              <a:ea typeface="+mn-ea"/>
              <a:cs typeface="Times New Roman" pitchFamily="18" charset="0"/>
              <a:sym typeface="Arial" charset="0"/>
            </a:endParaRPr>
          </a:p>
          <a:p>
            <a:pPr marL="342900" indent="-342900" eaLnBrk="1" hangingPunct="1">
              <a:lnSpc>
                <a:spcPct val="170000"/>
              </a:lnSpc>
              <a:spcBef>
                <a:spcPct val="20000"/>
              </a:spcBef>
              <a:buClr>
                <a:schemeClr val="tx2"/>
              </a:buClr>
              <a:buSzPct val="70000"/>
              <a:defRPr/>
            </a:pPr>
            <a:endParaRPr lang="zh-CN" altLang="en-US" dirty="0">
              <a:solidFill>
                <a:srgbClr val="002060"/>
              </a:solidFill>
              <a:latin typeface="+mj-lt"/>
              <a:ea typeface="+mn-ea"/>
              <a:cs typeface="Times New Roman" pitchFamily="18" charset="0"/>
            </a:endParaRPr>
          </a:p>
        </p:txBody>
      </p:sp>
    </p:spTree>
  </p:cSld>
  <p:clrMapOvr>
    <a:masterClrMapping/>
  </p:clrMapOvr>
  <p:transition advClick="0" advTm="10000">
    <p:cover dir="l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1"/>
          <p:cNvSpPr txBox="1">
            <a:spLocks noChangeArrowheads="1"/>
          </p:cNvSpPr>
          <p:nvPr/>
        </p:nvSpPr>
        <p:spPr bwMode="auto">
          <a:xfrm>
            <a:off x="969963" y="1539875"/>
            <a:ext cx="7888287" cy="5202238"/>
          </a:xfrm>
          <a:prstGeom prst="rect">
            <a:avLst/>
          </a:prstGeom>
          <a:noFill/>
          <a:ln w="9525">
            <a:solidFill>
              <a:schemeClr val="bg1"/>
            </a:solidFill>
            <a:miter lim="800000"/>
            <a:headEnd/>
            <a:tailEnd/>
          </a:ln>
        </p:spPr>
        <p:txBody>
          <a:bodyPr anchor="ctr">
            <a:spAutoFit/>
          </a:bodyPr>
          <a:lstStyle/>
          <a:p>
            <a:pPr marL="342900" indent="-342900" eaLnBrk="1" hangingPunct="1">
              <a:spcBef>
                <a:spcPct val="20000"/>
              </a:spcBef>
              <a:buClr>
                <a:schemeClr val="tx2"/>
              </a:buClr>
              <a:buSzPct val="70000"/>
              <a:buFont typeface="Wingdings" pitchFamily="2" charset="2"/>
              <a:buChar char="n"/>
              <a:defRPr/>
            </a:pPr>
            <a:r>
              <a:rPr lang="zh-CN" altLang="en-US" dirty="0">
                <a:solidFill>
                  <a:srgbClr val="711907"/>
                </a:solidFill>
                <a:effectLst>
                  <a:outerShdw blurRad="38100" dist="38100" dir="2700000" algn="tl">
                    <a:srgbClr val="C0C0C0"/>
                  </a:outerShdw>
                </a:effectLst>
                <a:latin typeface="+mn-lt"/>
                <a:ea typeface="+mn-ea"/>
              </a:rPr>
              <a:t>包干制</a:t>
            </a:r>
            <a:endParaRPr lang="en-US" altLang="zh-CN" dirty="0">
              <a:solidFill>
                <a:srgbClr val="711907"/>
              </a:solidFill>
              <a:effectLst>
                <a:outerShdw blurRad="38100" dist="38100" dir="2700000" algn="tl">
                  <a:srgbClr val="C0C0C0"/>
                </a:outerShdw>
              </a:effectLst>
              <a:latin typeface="+mn-lt"/>
              <a:ea typeface="+mn-ea"/>
            </a:endParaRPr>
          </a:p>
          <a:p>
            <a:pPr marL="342900" indent="-342900" eaLnBrk="1" hangingPunct="1">
              <a:lnSpc>
                <a:spcPts val="1800"/>
              </a:lnSpc>
              <a:spcBef>
                <a:spcPct val="20000"/>
              </a:spcBef>
              <a:buClr>
                <a:schemeClr val="tx2"/>
              </a:buClr>
              <a:buSzPct val="70000"/>
              <a:defRPr/>
            </a:pPr>
            <a:r>
              <a:rPr lang="en-US" altLang="zh-CN" sz="1500" dirty="0">
                <a:solidFill>
                  <a:srgbClr val="0070C0"/>
                </a:solidFill>
                <a:latin typeface="+mj-lt"/>
                <a:ea typeface="+mn-ea"/>
                <a:sym typeface="Wingdings 2" panose="05020102010507070707" pitchFamily="18" charset="2"/>
              </a:rPr>
              <a:t>	</a:t>
            </a:r>
            <a:r>
              <a:rPr lang="ja-JP" altLang="en-US" sz="1500" dirty="0">
                <a:solidFill>
                  <a:srgbClr val="0070C0"/>
                </a:solidFill>
                <a:ea typeface="宋体" charset="-122"/>
                <a:sym typeface="Wingdings 2" panose="05020102010507070707" pitchFamily="18" charset="2"/>
              </a:rPr>
              <a:t> </a:t>
            </a:r>
            <a:r>
              <a:rPr lang="zh-CN" altLang="en-US" sz="1500" dirty="0">
                <a:solidFill>
                  <a:srgbClr val="0070C0"/>
                </a:solidFill>
                <a:latin typeface="+mj-lt"/>
                <a:ea typeface="+mn-ea"/>
                <a:sym typeface="Wingdings 2" panose="05020102010507070707" pitchFamily="18" charset="2"/>
              </a:rPr>
              <a:t>专利（不论普通还是高价值）（发明专利代理费不超过</a:t>
            </a:r>
            <a:r>
              <a:rPr lang="en-US" altLang="zh-CN" sz="1500" dirty="0">
                <a:solidFill>
                  <a:srgbClr val="FF0000"/>
                </a:solidFill>
                <a:latin typeface="+mj-lt"/>
                <a:ea typeface="+mn-ea"/>
                <a:sym typeface="Wingdings 2" panose="05020102010507070707" pitchFamily="18" charset="2"/>
              </a:rPr>
              <a:t>16000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latin typeface="+mj-lt"/>
                <a:ea typeface="+mn-ea"/>
                <a:sym typeface="Wingdings 2" panose="05020102010507070707" pitchFamily="18" charset="2"/>
              </a:rPr>
              <a:t>/</a:t>
            </a:r>
            <a:r>
              <a:rPr lang="zh-CN" altLang="en-US" sz="1500" dirty="0">
                <a:solidFill>
                  <a:srgbClr val="0070C0"/>
                </a:solidFill>
                <a:latin typeface="+mj-lt"/>
                <a:ea typeface="+mn-ea"/>
                <a:sym typeface="Wingdings 2" panose="05020102010507070707" pitchFamily="18" charset="2"/>
              </a:rPr>
              <a:t>件；实用新型专利代理费不超过</a:t>
            </a:r>
            <a:r>
              <a:rPr lang="en-US" altLang="zh-CN" sz="1500" dirty="0">
                <a:solidFill>
                  <a:srgbClr val="FF0000"/>
                </a:solidFill>
                <a:latin typeface="+mj-lt"/>
                <a:ea typeface="+mn-ea"/>
                <a:sym typeface="Wingdings 2" panose="05020102010507070707" pitchFamily="18" charset="2"/>
              </a:rPr>
              <a:t>8000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latin typeface="+mj-lt"/>
                <a:ea typeface="+mn-ea"/>
                <a:sym typeface="Wingdings 2" panose="05020102010507070707" pitchFamily="18" charset="2"/>
              </a:rPr>
              <a:t>/</a:t>
            </a:r>
            <a:r>
              <a:rPr lang="zh-CN" altLang="en-US" sz="1500" dirty="0">
                <a:solidFill>
                  <a:srgbClr val="0070C0"/>
                </a:solidFill>
                <a:latin typeface="+mj-lt"/>
                <a:ea typeface="+mn-ea"/>
                <a:sym typeface="Wingdings 2" panose="05020102010507070707" pitchFamily="18" charset="2"/>
              </a:rPr>
              <a:t>件）</a:t>
            </a:r>
            <a:endParaRPr lang="en-US" altLang="zh-CN" sz="1500" dirty="0">
              <a:solidFill>
                <a:srgbClr val="0070C0"/>
              </a:solidFill>
              <a:latin typeface="+mj-lt"/>
              <a:ea typeface="+mn-ea"/>
              <a:sym typeface="Wingdings 2" panose="05020102010507070707" pitchFamily="18" charset="2"/>
            </a:endParaRPr>
          </a:p>
          <a:p>
            <a:pPr marL="342900" indent="-342900" eaLnBrk="1" hangingPunct="1">
              <a:lnSpc>
                <a:spcPts val="1800"/>
              </a:lnSpc>
              <a:spcBef>
                <a:spcPct val="20000"/>
              </a:spcBef>
              <a:buClr>
                <a:schemeClr val="tx2"/>
              </a:buClr>
              <a:buSzPct val="70000"/>
              <a:defRPr/>
            </a:pPr>
            <a:r>
              <a:rPr lang="en-US" altLang="zh-CN" sz="1500" dirty="0">
                <a:solidFill>
                  <a:srgbClr val="0070C0"/>
                </a:solidFill>
                <a:latin typeface="+mj-lt"/>
                <a:ea typeface="+mn-ea"/>
                <a:sym typeface="Wingdings 2" panose="05020102010507070707" pitchFamily="18" charset="2"/>
              </a:rPr>
              <a:t>	</a:t>
            </a:r>
            <a:r>
              <a:rPr lang="ja-JP" altLang="en-US" sz="1500" dirty="0">
                <a:solidFill>
                  <a:srgbClr val="0070C0"/>
                </a:solidFill>
                <a:ea typeface="宋体" charset="-122"/>
                <a:sym typeface="Wingdings 2" panose="05020102010507070707" pitchFamily="18" charset="2"/>
              </a:rPr>
              <a:t> </a:t>
            </a:r>
            <a:r>
              <a:rPr lang="zh-CN" altLang="en-US" sz="1500" dirty="0">
                <a:solidFill>
                  <a:srgbClr val="0070C0"/>
                </a:solidFill>
                <a:latin typeface="+mj-lt"/>
                <a:ea typeface="+mn-ea"/>
                <a:sym typeface="Wingdings 2" panose="05020102010507070707" pitchFamily="18" charset="2"/>
              </a:rPr>
              <a:t>涉外专利（</a:t>
            </a:r>
            <a:r>
              <a:rPr lang="en-US" altLang="zh-CN" sz="1500" dirty="0">
                <a:solidFill>
                  <a:srgbClr val="0070C0"/>
                </a:solidFill>
                <a:latin typeface="+mj-lt"/>
                <a:ea typeface="+mn-ea"/>
                <a:sym typeface="Wingdings 2" panose="05020102010507070707" pitchFamily="18" charset="2"/>
              </a:rPr>
              <a:t>PCT</a:t>
            </a:r>
            <a:r>
              <a:rPr lang="zh-CN" altLang="en-US" sz="1500" dirty="0">
                <a:solidFill>
                  <a:srgbClr val="0070C0"/>
                </a:solidFill>
                <a:latin typeface="+mj-lt"/>
                <a:ea typeface="+mn-ea"/>
                <a:sym typeface="Wingdings 2" panose="05020102010507070707" pitchFamily="18" charset="2"/>
              </a:rPr>
              <a:t>专利国际阶段代理费不超过</a:t>
            </a:r>
            <a:r>
              <a:rPr lang="en-US" altLang="zh-CN" sz="1500" dirty="0">
                <a:solidFill>
                  <a:srgbClr val="FF0000"/>
                </a:solidFill>
                <a:latin typeface="+mj-lt"/>
                <a:ea typeface="+mn-ea"/>
                <a:sym typeface="Wingdings 2" panose="05020102010507070707" pitchFamily="18" charset="2"/>
              </a:rPr>
              <a:t>5000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latin typeface="+mj-lt"/>
                <a:ea typeface="+mn-ea"/>
                <a:sym typeface="Wingdings 2" panose="05020102010507070707" pitchFamily="18" charset="2"/>
              </a:rPr>
              <a:t>/</a:t>
            </a:r>
            <a:r>
              <a:rPr lang="zh-CN" altLang="en-US" sz="1500" dirty="0">
                <a:solidFill>
                  <a:srgbClr val="0070C0"/>
                </a:solidFill>
                <a:latin typeface="+mj-lt"/>
                <a:ea typeface="+mn-ea"/>
                <a:sym typeface="Wingdings 2" panose="05020102010507070707" pitchFamily="18" charset="2"/>
              </a:rPr>
              <a:t>件，如进入国际第二阶段，总代理费不超过</a:t>
            </a:r>
            <a:r>
              <a:rPr lang="en-US" altLang="zh-CN" sz="1500" dirty="0">
                <a:solidFill>
                  <a:srgbClr val="FF0000"/>
                </a:solidFill>
                <a:latin typeface="+mj-lt"/>
                <a:ea typeface="+mn-ea"/>
                <a:sym typeface="Wingdings 2" panose="05020102010507070707" pitchFamily="18" charset="2"/>
              </a:rPr>
              <a:t>7000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latin typeface="+mj-lt"/>
                <a:ea typeface="+mn-ea"/>
                <a:sym typeface="Wingdings 2" panose="05020102010507070707" pitchFamily="18" charset="2"/>
              </a:rPr>
              <a:t>/</a:t>
            </a:r>
            <a:r>
              <a:rPr lang="zh-CN" altLang="en-US" sz="1500" dirty="0">
                <a:solidFill>
                  <a:srgbClr val="0070C0"/>
                </a:solidFill>
                <a:latin typeface="+mj-lt"/>
                <a:ea typeface="+mn-ea"/>
                <a:sym typeface="Wingdings 2" panose="05020102010507070707" pitchFamily="18" charset="2"/>
              </a:rPr>
              <a:t>件；进入国家阶段代理费不超过</a:t>
            </a:r>
            <a:r>
              <a:rPr lang="en-US" altLang="zh-CN" sz="1500" dirty="0">
                <a:solidFill>
                  <a:srgbClr val="FF0000"/>
                </a:solidFill>
                <a:latin typeface="+mj-lt"/>
                <a:ea typeface="+mn-ea"/>
                <a:sym typeface="Wingdings 2" panose="05020102010507070707" pitchFamily="18" charset="2"/>
              </a:rPr>
              <a:t>12000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latin typeface="+mj-lt"/>
                <a:ea typeface="+mn-ea"/>
                <a:sym typeface="Wingdings 2" panose="05020102010507070707" pitchFamily="18" charset="2"/>
              </a:rPr>
              <a:t>/</a:t>
            </a:r>
            <a:r>
              <a:rPr lang="zh-CN" altLang="en-US" sz="1500" dirty="0">
                <a:solidFill>
                  <a:srgbClr val="0070C0"/>
                </a:solidFill>
                <a:latin typeface="+mj-lt"/>
                <a:ea typeface="+mn-ea"/>
                <a:sym typeface="Wingdings 2" panose="05020102010507070707" pitchFamily="18" charset="2"/>
              </a:rPr>
              <a:t>国家）</a:t>
            </a:r>
            <a:endParaRPr lang="en-US" altLang="zh-CN" sz="1500" dirty="0">
              <a:solidFill>
                <a:srgbClr val="0070C0"/>
              </a:solidFill>
              <a:latin typeface="+mj-lt"/>
              <a:ea typeface="+mn-ea"/>
              <a:sym typeface="Wingdings 2" panose="05020102010507070707" pitchFamily="18" charset="2"/>
            </a:endParaRPr>
          </a:p>
          <a:p>
            <a:pPr marL="342900" indent="-342900" eaLnBrk="1" hangingPunct="1">
              <a:lnSpc>
                <a:spcPts val="1800"/>
              </a:lnSpc>
              <a:spcBef>
                <a:spcPct val="20000"/>
              </a:spcBef>
              <a:buClr>
                <a:schemeClr val="tx2"/>
              </a:buClr>
              <a:buSzPct val="70000"/>
              <a:defRPr/>
            </a:pPr>
            <a:endParaRPr lang="en-US" altLang="zh-CN" sz="1500" dirty="0">
              <a:solidFill>
                <a:srgbClr val="0070C0"/>
              </a:solidFill>
              <a:latin typeface="+mj-lt"/>
              <a:ea typeface="+mn-ea"/>
              <a:sym typeface="Wingdings 2" panose="05020102010507070707" pitchFamily="18" charset="2"/>
            </a:endParaRPr>
          </a:p>
          <a:p>
            <a:pPr marL="342900" indent="-342900" eaLnBrk="1" hangingPunct="1">
              <a:spcBef>
                <a:spcPct val="20000"/>
              </a:spcBef>
              <a:buClr>
                <a:schemeClr val="tx2"/>
              </a:buClr>
              <a:buSzPct val="70000"/>
              <a:buFont typeface="Wingdings" pitchFamily="2" charset="2"/>
              <a:buChar char="n"/>
              <a:defRPr/>
            </a:pPr>
            <a:r>
              <a:rPr lang="zh-CN" altLang="en-US" dirty="0">
                <a:solidFill>
                  <a:srgbClr val="711907"/>
                </a:solidFill>
                <a:effectLst>
                  <a:outerShdw blurRad="38100" dist="38100" dir="2700000" algn="tl">
                    <a:srgbClr val="C0C0C0"/>
                  </a:outerShdw>
                </a:effectLst>
                <a:latin typeface="+mn-lt"/>
                <a:ea typeface="+mn-ea"/>
              </a:rPr>
              <a:t>非包干制（现行收费方式）</a:t>
            </a:r>
            <a:endParaRPr lang="en-US" altLang="zh-CN" dirty="0">
              <a:solidFill>
                <a:srgbClr val="711907"/>
              </a:solidFill>
              <a:effectLst>
                <a:outerShdw blurRad="38100" dist="38100" dir="2700000" algn="tl">
                  <a:srgbClr val="C0C0C0"/>
                </a:outerShdw>
              </a:effectLst>
              <a:latin typeface="+mn-lt"/>
              <a:ea typeface="+mn-ea"/>
            </a:endParaRPr>
          </a:p>
          <a:p>
            <a:pPr marL="342900" indent="-342900" eaLnBrk="1" hangingPunct="1">
              <a:spcBef>
                <a:spcPct val="20000"/>
              </a:spcBef>
              <a:buClr>
                <a:schemeClr val="tx2"/>
              </a:buClr>
              <a:buSzPct val="70000"/>
              <a:defRPr/>
            </a:pPr>
            <a:r>
              <a:rPr lang="en-US" altLang="zh-CN" dirty="0">
                <a:solidFill>
                  <a:srgbClr val="711907"/>
                </a:solidFill>
                <a:effectLst>
                  <a:outerShdw blurRad="38100" dist="38100" dir="2700000" algn="tl">
                    <a:srgbClr val="C0C0C0"/>
                  </a:outerShdw>
                </a:effectLst>
                <a:latin typeface="+mn-lt"/>
                <a:ea typeface="+mn-ea"/>
              </a:rPr>
              <a:t>	</a:t>
            </a:r>
            <a:r>
              <a:rPr lang="zh-CN" altLang="en-US" sz="1600" dirty="0">
                <a:solidFill>
                  <a:srgbClr val="7030A0"/>
                </a:solidFill>
                <a:effectLst>
                  <a:outerShdw blurRad="38100" dist="38100" dir="2700000" algn="tl">
                    <a:srgbClr val="C0C0C0"/>
                  </a:outerShdw>
                </a:effectLst>
                <a:latin typeface="+mn-lt"/>
                <a:ea typeface="+mn-ea"/>
              </a:rPr>
              <a:t>新</a:t>
            </a:r>
            <a:r>
              <a:rPr lang="zh-CN" altLang="en-US" sz="1600" dirty="0">
                <a:solidFill>
                  <a:srgbClr val="7030A0"/>
                </a:solidFill>
                <a:effectLst>
                  <a:outerShdw blurRad="38100" dist="38100" dir="2700000" algn="tl">
                    <a:srgbClr val="C0C0C0"/>
                  </a:outerShdw>
                </a:effectLst>
                <a:latin typeface="+mn-lt"/>
                <a:ea typeface="+mn-ea"/>
              </a:rPr>
              <a:t>申请撰写、转达审查意见通知书并提供分析意见、答复审查意见通知书、提交复审、</a:t>
            </a:r>
            <a:r>
              <a:rPr lang="zh-CN" altLang="en-US" sz="1600" dirty="0">
                <a:solidFill>
                  <a:srgbClr val="7030A0"/>
                </a:solidFill>
                <a:effectLst>
                  <a:outerShdw blurRad="38100" dist="38100" dir="2700000" algn="tl">
                    <a:srgbClr val="C0C0C0"/>
                  </a:outerShdw>
                </a:effectLst>
                <a:ea typeface="宋体" charset="-122"/>
              </a:rPr>
              <a:t>转达复审通知书并提供分析意见、答复复审通知书（以时间和难度计费）</a:t>
            </a:r>
            <a:endParaRPr lang="zh-CN" altLang="en-US" sz="1600" dirty="0">
              <a:solidFill>
                <a:srgbClr val="7030A0"/>
              </a:solidFill>
              <a:effectLst>
                <a:outerShdw blurRad="38100" dist="38100" dir="2700000" algn="tl">
                  <a:srgbClr val="C0C0C0"/>
                </a:outerShdw>
              </a:effectLst>
              <a:latin typeface="+mn-lt"/>
              <a:ea typeface="+mn-ea"/>
            </a:endParaRPr>
          </a:p>
          <a:p>
            <a:pPr marL="342900" indent="-342900" eaLnBrk="1" hangingPunct="1">
              <a:lnSpc>
                <a:spcPts val="1800"/>
              </a:lnSpc>
              <a:spcBef>
                <a:spcPct val="20000"/>
              </a:spcBef>
              <a:buClr>
                <a:schemeClr val="tx2"/>
              </a:buClr>
              <a:buSzPct val="70000"/>
              <a:buFont typeface="Wingdings" pitchFamily="2" charset="2"/>
              <a:buNone/>
              <a:defRPr/>
            </a:pPr>
            <a:r>
              <a:rPr lang="en-US" altLang="ja-JP" sz="1500" dirty="0">
                <a:solidFill>
                  <a:srgbClr val="0070C0"/>
                </a:solidFill>
                <a:latin typeface="+mj-lt"/>
                <a:ea typeface="+mn-ea"/>
                <a:sym typeface="Wingdings 2" panose="05020102010507070707" pitchFamily="18" charset="2"/>
              </a:rPr>
              <a:t>	</a:t>
            </a:r>
            <a:r>
              <a:rPr lang="ja-JP" altLang="en-US" sz="1500" dirty="0">
                <a:solidFill>
                  <a:srgbClr val="0070C0"/>
                </a:solidFill>
                <a:latin typeface="+mj-lt"/>
                <a:ea typeface="+mn-ea"/>
                <a:sym typeface="Wingdings 2" panose="05020102010507070707" pitchFamily="18" charset="2"/>
              </a:rPr>
              <a:t> </a:t>
            </a:r>
            <a:r>
              <a:rPr lang="zh-CN" altLang="en-US" sz="1500" dirty="0">
                <a:solidFill>
                  <a:srgbClr val="0070C0"/>
                </a:solidFill>
                <a:latin typeface="+mj-lt"/>
                <a:ea typeface="+mn-ea"/>
                <a:sym typeface="Wingdings 2" panose="05020102010507070707" pitchFamily="18" charset="2"/>
              </a:rPr>
              <a:t>新申请撰写：</a:t>
            </a:r>
            <a:r>
              <a:rPr lang="en-US" altLang="zh-CN" sz="1500" dirty="0">
                <a:solidFill>
                  <a:srgbClr val="FF0000"/>
                </a:solidFill>
                <a:latin typeface="+mj-lt"/>
                <a:ea typeface="+mn-ea"/>
                <a:sym typeface="Wingdings 2" panose="05020102010507070707" pitchFamily="18" charset="2"/>
              </a:rPr>
              <a:t>6400~9600</a:t>
            </a:r>
            <a:r>
              <a:rPr lang="zh-CN" altLang="en-US" sz="1500" dirty="0">
                <a:solidFill>
                  <a:srgbClr val="0070C0"/>
                </a:solidFill>
                <a:latin typeface="+mj-lt"/>
                <a:ea typeface="+mn-ea"/>
                <a:sym typeface="Wingdings 2" panose="05020102010507070707" pitchFamily="18" charset="2"/>
              </a:rPr>
              <a:t>元</a:t>
            </a:r>
            <a:endParaRPr lang="zh-CN" altLang="en-US" sz="1500" dirty="0">
              <a:solidFill>
                <a:srgbClr val="0070C0"/>
              </a:solidFill>
              <a:latin typeface="+mj-lt"/>
              <a:ea typeface="+mn-ea"/>
            </a:endParaRPr>
          </a:p>
          <a:p>
            <a:pPr marL="342900" indent="-342900" eaLnBrk="1" hangingPunct="1">
              <a:lnSpc>
                <a:spcPts val="1800"/>
              </a:lnSpc>
              <a:spcBef>
                <a:spcPct val="20000"/>
              </a:spcBef>
              <a:buClr>
                <a:schemeClr val="tx2"/>
              </a:buClr>
              <a:buSzPct val="70000"/>
              <a:buFont typeface="Wingdings" pitchFamily="2" charset="2"/>
              <a:buNone/>
              <a:defRPr/>
            </a:pPr>
            <a:r>
              <a:rPr lang="en-US" altLang="ja-JP" sz="1500" dirty="0">
                <a:solidFill>
                  <a:srgbClr val="0070C0"/>
                </a:solidFill>
                <a:latin typeface="+mj-lt"/>
                <a:ea typeface="+mn-ea"/>
                <a:sym typeface="Wingdings 2" panose="05020102010507070707" pitchFamily="18" charset="2"/>
              </a:rPr>
              <a:t>	</a:t>
            </a:r>
            <a:r>
              <a:rPr lang="ja-JP" altLang="en-US" sz="1500" dirty="0">
                <a:solidFill>
                  <a:srgbClr val="0070C0"/>
                </a:solidFill>
                <a:latin typeface="+mj-lt"/>
                <a:ea typeface="+mn-ea"/>
                <a:sym typeface="Wingdings 2" panose="05020102010507070707" pitchFamily="18" charset="2"/>
              </a:rPr>
              <a:t> </a:t>
            </a:r>
            <a:r>
              <a:rPr lang="zh-CN" altLang="en-US" sz="1500" dirty="0">
                <a:solidFill>
                  <a:srgbClr val="0070C0"/>
                </a:solidFill>
                <a:latin typeface="+mj-lt"/>
                <a:ea typeface="+mn-ea"/>
                <a:sym typeface="Wingdings 2" panose="05020102010507070707" pitchFamily="18" charset="2"/>
              </a:rPr>
              <a:t>转达、分析、及答复审查意见：</a:t>
            </a:r>
            <a:r>
              <a:rPr lang="en-US" altLang="zh-CN" sz="1500" dirty="0">
                <a:solidFill>
                  <a:srgbClr val="FF0000"/>
                </a:solidFill>
                <a:latin typeface="+mj-lt"/>
                <a:ea typeface="+mn-ea"/>
                <a:sym typeface="Wingdings 2" panose="05020102010507070707" pitchFamily="18" charset="2"/>
              </a:rPr>
              <a:t>1500~3000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latin typeface="+mj-lt"/>
                <a:ea typeface="+mn-ea"/>
                <a:sym typeface="Wingdings 2" panose="05020102010507070707" pitchFamily="18" charset="2"/>
              </a:rPr>
              <a:t>/</a:t>
            </a:r>
            <a:r>
              <a:rPr lang="zh-CN" altLang="en-US" sz="1500" dirty="0">
                <a:solidFill>
                  <a:srgbClr val="0070C0"/>
                </a:solidFill>
                <a:latin typeface="+mj-lt"/>
                <a:ea typeface="+mn-ea"/>
                <a:sym typeface="Wingdings 2" panose="05020102010507070707" pitchFamily="18" charset="2"/>
              </a:rPr>
              <a:t>每一次通知书（不论审查意见通知书次数，总额不超过</a:t>
            </a:r>
            <a:r>
              <a:rPr lang="en-US" altLang="zh-CN" sz="1500" dirty="0">
                <a:solidFill>
                  <a:srgbClr val="FF0000"/>
                </a:solidFill>
                <a:latin typeface="+mj-lt"/>
                <a:ea typeface="+mn-ea"/>
                <a:sym typeface="Wingdings 2" panose="05020102010507070707" pitchFamily="18" charset="2"/>
              </a:rPr>
              <a:t>5000</a:t>
            </a:r>
            <a:r>
              <a:rPr lang="zh-CN" altLang="en-US" sz="1500" dirty="0">
                <a:solidFill>
                  <a:srgbClr val="0070C0"/>
                </a:solidFill>
                <a:latin typeface="+mj-lt"/>
                <a:ea typeface="+mn-ea"/>
                <a:sym typeface="Wingdings 2" panose="05020102010507070707" pitchFamily="18" charset="2"/>
              </a:rPr>
              <a:t>元）</a:t>
            </a:r>
          </a:p>
          <a:p>
            <a:pPr marL="342900" indent="-342900" eaLnBrk="1" hangingPunct="1">
              <a:lnSpc>
                <a:spcPts val="1800"/>
              </a:lnSpc>
              <a:spcBef>
                <a:spcPct val="20000"/>
              </a:spcBef>
              <a:buClr>
                <a:schemeClr val="tx2"/>
              </a:buClr>
              <a:buSzPct val="70000"/>
              <a:buFont typeface="Wingdings" pitchFamily="2" charset="2"/>
              <a:buNone/>
              <a:defRPr/>
            </a:pPr>
            <a:r>
              <a:rPr lang="en-US" altLang="ja-JP" sz="1500" dirty="0">
                <a:solidFill>
                  <a:srgbClr val="0070C0"/>
                </a:solidFill>
                <a:latin typeface="+mj-lt"/>
                <a:ea typeface="+mn-ea"/>
                <a:sym typeface="Wingdings 2" panose="05020102010507070707" pitchFamily="18" charset="2"/>
              </a:rPr>
              <a:t>	</a:t>
            </a:r>
            <a:r>
              <a:rPr lang="ja-JP" altLang="en-US" sz="1500" dirty="0">
                <a:solidFill>
                  <a:srgbClr val="0070C0"/>
                </a:solidFill>
                <a:latin typeface="+mj-lt"/>
                <a:ea typeface="+mn-ea"/>
                <a:sym typeface="Wingdings 2" panose="05020102010507070707" pitchFamily="18" charset="2"/>
              </a:rPr>
              <a:t> </a:t>
            </a:r>
            <a:r>
              <a:rPr lang="zh-CN" altLang="en-US" sz="1500" dirty="0">
                <a:solidFill>
                  <a:srgbClr val="0070C0"/>
                </a:solidFill>
                <a:latin typeface="+mj-lt"/>
                <a:ea typeface="+mn-ea"/>
                <a:sym typeface="Wingdings 2" panose="05020102010507070707" pitchFamily="18" charset="2"/>
              </a:rPr>
              <a:t>提交复审请求、转达、分析、及答复复审通知书：</a:t>
            </a:r>
            <a:r>
              <a:rPr lang="en-US" altLang="zh-CN" sz="1500" dirty="0">
                <a:solidFill>
                  <a:srgbClr val="FF0000"/>
                </a:solidFill>
                <a:latin typeface="+mj-lt"/>
                <a:ea typeface="+mn-ea"/>
                <a:sym typeface="Wingdings 2" panose="05020102010507070707" pitchFamily="18" charset="2"/>
              </a:rPr>
              <a:t>2000~3000</a:t>
            </a:r>
            <a:r>
              <a:rPr lang="zh-CN" altLang="en-US" sz="1500" dirty="0">
                <a:solidFill>
                  <a:srgbClr val="0070C0"/>
                </a:solidFill>
                <a:latin typeface="+mj-lt"/>
                <a:ea typeface="+mn-ea"/>
                <a:sym typeface="Wingdings 2" panose="05020102010507070707" pitchFamily="18" charset="2"/>
              </a:rPr>
              <a:t>元</a:t>
            </a:r>
            <a:r>
              <a:rPr lang="en-US" altLang="zh-CN" sz="1500" dirty="0">
                <a:solidFill>
                  <a:srgbClr val="0070C0"/>
                </a:solidFill>
                <a:ea typeface="宋体" charset="-122"/>
                <a:sym typeface="Wingdings 2" panose="05020102010507070707" pitchFamily="18" charset="2"/>
              </a:rPr>
              <a:t>/</a:t>
            </a:r>
            <a:r>
              <a:rPr lang="zh-CN" altLang="en-US" sz="1500" dirty="0">
                <a:solidFill>
                  <a:srgbClr val="0070C0"/>
                </a:solidFill>
                <a:ea typeface="宋体" charset="-122"/>
                <a:sym typeface="Wingdings 2" panose="05020102010507070707" pitchFamily="18" charset="2"/>
              </a:rPr>
              <a:t>每一次通知书</a:t>
            </a:r>
            <a:r>
              <a:rPr lang="zh-CN" altLang="en-US" sz="1500" dirty="0">
                <a:solidFill>
                  <a:srgbClr val="0070C0"/>
                </a:solidFill>
                <a:latin typeface="+mj-lt"/>
                <a:ea typeface="+mn-ea"/>
                <a:sym typeface="Wingdings 2" panose="05020102010507070707" pitchFamily="18" charset="2"/>
              </a:rPr>
              <a:t>（总额不超过</a:t>
            </a:r>
            <a:r>
              <a:rPr lang="en-US" altLang="zh-CN" sz="1500" dirty="0">
                <a:solidFill>
                  <a:srgbClr val="FF0000"/>
                </a:solidFill>
                <a:latin typeface="+mj-lt"/>
                <a:ea typeface="+mn-ea"/>
                <a:sym typeface="Wingdings 2" panose="05020102010507070707" pitchFamily="18" charset="2"/>
              </a:rPr>
              <a:t>5000</a:t>
            </a:r>
            <a:r>
              <a:rPr lang="zh-CN" altLang="en-US" sz="1500" dirty="0">
                <a:solidFill>
                  <a:srgbClr val="0070C0"/>
                </a:solidFill>
                <a:latin typeface="+mj-lt"/>
                <a:ea typeface="+mn-ea"/>
                <a:sym typeface="Wingdings 2" panose="05020102010507070707" pitchFamily="18" charset="2"/>
              </a:rPr>
              <a:t>元）</a:t>
            </a:r>
            <a:endParaRPr lang="zh-CN" altLang="en-US" sz="1500" dirty="0">
              <a:solidFill>
                <a:srgbClr val="0070C0"/>
              </a:solidFill>
              <a:latin typeface="+mj-lt"/>
              <a:ea typeface="+mn-ea"/>
            </a:endParaRPr>
          </a:p>
          <a:p>
            <a:pPr marL="342900" indent="-342900" eaLnBrk="1" hangingPunct="1">
              <a:lnSpc>
                <a:spcPts val="1800"/>
              </a:lnSpc>
              <a:spcBef>
                <a:spcPct val="20000"/>
              </a:spcBef>
              <a:buClr>
                <a:schemeClr val="tx2"/>
              </a:buClr>
              <a:buSzPct val="70000"/>
              <a:buFont typeface="Wingdings" pitchFamily="2" charset="2"/>
              <a:buNone/>
              <a:defRPr/>
            </a:pPr>
            <a:r>
              <a:rPr lang="en-US" altLang="ja-JP" sz="1500" dirty="0">
                <a:solidFill>
                  <a:srgbClr val="0070C0"/>
                </a:solidFill>
                <a:latin typeface="+mj-lt"/>
                <a:ea typeface="+mn-ea"/>
                <a:sym typeface="Wingdings 2" panose="05020102010507070707" pitchFamily="18" charset="2"/>
              </a:rPr>
              <a:t>	</a:t>
            </a:r>
            <a:endParaRPr lang="en-US" altLang="ja-JP" sz="1500" dirty="0">
              <a:solidFill>
                <a:srgbClr val="0070C0"/>
              </a:solidFill>
              <a:latin typeface="+mj-lt"/>
              <a:ea typeface="+mn-ea"/>
              <a:sym typeface="Wingdings 2" panose="05020102010507070707" pitchFamily="18" charset="2"/>
            </a:endParaRPr>
          </a:p>
          <a:p>
            <a:pPr marL="342900" indent="-342900" eaLnBrk="1" hangingPunct="1">
              <a:lnSpc>
                <a:spcPts val="1800"/>
              </a:lnSpc>
              <a:spcBef>
                <a:spcPct val="20000"/>
              </a:spcBef>
              <a:buClr>
                <a:schemeClr val="tx2"/>
              </a:buClr>
              <a:buSzPct val="70000"/>
              <a:buFont typeface="Wingdings" pitchFamily="2" charset="2"/>
              <a:buNone/>
              <a:defRPr/>
            </a:pPr>
            <a:r>
              <a:rPr lang="en-US" altLang="zh-CN" sz="1500" dirty="0">
                <a:solidFill>
                  <a:srgbClr val="0070C0"/>
                </a:solidFill>
                <a:effectLst>
                  <a:outerShdw blurRad="38100" dist="38100" dir="2700000" algn="tl">
                    <a:srgbClr val="C0C0C0"/>
                  </a:outerShdw>
                </a:effectLst>
                <a:latin typeface="+mj-lt"/>
                <a:ea typeface="+mn-ea"/>
                <a:sym typeface="Wingdings 2" panose="05020102010507070707" pitchFamily="18" charset="2"/>
              </a:rPr>
              <a:t>	</a:t>
            </a:r>
            <a:r>
              <a:rPr lang="zh-CN" altLang="en-US" sz="1400" dirty="0">
                <a:solidFill>
                  <a:srgbClr val="7030A0"/>
                </a:solidFill>
                <a:effectLst>
                  <a:outerShdw blurRad="38100" dist="38100" dir="2700000" algn="tl">
                    <a:srgbClr val="C0C0C0"/>
                  </a:outerShdw>
                </a:effectLst>
                <a:latin typeface="+mn-lt"/>
                <a:ea typeface="+mn-ea"/>
              </a:rPr>
              <a:t>其他</a:t>
            </a:r>
            <a:r>
              <a:rPr lang="zh-CN" altLang="en-US" sz="1400" dirty="0">
                <a:solidFill>
                  <a:srgbClr val="7030A0"/>
                </a:solidFill>
                <a:effectLst>
                  <a:outerShdw blurRad="38100" dist="38100" dir="2700000" algn="tl">
                    <a:srgbClr val="C0C0C0"/>
                  </a:outerShdw>
                </a:effectLst>
                <a:latin typeface="+mn-lt"/>
                <a:ea typeface="+mn-ea"/>
              </a:rPr>
              <a:t>事务代理费用</a:t>
            </a:r>
            <a:endParaRPr lang="ja-JP" altLang="en-US" sz="1400" dirty="0">
              <a:solidFill>
                <a:srgbClr val="7030A0"/>
              </a:solidFill>
              <a:effectLst>
                <a:outerShdw blurRad="38100" dist="38100" dir="2700000" algn="tl">
                  <a:srgbClr val="C0C0C0"/>
                </a:outerShdw>
              </a:effectLst>
              <a:latin typeface="+mn-lt"/>
              <a:ea typeface="MS Gothic" panose="020B0609070205080204" pitchFamily="49" charset="-128"/>
            </a:endParaRPr>
          </a:p>
          <a:p>
            <a:pPr marL="342900" indent="-342900" eaLnBrk="1" hangingPunct="1">
              <a:spcBef>
                <a:spcPct val="20000"/>
              </a:spcBef>
              <a:buClr>
                <a:schemeClr val="tx2"/>
              </a:buClr>
              <a:buSzPct val="70000"/>
              <a:buFont typeface="Wingdings" pitchFamily="2" charset="2"/>
              <a:buNone/>
              <a:defRPr/>
            </a:pPr>
            <a:r>
              <a:rPr lang="en-US" altLang="ja-JP" sz="1500" dirty="0">
                <a:solidFill>
                  <a:srgbClr val="0070C0"/>
                </a:solidFill>
                <a:latin typeface="+mn-ea"/>
                <a:ea typeface="+mn-ea"/>
                <a:sym typeface="Wingdings 2" panose="05020102010507070707" pitchFamily="18" charset="2"/>
              </a:rPr>
              <a:t>	</a:t>
            </a:r>
            <a:r>
              <a:rPr lang="ja-JP" altLang="en-US" sz="1500" dirty="0">
                <a:solidFill>
                  <a:srgbClr val="0070C0"/>
                </a:solidFill>
                <a:latin typeface="+mn-ea"/>
                <a:ea typeface="+mn-ea"/>
                <a:sym typeface="Wingdings 2" panose="05020102010507070707" pitchFamily="18" charset="2"/>
              </a:rPr>
              <a:t></a:t>
            </a:r>
            <a:r>
              <a:rPr lang="en-US" altLang="zh-CN" sz="1500" dirty="0">
                <a:solidFill>
                  <a:srgbClr val="0070C0"/>
                </a:solidFill>
                <a:latin typeface="+mn-ea"/>
                <a:ea typeface="+mn-ea"/>
              </a:rPr>
              <a:t> </a:t>
            </a:r>
            <a:r>
              <a:rPr lang="zh-CN" altLang="en-US" sz="1500" dirty="0">
                <a:solidFill>
                  <a:srgbClr val="0070C0"/>
                </a:solidFill>
                <a:latin typeface="+mn-ea"/>
                <a:ea typeface="+mn-ea"/>
              </a:rPr>
              <a:t>按照中华全国代理人协会指导价格 </a:t>
            </a:r>
            <a:r>
              <a:rPr lang="en-US" altLang="zh-CN" sz="1500" dirty="0">
                <a:solidFill>
                  <a:srgbClr val="0070C0"/>
                </a:solidFill>
                <a:latin typeface="+mn-ea"/>
                <a:ea typeface="+mn-ea"/>
                <a:sym typeface="Symbol"/>
              </a:rPr>
              <a:t> 80%</a:t>
            </a:r>
          </a:p>
          <a:p>
            <a:pPr marL="342900" indent="-342900" eaLnBrk="1" hangingPunct="1">
              <a:spcBef>
                <a:spcPct val="20000"/>
              </a:spcBef>
              <a:buClr>
                <a:schemeClr val="tx2"/>
              </a:buClr>
              <a:buSzPct val="70000"/>
              <a:buFont typeface="Wingdings" pitchFamily="2" charset="2"/>
              <a:buNone/>
              <a:defRPr/>
            </a:pPr>
            <a:r>
              <a:rPr lang="en-US" altLang="zh-CN" sz="1500" dirty="0">
                <a:solidFill>
                  <a:srgbClr val="0070C0"/>
                </a:solidFill>
                <a:latin typeface="+mn-ea"/>
                <a:ea typeface="+mn-ea"/>
                <a:sym typeface="Symbol"/>
              </a:rPr>
              <a:t>	</a:t>
            </a:r>
            <a:r>
              <a:rPr lang="ja-JP" altLang="en-US" sz="1500" dirty="0">
                <a:solidFill>
                  <a:srgbClr val="0070C0"/>
                </a:solidFill>
                <a:latin typeface="+mn-ea"/>
                <a:ea typeface="宋体" charset="-122"/>
                <a:sym typeface="Wingdings 2" panose="05020102010507070707" pitchFamily="18" charset="2"/>
              </a:rPr>
              <a:t> </a:t>
            </a:r>
            <a:r>
              <a:rPr lang="zh-CN" altLang="en-US" sz="1500" dirty="0">
                <a:solidFill>
                  <a:srgbClr val="0070C0"/>
                </a:solidFill>
                <a:latin typeface="+mn-ea"/>
                <a:ea typeface="+mn-ea"/>
                <a:sym typeface="Symbol"/>
              </a:rPr>
              <a:t>翻译费（中翻英）：</a:t>
            </a:r>
            <a:r>
              <a:rPr lang="en-US" altLang="zh-CN" sz="1500" dirty="0">
                <a:solidFill>
                  <a:srgbClr val="0070C0"/>
                </a:solidFill>
                <a:latin typeface="+mn-ea"/>
                <a:ea typeface="+mn-ea"/>
                <a:sym typeface="Symbol"/>
              </a:rPr>
              <a:t>140</a:t>
            </a:r>
            <a:r>
              <a:rPr lang="zh-CN" altLang="en-US" sz="1500" dirty="0">
                <a:solidFill>
                  <a:srgbClr val="0070C0"/>
                </a:solidFill>
                <a:latin typeface="+mn-ea"/>
                <a:ea typeface="+mn-ea"/>
                <a:sym typeface="Symbol"/>
              </a:rPr>
              <a:t>元</a:t>
            </a:r>
            <a:r>
              <a:rPr lang="en-US" altLang="zh-CN" sz="1500" dirty="0">
                <a:solidFill>
                  <a:srgbClr val="0070C0"/>
                </a:solidFill>
                <a:latin typeface="+mn-ea"/>
                <a:ea typeface="+mn-ea"/>
                <a:sym typeface="Symbol"/>
              </a:rPr>
              <a:t>/100</a:t>
            </a:r>
            <a:r>
              <a:rPr lang="zh-CN" altLang="en-US" sz="1500" dirty="0">
                <a:solidFill>
                  <a:srgbClr val="0070C0"/>
                </a:solidFill>
                <a:latin typeface="+mn-ea"/>
                <a:ea typeface="+mn-ea"/>
                <a:sym typeface="Symbol"/>
              </a:rPr>
              <a:t>中文字</a:t>
            </a:r>
            <a:r>
              <a:rPr lang="zh-CN" altLang="en-US" sz="1500" dirty="0">
                <a:solidFill>
                  <a:srgbClr val="0070C0"/>
                </a:solidFill>
                <a:latin typeface="+mn-ea"/>
                <a:ea typeface="+mn-ea"/>
                <a:sym typeface="Wingdings 2" panose="05020102010507070707" pitchFamily="18" charset="2"/>
              </a:rPr>
              <a:t>　</a:t>
            </a:r>
            <a:r>
              <a:rPr lang="zh-CN" altLang="en-US" sz="1500" dirty="0">
                <a:solidFill>
                  <a:srgbClr val="0070C0"/>
                </a:solidFill>
                <a:latin typeface="+mn-ea"/>
                <a:ea typeface="+mn-ea"/>
              </a:rPr>
              <a:t>　　　 </a:t>
            </a:r>
            <a:endParaRPr lang="en-US" altLang="zh-CN" sz="1500" dirty="0">
              <a:solidFill>
                <a:srgbClr val="0070C0"/>
              </a:solidFill>
              <a:latin typeface="+mn-ea"/>
              <a:ea typeface="+mn-ea"/>
            </a:endParaRPr>
          </a:p>
          <a:p>
            <a:pPr marL="342900" indent="-342900" algn="just" eaLnBrk="1" hangingPunct="1">
              <a:buClr>
                <a:schemeClr val="tx2"/>
              </a:buClr>
              <a:buSzPct val="70000"/>
              <a:buFont typeface="Wingdings" pitchFamily="2" charset="2"/>
              <a:buNone/>
              <a:defRPr/>
            </a:pPr>
            <a:r>
              <a:rPr lang="en-US" altLang="ja-JP" sz="1500" dirty="0">
                <a:solidFill>
                  <a:srgbClr val="0070C0"/>
                </a:solidFill>
                <a:latin typeface="+mn-ea"/>
                <a:ea typeface="+mn-ea"/>
              </a:rPr>
              <a:t>   </a:t>
            </a:r>
          </a:p>
        </p:txBody>
      </p:sp>
      <p:grpSp>
        <p:nvGrpSpPr>
          <p:cNvPr id="20483" name="标题 3"/>
          <p:cNvGrpSpPr>
            <a:grpSpLocks noGrp="1"/>
          </p:cNvGrpSpPr>
          <p:nvPr/>
        </p:nvGrpSpPr>
        <p:grpSpPr bwMode="auto">
          <a:xfrm>
            <a:off x="1187450" y="260350"/>
            <a:ext cx="6342063" cy="1085850"/>
            <a:chOff x="242" y="284"/>
            <a:chExt cx="5272" cy="684"/>
          </a:xfrm>
        </p:grpSpPr>
        <p:pic>
          <p:nvPicPr>
            <p:cNvPr id="20484" name="标题 3"/>
            <p:cNvPicPr>
              <a:picLocks noChangeArrowheads="1"/>
            </p:cNvPicPr>
            <p:nvPr/>
          </p:nvPicPr>
          <p:blipFill>
            <a:blip r:embed="rId2"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5" name="Text Box 8"/>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zh-CN" altLang="en-US" sz="4000" dirty="0">
                  <a:solidFill>
                    <a:srgbClr val="0044CC"/>
                  </a:solidFill>
                  <a:latin typeface="+mj-lt"/>
                  <a:ea typeface="幼圆" pitchFamily="49" charset="-122"/>
                </a:rPr>
                <a:t>代理服务费报价</a:t>
              </a:r>
            </a:p>
          </p:txBody>
        </p:sp>
      </p:grpSp>
    </p:spTree>
  </p:cSld>
  <p:clrMapOvr>
    <a:masterClrMapping/>
  </p:clrMapOvr>
  <p:transition advClick="0" advTm="10000">
    <p:cover dir="l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p:txBody>
          <a:bodyPr anchor="ctr">
            <a:normAutofit fontScale="90000"/>
          </a:bodyPr>
          <a:lstStyle/>
          <a:p>
            <a:pPr>
              <a:defRPr/>
            </a:pP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r>
              <a:rPr lang="en-US" altLang="zh-CN" sz="3200" b="1">
                <a:effectLst>
                  <a:outerShdw blurRad="38100" dist="38100" dir="2700000" algn="tl">
                    <a:srgbClr val="C0C0C0"/>
                  </a:outerShdw>
                </a:effectLst>
              </a:rPr>
              <a:t/>
            </a:r>
            <a:br>
              <a:rPr lang="en-US" altLang="zh-CN" sz="3200" b="1">
                <a:effectLst>
                  <a:outerShdw blurRad="38100" dist="38100" dir="2700000" algn="tl">
                    <a:srgbClr val="C0C0C0"/>
                  </a:outerShdw>
                </a:effectLst>
              </a:rPr>
            </a:br>
            <a:endParaRPr lang="zh-CN" altLang="en-US" sz="3200" b="1">
              <a:solidFill>
                <a:srgbClr val="C00000"/>
              </a:solidFill>
            </a:endParaRPr>
          </a:p>
        </p:txBody>
      </p:sp>
      <p:sp>
        <p:nvSpPr>
          <p:cNvPr id="21507" name="Rectangle 6"/>
          <p:cNvSpPr>
            <a:spLocks noChangeArrowheads="1"/>
          </p:cNvSpPr>
          <p:nvPr/>
        </p:nvSpPr>
        <p:spPr bwMode="auto">
          <a:xfrm>
            <a:off x="2268538" y="5229225"/>
            <a:ext cx="4857750" cy="923925"/>
          </a:xfrm>
          <a:prstGeom prst="rect">
            <a:avLst/>
          </a:prstGeom>
          <a:noFill/>
          <a:ln w="9525">
            <a:noFill/>
            <a:miter lim="800000"/>
            <a:headEnd/>
            <a:tailEnd/>
          </a:ln>
        </p:spPr>
        <p:txBody>
          <a:bodyPr wrap="none">
            <a:spAutoFit/>
          </a:bodyPr>
          <a:lstStyle/>
          <a:p>
            <a:r>
              <a:rPr lang="zh-CN" altLang="en-US" b="1"/>
              <a:t>公司网址</a:t>
            </a:r>
            <a:r>
              <a:rPr lang="en-US" altLang="zh-CN" b="1"/>
              <a:t>: 	</a:t>
            </a:r>
            <a:r>
              <a:rPr lang="en-US" altLang="zh-CN" b="1">
                <a:hlinkClick r:id="rId2"/>
              </a:rPr>
              <a:t>www.shangchengip.com</a:t>
            </a:r>
            <a:endParaRPr lang="en-US" altLang="zh-CN" b="1"/>
          </a:p>
          <a:p>
            <a:r>
              <a:rPr lang="zh-CN" altLang="en-US" b="1"/>
              <a:t>联系人邮件：</a:t>
            </a:r>
            <a:r>
              <a:rPr lang="en-US" altLang="zh-CN" b="1"/>
              <a:t>	</a:t>
            </a:r>
            <a:r>
              <a:rPr lang="en-US" altLang="zh-CN" b="1">
                <a:hlinkClick r:id="rId3"/>
              </a:rPr>
              <a:t>liwei@shangchengip.com</a:t>
            </a:r>
            <a:endParaRPr lang="en-US" altLang="zh-CN" b="1"/>
          </a:p>
          <a:p>
            <a:endParaRPr lang="en-US" altLang="zh-CN" b="1"/>
          </a:p>
        </p:txBody>
      </p:sp>
      <p:sp>
        <p:nvSpPr>
          <p:cNvPr id="21508" name="矩形 6"/>
          <p:cNvSpPr>
            <a:spLocks noChangeArrowheads="1"/>
          </p:cNvSpPr>
          <p:nvPr/>
        </p:nvSpPr>
        <p:spPr bwMode="auto">
          <a:xfrm>
            <a:off x="3635375" y="2924175"/>
            <a:ext cx="2493963" cy="708025"/>
          </a:xfrm>
          <a:prstGeom prst="rect">
            <a:avLst/>
          </a:prstGeom>
          <a:noFill/>
          <a:ln w="9525">
            <a:noFill/>
            <a:miter lim="800000"/>
            <a:headEnd/>
            <a:tailEnd/>
          </a:ln>
        </p:spPr>
        <p:txBody>
          <a:bodyPr wrap="none">
            <a:spAutoFit/>
          </a:bodyPr>
          <a:lstStyle/>
          <a:p>
            <a:r>
              <a:rPr lang="zh-CN" altLang="en-US" sz="4000">
                <a:solidFill>
                  <a:schemeClr val="tx2"/>
                </a:solidFill>
                <a:latin typeface="经典粗黑繁" pitchFamily="49" charset="-122"/>
                <a:ea typeface="经典粗黑繁" pitchFamily="49" charset="-122"/>
                <a:cs typeface="经典粗黑繁" pitchFamily="49" charset="-122"/>
              </a:rPr>
              <a:t>谢  谢 ！</a:t>
            </a:r>
          </a:p>
        </p:txBody>
      </p:sp>
    </p:spTree>
  </p:cSld>
  <p:clrMapOvr>
    <a:masterClrMapping/>
  </p:clrMapOvr>
  <p:transition advClick="0" advTm="10000">
    <p:cover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标题 3"/>
          <p:cNvGrpSpPr>
            <a:grpSpLocks noGrp="1"/>
          </p:cNvGrpSpPr>
          <p:nvPr/>
        </p:nvGrpSpPr>
        <p:grpSpPr bwMode="auto">
          <a:xfrm>
            <a:off x="1187450" y="260350"/>
            <a:ext cx="6342063" cy="1085850"/>
            <a:chOff x="242" y="284"/>
            <a:chExt cx="5272" cy="684"/>
          </a:xfrm>
        </p:grpSpPr>
        <p:pic>
          <p:nvPicPr>
            <p:cNvPr id="5126" name="标题 3"/>
            <p:cNvPicPr>
              <a:picLocks noChangeArrowheads="1"/>
            </p:cNvPicPr>
            <p:nvPr/>
          </p:nvPicPr>
          <p:blipFill>
            <a:blip r:embed="rId2"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6149" name="Text Box 2"/>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zh-CN" altLang="en-US" sz="4000" dirty="0">
                  <a:solidFill>
                    <a:srgbClr val="0044CC"/>
                  </a:solidFill>
                  <a:latin typeface="+mj-lt"/>
                  <a:ea typeface="幼圆" pitchFamily="49" charset="-122"/>
                </a:rPr>
                <a:t>尚诚历史和荣誉</a:t>
              </a:r>
            </a:p>
          </p:txBody>
        </p:sp>
      </p:grpSp>
      <p:sp>
        <p:nvSpPr>
          <p:cNvPr id="11" name="内容占位符 10"/>
          <p:cNvSpPr>
            <a:spLocks noGrp="1"/>
          </p:cNvSpPr>
          <p:nvPr>
            <p:ph idx="4294967295"/>
          </p:nvPr>
        </p:nvSpPr>
        <p:spPr>
          <a:xfrm>
            <a:off x="971550" y="1628775"/>
            <a:ext cx="7920038" cy="4824413"/>
          </a:xfrm>
        </p:spPr>
        <p:txBody>
          <a:bodyPr/>
          <a:lstStyle/>
          <a:p>
            <a:pPr eaLnBrk="1" hangingPunct="1">
              <a:lnSpc>
                <a:spcPct val="150000"/>
              </a:lnSpc>
              <a:spcBef>
                <a:spcPts val="600"/>
              </a:spcBef>
              <a:buFont typeface="Wingdings" pitchFamily="2" charset="2"/>
              <a:buChar char="l"/>
              <a:defRPr/>
            </a:pPr>
            <a:r>
              <a:rPr lang="en-US" altLang="zh-CN" sz="1600" dirty="0" smtClean="0">
                <a:solidFill>
                  <a:schemeClr val="tx2"/>
                </a:solidFill>
                <a:latin typeface="+mj-lt"/>
                <a:cs typeface="Times New Roman" pitchFamily="18" charset="0"/>
              </a:rPr>
              <a:t>1998.4    </a:t>
            </a:r>
            <a:r>
              <a:rPr lang="zh-CN" altLang="en-US" sz="1600" dirty="0" smtClean="0">
                <a:solidFill>
                  <a:schemeClr val="tx2"/>
                </a:solidFill>
                <a:latin typeface="+mj-lt"/>
                <a:cs typeface="Times New Roman" pitchFamily="18" charset="0"/>
              </a:rPr>
              <a:t>北京纪凯知识产权代理有限公司成立</a:t>
            </a:r>
            <a:endParaRPr lang="en-US" altLang="zh-CN" sz="1600" dirty="0" smtClean="0">
              <a:solidFill>
                <a:schemeClr val="tx2"/>
              </a:solidFill>
              <a:latin typeface="+mj-lt"/>
              <a:cs typeface="Times New Roman" pitchFamily="18" charset="0"/>
            </a:endParaRPr>
          </a:p>
          <a:p>
            <a:pPr eaLnBrk="1" hangingPunct="1">
              <a:lnSpc>
                <a:spcPct val="150000"/>
              </a:lnSpc>
              <a:spcBef>
                <a:spcPts val="600"/>
              </a:spcBef>
              <a:buFont typeface="Wingdings" pitchFamily="2" charset="2"/>
              <a:buChar char="l"/>
              <a:defRPr/>
            </a:pPr>
            <a:r>
              <a:rPr lang="en-US" altLang="zh-CN" sz="1600" dirty="0" smtClean="0">
                <a:solidFill>
                  <a:schemeClr val="tx2"/>
                </a:solidFill>
                <a:latin typeface="+mj-lt"/>
                <a:cs typeface="Times New Roman" pitchFamily="18" charset="0"/>
              </a:rPr>
              <a:t>1999.3    </a:t>
            </a:r>
            <a:r>
              <a:rPr lang="zh-CN" altLang="en-US" sz="1600" dirty="0" smtClean="0">
                <a:solidFill>
                  <a:schemeClr val="tx2"/>
                </a:solidFill>
                <a:latin typeface="+mj-lt"/>
                <a:cs typeface="Times New Roman" pitchFamily="18" charset="0"/>
              </a:rPr>
              <a:t>纪凯获得代理涉外商标的资质</a:t>
            </a:r>
            <a:endParaRPr lang="en-US" altLang="zh-CN" sz="1600" dirty="0" smtClean="0">
              <a:solidFill>
                <a:schemeClr val="tx2"/>
              </a:solidFill>
              <a:latin typeface="+mj-lt"/>
              <a:cs typeface="Times New Roman" pitchFamily="18" charset="0"/>
              <a:sym typeface="Arial" charset="0"/>
            </a:endParaRPr>
          </a:p>
          <a:p>
            <a:pPr eaLnBrk="1" hangingPunct="1">
              <a:lnSpc>
                <a:spcPct val="150000"/>
              </a:lnSpc>
              <a:spcBef>
                <a:spcPts val="600"/>
              </a:spcBef>
              <a:buFont typeface="Wingdings" pitchFamily="2" charset="2"/>
              <a:buChar char="l"/>
              <a:defRPr/>
            </a:pPr>
            <a:r>
              <a:rPr lang="en-US" altLang="zh-CN" sz="1600" dirty="0" smtClean="0">
                <a:solidFill>
                  <a:schemeClr val="tx2"/>
                </a:solidFill>
                <a:latin typeface="+mj-lt"/>
                <a:cs typeface="Times New Roman" pitchFamily="18" charset="0"/>
                <a:sym typeface="Arial" charset="0"/>
              </a:rPr>
              <a:t>2000.3    </a:t>
            </a:r>
            <a:r>
              <a:rPr lang="zh-CN" altLang="en-US" sz="1600" dirty="0" smtClean="0">
                <a:solidFill>
                  <a:schemeClr val="tx2"/>
                </a:solidFill>
                <a:latin typeface="+mj-lt"/>
                <a:cs typeface="Times New Roman" pitchFamily="18" charset="0"/>
                <a:sym typeface="Arial" charset="0"/>
              </a:rPr>
              <a:t>纪凯获得代理涉外专利的资质</a:t>
            </a:r>
          </a:p>
          <a:p>
            <a:pPr eaLnBrk="1" hangingPunct="1">
              <a:lnSpc>
                <a:spcPct val="150000"/>
              </a:lnSpc>
              <a:spcBef>
                <a:spcPts val="600"/>
              </a:spcBef>
              <a:buFont typeface="Wingdings" pitchFamily="2" charset="2"/>
              <a:buChar char="l"/>
              <a:defRPr/>
            </a:pPr>
            <a:r>
              <a:rPr lang="en-US" altLang="zh-CN" sz="1600" dirty="0" smtClean="0">
                <a:solidFill>
                  <a:schemeClr val="tx2"/>
                </a:solidFill>
                <a:latin typeface="+mj-lt"/>
                <a:cs typeface="Times New Roman" pitchFamily="18" charset="0"/>
                <a:sym typeface="Arial" charset="0"/>
              </a:rPr>
              <a:t>2004.8    </a:t>
            </a:r>
            <a:r>
              <a:rPr lang="zh-CN" altLang="en-US" sz="1600" dirty="0" smtClean="0">
                <a:solidFill>
                  <a:schemeClr val="tx2"/>
                </a:solidFill>
                <a:latin typeface="+mj-lt"/>
                <a:cs typeface="Times New Roman" pitchFamily="18" charset="0"/>
                <a:sym typeface="Arial" charset="0"/>
              </a:rPr>
              <a:t>纪凯开设上海分所</a:t>
            </a:r>
          </a:p>
          <a:p>
            <a:pPr eaLnBrk="1" hangingPunct="1">
              <a:lnSpc>
                <a:spcPct val="150000"/>
              </a:lnSpc>
              <a:spcBef>
                <a:spcPts val="600"/>
              </a:spcBef>
              <a:buFont typeface="Wingdings" pitchFamily="2" charset="2"/>
              <a:buChar char="l"/>
              <a:defRPr/>
            </a:pPr>
            <a:r>
              <a:rPr lang="en-US" altLang="zh-CN" sz="1600" dirty="0" smtClean="0">
                <a:solidFill>
                  <a:srgbClr val="0044CC"/>
                </a:solidFill>
                <a:latin typeface="+mj-lt"/>
                <a:cs typeface="Times New Roman" pitchFamily="18" charset="0"/>
                <a:sym typeface="Arial" charset="0"/>
              </a:rPr>
              <a:t>2008.2</a:t>
            </a:r>
            <a:r>
              <a:rPr lang="zh-CN" altLang="en-US" sz="1600" dirty="0" smtClean="0">
                <a:solidFill>
                  <a:srgbClr val="0044CC"/>
                </a:solidFill>
                <a:latin typeface="+mj-lt"/>
                <a:cs typeface="Times New Roman" pitchFamily="18" charset="0"/>
                <a:sym typeface="Arial" charset="0"/>
              </a:rPr>
              <a:t>    纪凯申请代理量进入全国前十名，为解决客户冲突问题，纪凯分立为三家，其中一家为北京尚诚知识产权代理有限公司</a:t>
            </a:r>
            <a:endParaRPr lang="en-US" altLang="zh-CN" sz="1600" dirty="0" smtClean="0">
              <a:solidFill>
                <a:srgbClr val="0044CC"/>
              </a:solidFill>
              <a:latin typeface="+mj-lt"/>
              <a:cs typeface="Times New Roman" pitchFamily="18" charset="0"/>
              <a:sym typeface="Arial" charset="0"/>
            </a:endParaRPr>
          </a:p>
          <a:p>
            <a:pPr eaLnBrk="1" hangingPunct="1">
              <a:lnSpc>
                <a:spcPct val="150000"/>
              </a:lnSpc>
              <a:spcBef>
                <a:spcPts val="600"/>
              </a:spcBef>
              <a:buFont typeface="Wingdings" pitchFamily="2" charset="2"/>
              <a:buChar char="l"/>
              <a:defRPr/>
            </a:pPr>
            <a:r>
              <a:rPr lang="en-US" altLang="zh-CN" sz="1600" dirty="0" smtClean="0">
                <a:solidFill>
                  <a:srgbClr val="0044CC"/>
                </a:solidFill>
                <a:latin typeface="+mj-lt"/>
                <a:cs typeface="Times New Roman" pitchFamily="18" charset="0"/>
                <a:sym typeface="Arial" charset="0"/>
              </a:rPr>
              <a:t>2011.1    </a:t>
            </a:r>
            <a:r>
              <a:rPr lang="zh-CN" altLang="en-US" sz="1600" dirty="0" smtClean="0">
                <a:solidFill>
                  <a:srgbClr val="0044CC"/>
                </a:solidFill>
                <a:latin typeface="+mj-lt"/>
                <a:cs typeface="Times New Roman" pitchFamily="18" charset="0"/>
                <a:sym typeface="Arial" charset="0"/>
              </a:rPr>
              <a:t>北京尚淳律师事务所成立</a:t>
            </a:r>
            <a:endParaRPr lang="en-US" altLang="zh-CN" sz="1600" dirty="0" smtClean="0">
              <a:solidFill>
                <a:srgbClr val="0044CC"/>
              </a:solidFill>
              <a:latin typeface="+mj-lt"/>
              <a:cs typeface="Times New Roman" pitchFamily="18" charset="0"/>
              <a:sym typeface="Arial" charset="0"/>
            </a:endParaRPr>
          </a:p>
          <a:p>
            <a:pPr eaLnBrk="1" hangingPunct="1">
              <a:lnSpc>
                <a:spcPct val="150000"/>
              </a:lnSpc>
              <a:spcBef>
                <a:spcPts val="600"/>
              </a:spcBef>
              <a:buFont typeface="Wingdings" pitchFamily="2" charset="2"/>
              <a:buChar char="l"/>
              <a:defRPr/>
            </a:pPr>
            <a:r>
              <a:rPr lang="en-US" altLang="zh-CN" sz="1600" dirty="0" smtClean="0">
                <a:solidFill>
                  <a:srgbClr val="0044CC"/>
                </a:solidFill>
                <a:latin typeface="+mj-lt"/>
                <a:cs typeface="Times New Roman" pitchFamily="18" charset="0"/>
                <a:sym typeface="Arial" charset="0"/>
              </a:rPr>
              <a:t>2014.6 </a:t>
            </a:r>
            <a:r>
              <a:rPr lang="en-US" altLang="zh-CN" sz="1600" dirty="0" smtClean="0">
                <a:solidFill>
                  <a:srgbClr val="0044CC"/>
                </a:solidFill>
                <a:cs typeface="Times New Roman" pitchFamily="18" charset="0"/>
                <a:sym typeface="Arial" charset="0"/>
              </a:rPr>
              <a:t>  </a:t>
            </a:r>
            <a:r>
              <a:rPr lang="zh-CN" altLang="en-US" sz="1600" dirty="0" smtClean="0">
                <a:solidFill>
                  <a:srgbClr val="0044CC"/>
                </a:solidFill>
                <a:cs typeface="Times New Roman" pitchFamily="18" charset="0"/>
                <a:sym typeface="Arial" charset="0"/>
              </a:rPr>
              <a:t>尚诚开设东京办事处</a:t>
            </a:r>
            <a:endParaRPr lang="en-US" altLang="zh-CN" sz="1600" dirty="0" smtClean="0">
              <a:solidFill>
                <a:srgbClr val="0044CC"/>
              </a:solidFill>
              <a:cs typeface="Times New Roman" pitchFamily="18" charset="0"/>
              <a:sym typeface="Arial" charset="0"/>
            </a:endParaRPr>
          </a:p>
          <a:p>
            <a:pPr eaLnBrk="1" hangingPunct="1">
              <a:lnSpc>
                <a:spcPct val="150000"/>
              </a:lnSpc>
              <a:spcBef>
                <a:spcPts val="600"/>
              </a:spcBef>
              <a:buFont typeface="Wingdings" pitchFamily="2" charset="2"/>
              <a:buChar char="l"/>
              <a:defRPr/>
            </a:pPr>
            <a:r>
              <a:rPr lang="en-US" altLang="zh-CN" sz="1600" dirty="0" smtClean="0">
                <a:solidFill>
                  <a:srgbClr val="0044CC"/>
                </a:solidFill>
                <a:latin typeface="+mj-lt"/>
                <a:cs typeface="Times New Roman" pitchFamily="18" charset="0"/>
                <a:sym typeface="Arial" charset="0"/>
              </a:rPr>
              <a:t>2017-2019 </a:t>
            </a:r>
            <a:r>
              <a:rPr lang="en-US" altLang="zh-CN" sz="1600" dirty="0" smtClean="0">
                <a:solidFill>
                  <a:srgbClr val="0044CC"/>
                </a:solidFill>
                <a:cs typeface="Times New Roman" pitchFamily="18" charset="0"/>
                <a:sym typeface="Arial" charset="0"/>
              </a:rPr>
              <a:t>   </a:t>
            </a:r>
            <a:r>
              <a:rPr lang="zh-CN" altLang="en-US" sz="1600" dirty="0" smtClean="0">
                <a:solidFill>
                  <a:srgbClr val="0044CC"/>
                </a:solidFill>
                <a:cs typeface="Times New Roman" pitchFamily="18" charset="0"/>
                <a:sym typeface="Arial" charset="0"/>
              </a:rPr>
              <a:t>尚诚连续三年被外国媒体</a:t>
            </a:r>
            <a:r>
              <a:rPr lang="en-US" altLang="zh-CN" sz="1600" dirty="0" smtClean="0">
                <a:solidFill>
                  <a:srgbClr val="0044CC"/>
                </a:solidFill>
                <a:cs typeface="Times New Roman" pitchFamily="18" charset="0"/>
                <a:sym typeface="Arial" charset="0"/>
              </a:rPr>
              <a:t>IAM PATENT 1000</a:t>
            </a:r>
            <a:r>
              <a:rPr lang="zh-CN" altLang="en-US" sz="1600" dirty="0" smtClean="0">
                <a:solidFill>
                  <a:srgbClr val="0044CC"/>
                </a:solidFill>
                <a:cs typeface="Times New Roman" pitchFamily="18" charset="0"/>
                <a:sym typeface="Arial" charset="0"/>
              </a:rPr>
              <a:t>评为中国区专利代理业务推荐事务所（</a:t>
            </a:r>
            <a:r>
              <a:rPr lang="en-US" altLang="zh-CN" sz="1600" dirty="0" smtClean="0">
                <a:solidFill>
                  <a:srgbClr val="0044CC"/>
                </a:solidFill>
                <a:cs typeface="Times New Roman" pitchFamily="18" charset="0"/>
                <a:sym typeface="Arial" charset="0"/>
              </a:rPr>
              <a:t>2019</a:t>
            </a:r>
            <a:r>
              <a:rPr lang="zh-CN" altLang="en-US" sz="1600" dirty="0" smtClean="0">
                <a:solidFill>
                  <a:srgbClr val="0044CC"/>
                </a:solidFill>
                <a:cs typeface="Times New Roman" pitchFamily="18" charset="0"/>
                <a:sym typeface="Arial" charset="0"/>
              </a:rPr>
              <a:t>年度中国区有</a:t>
            </a:r>
            <a:r>
              <a:rPr lang="en-US" altLang="zh-CN" sz="1600" dirty="0" smtClean="0">
                <a:solidFill>
                  <a:srgbClr val="0044CC"/>
                </a:solidFill>
                <a:cs typeface="Times New Roman" pitchFamily="18" charset="0"/>
                <a:sym typeface="Arial" charset="0"/>
              </a:rPr>
              <a:t>6</a:t>
            </a:r>
            <a:r>
              <a:rPr lang="zh-CN" altLang="en-US" sz="1600" dirty="0" smtClean="0">
                <a:solidFill>
                  <a:srgbClr val="0044CC"/>
                </a:solidFill>
                <a:cs typeface="Times New Roman" pitchFamily="18" charset="0"/>
                <a:sym typeface="Arial" charset="0"/>
              </a:rPr>
              <a:t>家高度推荐事务所和</a:t>
            </a:r>
            <a:r>
              <a:rPr lang="en-US" altLang="zh-CN" sz="1600" dirty="0" smtClean="0">
                <a:solidFill>
                  <a:srgbClr val="0044CC"/>
                </a:solidFill>
                <a:cs typeface="Times New Roman" pitchFamily="18" charset="0"/>
                <a:sym typeface="Arial" charset="0"/>
              </a:rPr>
              <a:t>18</a:t>
            </a:r>
            <a:r>
              <a:rPr lang="zh-CN" altLang="en-US" sz="1600" dirty="0" smtClean="0">
                <a:solidFill>
                  <a:srgbClr val="0044CC"/>
                </a:solidFill>
                <a:cs typeface="Times New Roman" pitchFamily="18" charset="0"/>
                <a:sym typeface="Arial" charset="0"/>
              </a:rPr>
              <a:t>家推荐事务所）</a:t>
            </a:r>
            <a:endParaRPr lang="en-US" altLang="zh-CN" sz="1600" dirty="0" smtClean="0">
              <a:solidFill>
                <a:srgbClr val="0044CC"/>
              </a:solidFill>
              <a:cs typeface="Times New Roman" pitchFamily="18" charset="0"/>
              <a:sym typeface="Arial" charset="0"/>
            </a:endParaRPr>
          </a:p>
          <a:p>
            <a:pPr eaLnBrk="1" hangingPunct="1">
              <a:lnSpc>
                <a:spcPct val="150000"/>
              </a:lnSpc>
              <a:spcBef>
                <a:spcPts val="600"/>
              </a:spcBef>
              <a:buFont typeface="Wingdings" pitchFamily="2" charset="2"/>
              <a:buChar char="l"/>
              <a:defRPr/>
            </a:pPr>
            <a:r>
              <a:rPr lang="en-US" altLang="zh-CN" sz="1200" dirty="0" smtClean="0">
                <a:hlinkClick r:id="rId3"/>
              </a:rPr>
              <a:t>https://www.iam-media.com/directories/patent1000/firms/shangcheng-partners</a:t>
            </a:r>
            <a:endParaRPr lang="en-US" altLang="zh-CN" sz="1200" dirty="0" smtClean="0">
              <a:solidFill>
                <a:srgbClr val="0044CC"/>
              </a:solidFill>
              <a:cs typeface="Times New Roman" pitchFamily="18" charset="0"/>
              <a:sym typeface="Arial" charset="0"/>
            </a:endParaRPr>
          </a:p>
          <a:p>
            <a:pPr eaLnBrk="1" hangingPunct="1">
              <a:lnSpc>
                <a:spcPct val="170000"/>
              </a:lnSpc>
              <a:buFont typeface="Wingdings" pitchFamily="2" charset="2"/>
              <a:buChar char="l"/>
              <a:defRPr/>
            </a:pPr>
            <a:endParaRPr lang="zh-CN" altLang="en-US" sz="1800" dirty="0" smtClean="0">
              <a:solidFill>
                <a:srgbClr val="002060"/>
              </a:solidFill>
              <a:latin typeface="+mj-lt"/>
              <a:cs typeface="Times New Roman" pitchFamily="18" charset="0"/>
            </a:endParaRPr>
          </a:p>
        </p:txBody>
      </p:sp>
      <p:pic>
        <p:nvPicPr>
          <p:cNvPr id="5124" name="Picture 7" descr="C:\Users\liwei\AppData\Roaming\Foxmail7\Temp-8016-20190614083633\86508_IAM 1000 f(06-14-09-23-42).png"/>
          <p:cNvPicPr>
            <a:picLocks noChangeAspect="1" noChangeArrowheads="1"/>
          </p:cNvPicPr>
          <p:nvPr/>
        </p:nvPicPr>
        <p:blipFill>
          <a:blip r:embed="rId4" cstate="print"/>
          <a:srcRect/>
          <a:stretch>
            <a:fillRect/>
          </a:stretch>
        </p:blipFill>
        <p:spPr bwMode="auto">
          <a:xfrm>
            <a:off x="7550150" y="1773238"/>
            <a:ext cx="909638" cy="1079500"/>
          </a:xfrm>
          <a:prstGeom prst="rect">
            <a:avLst/>
          </a:prstGeom>
          <a:noFill/>
          <a:ln w="9525">
            <a:noFill/>
            <a:miter lim="800000"/>
            <a:headEnd/>
            <a:tailEnd/>
          </a:ln>
        </p:spPr>
      </p:pic>
      <p:pic>
        <p:nvPicPr>
          <p:cNvPr id="5125" name="Picture 9" descr="C:\Users\liwei\AppData\Roaming\Foxmail7\Temp-8016-20190614083633\6384_Patent 1000(06-14-09-18-49).jpg"/>
          <p:cNvPicPr>
            <a:picLocks noChangeAspect="1" noChangeArrowheads="1"/>
          </p:cNvPicPr>
          <p:nvPr/>
        </p:nvPicPr>
        <p:blipFill>
          <a:blip r:embed="rId5" cstate="print"/>
          <a:srcRect/>
          <a:stretch>
            <a:fillRect/>
          </a:stretch>
        </p:blipFill>
        <p:spPr bwMode="auto">
          <a:xfrm>
            <a:off x="6443663" y="1773238"/>
            <a:ext cx="898525" cy="1079500"/>
          </a:xfrm>
          <a:prstGeom prst="rect">
            <a:avLst/>
          </a:prstGeom>
          <a:noFill/>
          <a:ln w="9525">
            <a:noFill/>
            <a:miter lim="800000"/>
            <a:headEnd/>
            <a:tailEnd/>
          </a:ln>
        </p:spPr>
      </p:pic>
    </p:spTree>
  </p:cSld>
  <p:clrMapOvr>
    <a:masterClrMapping/>
  </p:clrMapOvr>
  <p:transition>
    <p:cover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Oval 3"/>
          <p:cNvSpPr>
            <a:spLocks noChangeArrowheads="1"/>
          </p:cNvSpPr>
          <p:nvPr/>
        </p:nvSpPr>
        <p:spPr bwMode="auto">
          <a:xfrm>
            <a:off x="22225" y="1250950"/>
            <a:ext cx="9144000" cy="5394325"/>
          </a:xfrm>
          <a:prstGeom prst="ellipse">
            <a:avLst/>
          </a:prstGeom>
          <a:solidFill>
            <a:srgbClr val="0070C0"/>
          </a:solidFill>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eaLnBrk="1" hangingPunct="1">
              <a:defRPr/>
            </a:pPr>
            <a:endParaRPr lang="zh-CN" altLang="en-US" sz="2400">
              <a:solidFill>
                <a:prstClr val="white"/>
              </a:solidFill>
              <a:latin typeface="Times New Roman" pitchFamily="18" charset="0"/>
            </a:endParaRPr>
          </a:p>
        </p:txBody>
      </p:sp>
      <p:sp>
        <p:nvSpPr>
          <p:cNvPr id="244740" name="Oval 4"/>
          <p:cNvSpPr>
            <a:spLocks noChangeArrowheads="1"/>
          </p:cNvSpPr>
          <p:nvPr/>
        </p:nvSpPr>
        <p:spPr bwMode="auto">
          <a:xfrm>
            <a:off x="7164388" y="2276475"/>
            <a:ext cx="1201737" cy="896938"/>
          </a:xfrm>
          <a:prstGeom prst="ellipse">
            <a:avLst/>
          </a:prstGeom>
          <a:ln>
            <a:headEnd/>
            <a:tailEnd/>
          </a:ln>
        </p:spPr>
        <p:style>
          <a:lnRef idx="2">
            <a:schemeClr val="accent6"/>
          </a:lnRef>
          <a:fillRef idx="1">
            <a:schemeClr val="lt1"/>
          </a:fillRef>
          <a:effectRef idx="0">
            <a:schemeClr val="accent6"/>
          </a:effectRef>
          <a:fontRef idx="minor">
            <a:schemeClr val="dk1"/>
          </a:fontRef>
        </p:style>
        <p:txBody>
          <a:bodyPr wrap="none" anchor="ctr"/>
          <a:lstStyle/>
          <a:p>
            <a:pPr algn="ctr" eaLnBrk="1" hangingPunct="1">
              <a:defRPr/>
            </a:pPr>
            <a:r>
              <a:rPr lang="zh-CN" altLang="en-US" sz="1400" b="1" dirty="0">
                <a:solidFill>
                  <a:prstClr val="black"/>
                </a:solidFill>
                <a:latin typeface="+mj-lt"/>
                <a:ea typeface="楷体_GB2312" pitchFamily="49" charset="-122"/>
              </a:rPr>
              <a:t>版权</a:t>
            </a:r>
          </a:p>
        </p:txBody>
      </p:sp>
      <p:sp>
        <p:nvSpPr>
          <p:cNvPr id="6148" name="Oval 5"/>
          <p:cNvSpPr>
            <a:spLocks noChangeArrowheads="1"/>
          </p:cNvSpPr>
          <p:nvPr/>
        </p:nvSpPr>
        <p:spPr bwMode="auto">
          <a:xfrm>
            <a:off x="381000" y="1795463"/>
            <a:ext cx="4384675" cy="4306887"/>
          </a:xfrm>
          <a:prstGeom prst="ellipse">
            <a:avLst/>
          </a:prstGeom>
          <a:solidFill>
            <a:srgbClr val="FF9900"/>
          </a:solidFill>
          <a:ln w="9525">
            <a:solidFill>
              <a:srgbClr val="CC3300"/>
            </a:solidFill>
            <a:round/>
            <a:headEnd/>
            <a:tailEnd/>
          </a:ln>
        </p:spPr>
        <p:txBody>
          <a:bodyPr wrap="none" anchor="ctr"/>
          <a:lstStyle/>
          <a:p>
            <a:pPr algn="ctr" eaLnBrk="1" hangingPunct="1"/>
            <a:endParaRPr lang="zh-CN" altLang="en-US">
              <a:solidFill>
                <a:srgbClr val="FFFFFF"/>
              </a:solidFill>
              <a:latin typeface="Verdana" pitchFamily="34" charset="0"/>
              <a:ea typeface="幼圆" pitchFamily="49" charset="-122"/>
            </a:endParaRPr>
          </a:p>
        </p:txBody>
      </p:sp>
      <p:sp>
        <p:nvSpPr>
          <p:cNvPr id="244742" name="Oval 6"/>
          <p:cNvSpPr>
            <a:spLocks noChangeArrowheads="1"/>
          </p:cNvSpPr>
          <p:nvPr/>
        </p:nvSpPr>
        <p:spPr bwMode="auto">
          <a:xfrm>
            <a:off x="709613" y="3114675"/>
            <a:ext cx="3571875" cy="28876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eaLnBrk="1" hangingPunct="1">
              <a:defRPr/>
            </a:pPr>
            <a:endParaRPr lang="zh-CN" altLang="en-US" sz="2400" u="sng">
              <a:solidFill>
                <a:prstClr val="white"/>
              </a:solidFill>
              <a:latin typeface="+mj-lt"/>
            </a:endParaRPr>
          </a:p>
        </p:txBody>
      </p:sp>
      <p:sp>
        <p:nvSpPr>
          <p:cNvPr id="244746" name="Text Box 10"/>
          <p:cNvSpPr txBox="1">
            <a:spLocks noChangeArrowheads="1"/>
          </p:cNvSpPr>
          <p:nvPr/>
        </p:nvSpPr>
        <p:spPr bwMode="auto">
          <a:xfrm>
            <a:off x="1042988" y="2416175"/>
            <a:ext cx="2376487" cy="584200"/>
          </a:xfrm>
          <a:prstGeom prst="rect">
            <a:avLst/>
          </a:prstGeom>
          <a:solidFill>
            <a:srgbClr val="00B0F0"/>
          </a:solidFill>
          <a:ln>
            <a:headEnd/>
            <a:tailEnd/>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eaLnBrk="1" hangingPunct="1">
              <a:defRPr/>
            </a:pPr>
            <a:r>
              <a:rPr lang="zh-CN" altLang="en-US" sz="1600" b="1" dirty="0">
                <a:solidFill>
                  <a:prstClr val="white"/>
                </a:solidFill>
                <a:latin typeface="+mj-lt"/>
                <a:ea typeface="楷体_GB2312" pitchFamily="49" charset="-122"/>
              </a:rPr>
              <a:t>专利检索、分析报告、及尽职调查</a:t>
            </a:r>
          </a:p>
        </p:txBody>
      </p:sp>
      <p:sp>
        <p:nvSpPr>
          <p:cNvPr id="244747" name="Oval 11"/>
          <p:cNvSpPr>
            <a:spLocks noChangeArrowheads="1"/>
          </p:cNvSpPr>
          <p:nvPr/>
        </p:nvSpPr>
        <p:spPr bwMode="auto">
          <a:xfrm>
            <a:off x="4211638" y="5516563"/>
            <a:ext cx="2016125" cy="987425"/>
          </a:xfrm>
          <a:prstGeom prst="ellipse">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1" hangingPunct="1">
              <a:defRPr/>
            </a:pPr>
            <a:r>
              <a:rPr lang="zh-CN" altLang="en-US" sz="1400" b="1" dirty="0">
                <a:solidFill>
                  <a:prstClr val="black"/>
                </a:solidFill>
                <a:latin typeface="+mj-lt"/>
                <a:ea typeface="楷体_GB2312" pitchFamily="49" charset="-122"/>
              </a:rPr>
              <a:t>技术许可及转让</a:t>
            </a:r>
            <a:endParaRPr lang="en-US" altLang="zh-CN" sz="1400" b="1" dirty="0">
              <a:solidFill>
                <a:prstClr val="black"/>
              </a:solidFill>
              <a:latin typeface="+mj-lt"/>
              <a:ea typeface="楷体_GB2312" pitchFamily="49" charset="-122"/>
            </a:endParaRPr>
          </a:p>
        </p:txBody>
      </p:sp>
      <p:sp>
        <p:nvSpPr>
          <p:cNvPr id="244748" name="Oval 12"/>
          <p:cNvSpPr>
            <a:spLocks noChangeArrowheads="1"/>
          </p:cNvSpPr>
          <p:nvPr/>
        </p:nvSpPr>
        <p:spPr bwMode="auto">
          <a:xfrm>
            <a:off x="6426200" y="3230563"/>
            <a:ext cx="2159000" cy="1657350"/>
          </a:xfrm>
          <a:prstGeom prst="ellipse">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wrap="none" anchor="ctr"/>
          <a:lstStyle/>
          <a:p>
            <a:pPr algn="ctr" eaLnBrk="1" hangingPunct="1">
              <a:defRPr/>
            </a:pPr>
            <a:r>
              <a:rPr lang="zh-CN" altLang="en-US" sz="2400" b="1" dirty="0">
                <a:solidFill>
                  <a:prstClr val="white"/>
                </a:solidFill>
                <a:latin typeface="+mj-lt"/>
                <a:ea typeface="楷体_GB2312" pitchFamily="49" charset="-122"/>
              </a:rPr>
              <a:t>商标</a:t>
            </a:r>
          </a:p>
        </p:txBody>
      </p:sp>
      <p:sp>
        <p:nvSpPr>
          <p:cNvPr id="244749" name="Oval 13"/>
          <p:cNvSpPr>
            <a:spLocks noChangeArrowheads="1"/>
          </p:cNvSpPr>
          <p:nvPr/>
        </p:nvSpPr>
        <p:spPr bwMode="auto">
          <a:xfrm>
            <a:off x="6069013" y="4945063"/>
            <a:ext cx="1946275" cy="987425"/>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hangingPunct="1">
              <a:defRPr/>
            </a:pPr>
            <a:r>
              <a:rPr lang="zh-CN" altLang="en-US" sz="1600" b="1" dirty="0">
                <a:solidFill>
                  <a:prstClr val="white"/>
                </a:solidFill>
                <a:latin typeface="+mj-lt"/>
                <a:ea typeface="楷体_GB2312" pitchFamily="49" charset="-122"/>
              </a:rPr>
              <a:t>反不正当竞争</a:t>
            </a:r>
          </a:p>
        </p:txBody>
      </p:sp>
      <p:sp>
        <p:nvSpPr>
          <p:cNvPr id="8202" name="Rectangle 18"/>
          <p:cNvSpPr>
            <a:spLocks noChangeArrowheads="1"/>
          </p:cNvSpPr>
          <p:nvPr/>
        </p:nvSpPr>
        <p:spPr bwMode="auto">
          <a:xfrm>
            <a:off x="1420813" y="4365625"/>
            <a:ext cx="2214562" cy="430213"/>
          </a:xfrm>
          <a:prstGeom prst="rect">
            <a:avLst/>
          </a:prstGeom>
          <a:noFill/>
          <a:ln w="9525">
            <a:noFill/>
            <a:miter lim="800000"/>
            <a:headEnd/>
            <a:tailEnd/>
          </a:ln>
        </p:spPr>
        <p:txBody>
          <a:bodyPr>
            <a:spAutoFit/>
          </a:bodyPr>
          <a:lstStyle/>
          <a:p>
            <a:pPr algn="ctr" eaLnBrk="1" hangingPunct="1">
              <a:defRPr/>
            </a:pPr>
            <a:r>
              <a:rPr lang="zh-CN" altLang="en-US" sz="2200" b="1" dirty="0">
                <a:solidFill>
                  <a:srgbClr val="FFFFFF"/>
                </a:solidFill>
                <a:latin typeface="+mj-lt"/>
                <a:ea typeface="楷体_GB2312" pitchFamily="49" charset="-122"/>
              </a:rPr>
              <a:t>专利申请</a:t>
            </a:r>
            <a:endParaRPr lang="en-US" altLang="zh-CN" sz="2200" b="1" dirty="0">
              <a:solidFill>
                <a:srgbClr val="FFFFFF"/>
              </a:solidFill>
              <a:latin typeface="+mj-lt"/>
              <a:ea typeface="楷体_GB2312" pitchFamily="49" charset="-122"/>
            </a:endParaRPr>
          </a:p>
        </p:txBody>
      </p:sp>
      <p:sp>
        <p:nvSpPr>
          <p:cNvPr id="14" name="Oval 4"/>
          <p:cNvSpPr>
            <a:spLocks noChangeArrowheads="1"/>
          </p:cNvSpPr>
          <p:nvPr/>
        </p:nvSpPr>
        <p:spPr bwMode="auto">
          <a:xfrm>
            <a:off x="4270770" y="1423198"/>
            <a:ext cx="2992950" cy="1750215"/>
          </a:xfrm>
          <a:prstGeom prst="ellipse">
            <a:avLst/>
          </a:prstGeom>
          <a:solidFill>
            <a:srgbClr val="FF9900"/>
          </a:solidFill>
          <a:ln w="9525">
            <a:solidFill>
              <a:srgbClr val="CC3300">
                <a:alpha val="42000"/>
              </a:srgbClr>
            </a:solidFill>
            <a:round/>
            <a:headEnd/>
            <a:tailEnd/>
          </a:ln>
          <a:scene3d>
            <a:camera prst="orthographicFront"/>
            <a:lightRig rig="freezing" dir="t"/>
          </a:scene3d>
          <a:sp3d prstMaterial="translucentPowder"/>
        </p:spPr>
        <p:txBody>
          <a:bodyPr wrap="none" anchor="ctr"/>
          <a:lstStyle/>
          <a:p>
            <a:pPr algn="ctr" eaLnBrk="1" hangingPunct="1">
              <a:defRPr/>
            </a:pPr>
            <a:r>
              <a:rPr lang="en-US" altLang="zh-CN" sz="2000" b="1" dirty="0">
                <a:solidFill>
                  <a:prstClr val="white"/>
                </a:solidFill>
                <a:latin typeface="+mj-lt"/>
                <a:ea typeface="楷体_GB2312" pitchFamily="49" charset="-122"/>
              </a:rPr>
              <a:t>IP</a:t>
            </a:r>
            <a:r>
              <a:rPr lang="zh-CN" altLang="en-US" sz="2000" b="1" dirty="0">
                <a:solidFill>
                  <a:prstClr val="white"/>
                </a:solidFill>
                <a:latin typeface="+mj-lt"/>
                <a:ea typeface="楷体_GB2312" pitchFamily="49" charset="-122"/>
              </a:rPr>
              <a:t>诉讼</a:t>
            </a:r>
          </a:p>
        </p:txBody>
      </p:sp>
      <p:sp>
        <p:nvSpPr>
          <p:cNvPr id="16" name="Oval 4"/>
          <p:cNvSpPr>
            <a:spLocks noChangeArrowheads="1"/>
          </p:cNvSpPr>
          <p:nvPr/>
        </p:nvSpPr>
        <p:spPr bwMode="auto">
          <a:xfrm>
            <a:off x="5049838" y="3289300"/>
            <a:ext cx="1285875" cy="785813"/>
          </a:xfrm>
          <a:prstGeom prst="ellipse">
            <a:avLst/>
          </a:prstGeom>
          <a:ln>
            <a:headEnd/>
            <a:tailEnd/>
          </a:ln>
        </p:spPr>
        <p:style>
          <a:lnRef idx="3">
            <a:schemeClr val="lt1"/>
          </a:lnRef>
          <a:fillRef idx="1">
            <a:schemeClr val="dk1"/>
          </a:fillRef>
          <a:effectRef idx="1">
            <a:schemeClr val="dk1"/>
          </a:effectRef>
          <a:fontRef idx="minor">
            <a:schemeClr val="lt1"/>
          </a:fontRef>
        </p:style>
        <p:txBody>
          <a:bodyPr wrap="none" anchor="ctr"/>
          <a:lstStyle/>
          <a:p>
            <a:pPr algn="ctr" eaLnBrk="1" hangingPunct="1">
              <a:defRPr/>
            </a:pPr>
            <a:r>
              <a:rPr lang="zh-CN" altLang="en-US" sz="1400" b="1" dirty="0">
                <a:solidFill>
                  <a:prstClr val="white"/>
                </a:solidFill>
                <a:latin typeface="+mj-lt"/>
                <a:ea typeface="楷体_GB2312" pitchFamily="49" charset="-122"/>
              </a:rPr>
              <a:t>商业秘密</a:t>
            </a:r>
          </a:p>
        </p:txBody>
      </p:sp>
      <p:sp>
        <p:nvSpPr>
          <p:cNvPr id="17" name="Oval 4"/>
          <p:cNvSpPr>
            <a:spLocks noChangeArrowheads="1"/>
          </p:cNvSpPr>
          <p:nvPr/>
        </p:nvSpPr>
        <p:spPr bwMode="auto">
          <a:xfrm>
            <a:off x="4783138" y="4302125"/>
            <a:ext cx="1519237" cy="974725"/>
          </a:xfrm>
          <a:prstGeom prst="ellipse">
            <a:avLst/>
          </a:prstGeom>
          <a:solidFill>
            <a:srgbClr val="FFFF00"/>
          </a:solidFill>
          <a:ln>
            <a:headEnd/>
            <a:tailEnd/>
          </a:ln>
        </p:spPr>
        <p:style>
          <a:lnRef idx="3">
            <a:schemeClr val="lt1"/>
          </a:lnRef>
          <a:fillRef idx="1">
            <a:schemeClr val="dk1"/>
          </a:fillRef>
          <a:effectRef idx="1">
            <a:schemeClr val="dk1"/>
          </a:effectRef>
          <a:fontRef idx="minor">
            <a:schemeClr val="lt1"/>
          </a:fontRef>
        </p:style>
        <p:txBody>
          <a:bodyPr wrap="none" anchor="ctr"/>
          <a:lstStyle/>
          <a:p>
            <a:pPr algn="ctr" eaLnBrk="1" hangingPunct="1">
              <a:defRPr/>
            </a:pPr>
            <a:r>
              <a:rPr lang="zh-CN" altLang="en-US" sz="1400" b="1" dirty="0">
                <a:solidFill>
                  <a:prstClr val="black"/>
                </a:solidFill>
                <a:latin typeface="+mj-lt"/>
                <a:ea typeface="楷体_GB2312" pitchFamily="49" charset="-122"/>
              </a:rPr>
              <a:t>咨询及培训</a:t>
            </a:r>
          </a:p>
        </p:txBody>
      </p:sp>
      <p:grpSp>
        <p:nvGrpSpPr>
          <p:cNvPr id="6158" name="标题 3"/>
          <p:cNvGrpSpPr>
            <a:grpSpLocks noGrp="1"/>
          </p:cNvGrpSpPr>
          <p:nvPr/>
        </p:nvGrpSpPr>
        <p:grpSpPr bwMode="auto">
          <a:xfrm>
            <a:off x="1258888" y="260350"/>
            <a:ext cx="6270625" cy="936625"/>
            <a:chOff x="242" y="284"/>
            <a:chExt cx="5272" cy="684"/>
          </a:xfrm>
        </p:grpSpPr>
        <p:pic>
          <p:nvPicPr>
            <p:cNvPr id="6159" name="标题 3"/>
            <p:cNvPicPr>
              <a:picLocks noChangeArrowheads="1"/>
            </p:cNvPicPr>
            <p:nvPr/>
          </p:nvPicPr>
          <p:blipFill>
            <a:blip r:embed="rId3"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8208" name="Text Box 22"/>
            <p:cNvSpPr txBox="1">
              <a:spLocks noChangeArrowheads="1"/>
            </p:cNvSpPr>
            <p:nvPr/>
          </p:nvSpPr>
          <p:spPr bwMode="auto">
            <a:xfrm>
              <a:off x="287" y="308"/>
              <a:ext cx="5185" cy="590"/>
            </a:xfrm>
            <a:prstGeom prst="rect">
              <a:avLst/>
            </a:prstGeom>
            <a:solidFill>
              <a:srgbClr val="CCFFFF"/>
            </a:solidFill>
            <a:ln w="9525">
              <a:noFill/>
              <a:miter lim="800000"/>
              <a:headEnd/>
              <a:tailEnd/>
            </a:ln>
          </p:spPr>
          <p:txBody>
            <a:bodyPr anchor="ctr"/>
            <a:lstStyle/>
            <a:p>
              <a:pPr algn="ctr" eaLnBrk="1" hangingPunct="1">
                <a:defRPr/>
              </a:pPr>
              <a:r>
                <a:rPr lang="zh-CN" altLang="en-US" sz="4000" dirty="0">
                  <a:solidFill>
                    <a:srgbClr val="0044CC"/>
                  </a:solidFill>
                  <a:latin typeface="+mj-lt"/>
                  <a:ea typeface="幼圆" pitchFamily="49" charset="-122"/>
                </a:rPr>
                <a:t>执业领域</a:t>
              </a:r>
            </a:p>
          </p:txBody>
        </p:sp>
      </p:grpSp>
    </p:spTree>
  </p:cSld>
  <p:clrMapOvr>
    <a:masterClrMapping/>
  </p:clrMapOvr>
  <p:transition>
    <p:cover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标题 3"/>
          <p:cNvGrpSpPr>
            <a:grpSpLocks noGrp="1"/>
          </p:cNvGrpSpPr>
          <p:nvPr/>
        </p:nvGrpSpPr>
        <p:grpSpPr bwMode="auto">
          <a:xfrm>
            <a:off x="1187450" y="260350"/>
            <a:ext cx="6342063" cy="1085850"/>
            <a:chOff x="242" y="284"/>
            <a:chExt cx="5272" cy="684"/>
          </a:xfrm>
        </p:grpSpPr>
        <p:pic>
          <p:nvPicPr>
            <p:cNvPr id="7175" name="标题 3"/>
            <p:cNvPicPr>
              <a:picLocks noChangeArrowheads="1"/>
            </p:cNvPicPr>
            <p:nvPr/>
          </p:nvPicPr>
          <p:blipFill>
            <a:blip r:embed="rId3"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4" name="Text Box 2"/>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zh-CN" altLang="en-US" sz="4000" dirty="0">
                  <a:solidFill>
                    <a:srgbClr val="0044CC"/>
                  </a:solidFill>
                  <a:latin typeface="+mj-lt"/>
                  <a:ea typeface="幼圆" pitchFamily="49" charset="-122"/>
                </a:rPr>
                <a:t>尚诚代理业务概况</a:t>
              </a:r>
            </a:p>
          </p:txBody>
        </p:sp>
      </p:grpSp>
      <p:sp>
        <p:nvSpPr>
          <p:cNvPr id="7171" name="TextBox 4"/>
          <p:cNvSpPr txBox="1">
            <a:spLocks noChangeArrowheads="1"/>
          </p:cNvSpPr>
          <p:nvPr/>
        </p:nvSpPr>
        <p:spPr bwMode="auto">
          <a:xfrm>
            <a:off x="900113" y="1727200"/>
            <a:ext cx="7343775" cy="2062163"/>
          </a:xfrm>
          <a:prstGeom prst="rect">
            <a:avLst/>
          </a:prstGeom>
          <a:noFill/>
          <a:ln w="9525">
            <a:noFill/>
            <a:miter lim="800000"/>
            <a:headEnd/>
            <a:tailEnd/>
          </a:ln>
        </p:spPr>
        <p:txBody>
          <a:bodyPr>
            <a:spAutoFit/>
          </a:bodyPr>
          <a:lstStyle/>
          <a:p>
            <a:r>
              <a:rPr lang="en-US" altLang="zh-CN" sz="1600"/>
              <a:t>       </a:t>
            </a:r>
            <a:r>
              <a:rPr lang="zh-CN" altLang="en-US" sz="1600"/>
              <a:t>尚诚</a:t>
            </a:r>
            <a:r>
              <a:rPr lang="zh-CN" altLang="zh-CN" sz="1600"/>
              <a:t>自</a:t>
            </a:r>
            <a:r>
              <a:rPr lang="en-US" altLang="zh-CN" sz="1600"/>
              <a:t>2008</a:t>
            </a:r>
            <a:r>
              <a:rPr lang="zh-CN" altLang="zh-CN" sz="1600"/>
              <a:t>年成立以来至</a:t>
            </a:r>
            <a:r>
              <a:rPr lang="en-US" altLang="zh-CN" sz="1600"/>
              <a:t>2018</a:t>
            </a:r>
            <a:r>
              <a:rPr lang="zh-CN" altLang="zh-CN" sz="1600"/>
              <a:t>年</a:t>
            </a:r>
            <a:r>
              <a:rPr lang="zh-CN" altLang="en-US" sz="1600"/>
              <a:t>，</a:t>
            </a:r>
            <a:r>
              <a:rPr lang="zh-CN" altLang="zh-CN" sz="1600"/>
              <a:t>代理各类型的专利申请案件近两万五千件，其中发明专利超过两万一千件。</a:t>
            </a:r>
            <a:r>
              <a:rPr lang="zh-CN" altLang="en-US" sz="1600"/>
              <a:t>尚诚</a:t>
            </a:r>
            <a:r>
              <a:rPr lang="zh-CN" altLang="zh-CN" sz="1600"/>
              <a:t>在申请文件的撰写、中间处理、复审等方面积累了丰富的代理经验，还代理专利无效案超过五十件、专利行政诉讼案近三十件、专利侵权纠纷案数十件，并为客户提供过近百件专利有效性鉴定、侵权鉴定。据第三方公司统计，截至</a:t>
            </a:r>
            <a:r>
              <a:rPr lang="en-US" altLang="zh-CN" sz="1600"/>
              <a:t>2014</a:t>
            </a:r>
            <a:r>
              <a:rPr lang="zh-CN" altLang="zh-CN" sz="1600"/>
              <a:t>年</a:t>
            </a:r>
            <a:r>
              <a:rPr lang="zh-CN" altLang="en-US" sz="1600"/>
              <a:t>，尚诚</a:t>
            </a:r>
            <a:r>
              <a:rPr lang="zh-CN" altLang="zh-CN" sz="1600"/>
              <a:t>的发明专利授权率达到</a:t>
            </a:r>
            <a:r>
              <a:rPr lang="en-US" altLang="zh-CN" sz="1600"/>
              <a:t>81.76%</a:t>
            </a:r>
            <a:r>
              <a:rPr lang="zh-CN" altLang="zh-CN" sz="1600"/>
              <a:t>，在发明专利总授权量为</a:t>
            </a:r>
            <a:r>
              <a:rPr lang="en-US" altLang="zh-CN" sz="1600"/>
              <a:t>5000</a:t>
            </a:r>
            <a:r>
              <a:rPr lang="zh-CN" altLang="zh-CN" sz="1600"/>
              <a:t>件</a:t>
            </a:r>
            <a:r>
              <a:rPr lang="zh-CN" altLang="en-US" sz="1600"/>
              <a:t>以上</a:t>
            </a:r>
            <a:r>
              <a:rPr lang="zh-CN" altLang="zh-CN" sz="1600"/>
              <a:t>的全国专利代理机构中为最高授权率</a:t>
            </a:r>
            <a:r>
              <a:rPr lang="zh-CN" altLang="en-US" sz="1600"/>
              <a:t>。目前发明专利总授权量超过</a:t>
            </a:r>
            <a:r>
              <a:rPr lang="en-US" altLang="zh-CN" sz="1600"/>
              <a:t>13700</a:t>
            </a:r>
            <a:r>
              <a:rPr lang="zh-CN" altLang="en-US" sz="1600"/>
              <a:t>件</a:t>
            </a:r>
            <a:r>
              <a:rPr lang="zh-CN" altLang="zh-CN" sz="1600"/>
              <a:t>。</a:t>
            </a:r>
          </a:p>
          <a:p>
            <a:r>
              <a:rPr lang="zh-CN" altLang="en-US" sz="1600"/>
              <a:t>       </a:t>
            </a:r>
          </a:p>
        </p:txBody>
      </p:sp>
      <p:pic>
        <p:nvPicPr>
          <p:cNvPr id="7172" name="Picture 2"/>
          <p:cNvPicPr>
            <a:picLocks noChangeAspect="1" noChangeArrowheads="1"/>
          </p:cNvPicPr>
          <p:nvPr/>
        </p:nvPicPr>
        <p:blipFill>
          <a:blip r:embed="rId4" cstate="print"/>
          <a:srcRect/>
          <a:stretch>
            <a:fillRect/>
          </a:stretch>
        </p:blipFill>
        <p:spPr bwMode="auto">
          <a:xfrm>
            <a:off x="2916238" y="4540250"/>
            <a:ext cx="3311525" cy="2016125"/>
          </a:xfrm>
          <a:prstGeom prst="rect">
            <a:avLst/>
          </a:prstGeom>
          <a:noFill/>
          <a:ln w="9525">
            <a:noFill/>
            <a:miter lim="800000"/>
            <a:headEnd/>
            <a:tailEnd/>
          </a:ln>
        </p:spPr>
      </p:pic>
      <p:pic>
        <p:nvPicPr>
          <p:cNvPr id="7173" name="Picture 3"/>
          <p:cNvPicPr>
            <a:picLocks noChangeAspect="1" noChangeArrowheads="1"/>
          </p:cNvPicPr>
          <p:nvPr/>
        </p:nvPicPr>
        <p:blipFill>
          <a:blip r:embed="rId5" cstate="print"/>
          <a:srcRect/>
          <a:stretch>
            <a:fillRect/>
          </a:stretch>
        </p:blipFill>
        <p:spPr bwMode="auto">
          <a:xfrm>
            <a:off x="250825" y="3716338"/>
            <a:ext cx="3244850" cy="1974850"/>
          </a:xfrm>
          <a:prstGeom prst="rect">
            <a:avLst/>
          </a:prstGeom>
          <a:noFill/>
          <a:ln w="9525">
            <a:noFill/>
            <a:miter lim="800000"/>
            <a:headEnd/>
            <a:tailEnd/>
          </a:ln>
        </p:spPr>
      </p:pic>
      <p:pic>
        <p:nvPicPr>
          <p:cNvPr id="7174" name="Picture 5"/>
          <p:cNvPicPr>
            <a:picLocks noChangeAspect="1" noChangeArrowheads="1"/>
          </p:cNvPicPr>
          <p:nvPr/>
        </p:nvPicPr>
        <p:blipFill>
          <a:blip r:embed="rId6" cstate="print"/>
          <a:srcRect/>
          <a:stretch>
            <a:fillRect/>
          </a:stretch>
        </p:blipFill>
        <p:spPr bwMode="auto">
          <a:xfrm>
            <a:off x="5651500" y="3789363"/>
            <a:ext cx="3097213" cy="1881187"/>
          </a:xfrm>
          <a:prstGeom prst="rect">
            <a:avLst/>
          </a:prstGeom>
          <a:noFill/>
          <a:ln w="9525">
            <a:noFill/>
            <a:miter lim="800000"/>
            <a:headEnd/>
            <a:tailEnd/>
          </a:ln>
        </p:spPr>
      </p:pic>
    </p:spTree>
  </p:cSld>
  <p:clrMapOvr>
    <a:masterClrMapping/>
  </p:clrMapOvr>
  <p:transition advClick="0" advTm="10000">
    <p:cover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灯片编号占位符 1"/>
          <p:cNvSpPr>
            <a:spLocks noGrp="1"/>
          </p:cNvSpPr>
          <p:nvPr>
            <p:ph type="sldNum" sz="quarter" idx="12"/>
          </p:nvPr>
        </p:nvSpPr>
        <p:spPr>
          <a:noFill/>
          <a:ln>
            <a:miter lim="800000"/>
            <a:headEnd/>
            <a:tailEnd/>
          </a:ln>
        </p:spPr>
        <p:txBody>
          <a:bodyPr/>
          <a:lstStyle/>
          <a:p>
            <a:fld id="{379FD646-0DC5-4906-816A-E020F0EF9BC3}" type="slidenum">
              <a:rPr lang="zh-CN" altLang="en-US" smtClean="0"/>
              <a:pPr/>
              <a:t>5</a:t>
            </a:fld>
            <a:endParaRPr lang="zh-CN" altLang="en-US" smtClean="0"/>
          </a:p>
        </p:txBody>
      </p:sp>
      <p:sp>
        <p:nvSpPr>
          <p:cNvPr id="3" name="标题 4"/>
          <p:cNvSpPr txBox="1">
            <a:spLocks/>
          </p:cNvSpPr>
          <p:nvPr/>
        </p:nvSpPr>
        <p:spPr>
          <a:xfrm>
            <a:off x="900113" y="404813"/>
            <a:ext cx="7416800" cy="928687"/>
          </a:xfrm>
          <a:prstGeom prst="rect">
            <a:avLst/>
          </a:prstGeom>
          <a:solidFill>
            <a:schemeClr val="tx2">
              <a:lumMod val="20000"/>
              <a:lumOff val="80000"/>
            </a:schemeClr>
          </a:solidFill>
        </p:spPr>
        <p:txBody>
          <a:bodyPr>
            <a:normAutofit/>
          </a:bodyPr>
          <a:lstStyle/>
          <a:p>
            <a:pPr algn="ctr" eaLnBrk="1" fontAlgn="auto" hangingPunct="1">
              <a:spcAft>
                <a:spcPts val="0"/>
              </a:spcAft>
              <a:defRPr/>
            </a:pPr>
            <a:r>
              <a:rPr lang="zh-CN" altLang="en-US" sz="3200" dirty="0">
                <a:solidFill>
                  <a:srgbClr val="0070C0"/>
                </a:solidFill>
                <a:latin typeface="Arial" pitchFamily="34" charset="0"/>
                <a:ea typeface="黑体" pitchFamily="49" charset="-122"/>
                <a:cs typeface="Arial" pitchFamily="34" charset="0"/>
              </a:rPr>
              <a:t>审查意见、驳回及再审案例</a:t>
            </a:r>
          </a:p>
        </p:txBody>
      </p:sp>
      <p:graphicFrame>
        <p:nvGraphicFramePr>
          <p:cNvPr id="4" name="图表 3"/>
          <p:cNvGraphicFramePr>
            <a:graphicFrameLocks/>
          </p:cNvGraphicFramePr>
          <p:nvPr/>
        </p:nvGraphicFramePr>
        <p:xfrm>
          <a:off x="1115616" y="1357298"/>
          <a:ext cx="7416824" cy="374786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表格 4"/>
          <p:cNvGraphicFramePr>
            <a:graphicFrameLocks noGrp="1"/>
          </p:cNvGraphicFramePr>
          <p:nvPr/>
        </p:nvGraphicFramePr>
        <p:xfrm>
          <a:off x="611188" y="5143500"/>
          <a:ext cx="7704852" cy="1270594"/>
        </p:xfrm>
        <a:graphic>
          <a:graphicData uri="http://schemas.openxmlformats.org/drawingml/2006/table">
            <a:tbl>
              <a:tblPr/>
              <a:tblGrid>
                <a:gridCol w="1282302"/>
                <a:gridCol w="639915"/>
                <a:gridCol w="642515"/>
                <a:gridCol w="642515"/>
                <a:gridCol w="642515"/>
                <a:gridCol w="642515"/>
                <a:gridCol w="642515"/>
                <a:gridCol w="642515"/>
                <a:gridCol w="642515"/>
                <a:gridCol w="642515"/>
                <a:gridCol w="642515"/>
              </a:tblGrid>
              <a:tr h="267336">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400" kern="0" dirty="0">
                          <a:solidFill>
                            <a:srgbClr val="000000"/>
                          </a:solidFill>
                          <a:latin typeface="Arial" pitchFamily="34" charset="0"/>
                          <a:ea typeface="黑体" pitchFamily="49" charset="-122"/>
                          <a:cs typeface="Arial" pitchFamily="34" charset="0"/>
                        </a:rPr>
                        <a:t>1</a:t>
                      </a:r>
                      <a:r>
                        <a:rPr lang="en-US" sz="1400" kern="0" baseline="30000" dirty="0">
                          <a:solidFill>
                            <a:srgbClr val="000000"/>
                          </a:solidFill>
                          <a:latin typeface="Arial" pitchFamily="34" charset="0"/>
                          <a:ea typeface="黑体" pitchFamily="49" charset="-122"/>
                          <a:cs typeface="Arial" pitchFamily="34" charset="0"/>
                        </a:rPr>
                        <a:t>st</a:t>
                      </a:r>
                      <a:r>
                        <a:rPr lang="en-US" sz="1400" kern="0" dirty="0">
                          <a:solidFill>
                            <a:srgbClr val="000000"/>
                          </a:solidFill>
                          <a:latin typeface="Arial" pitchFamily="34" charset="0"/>
                          <a:ea typeface="黑体" pitchFamily="49" charset="-122"/>
                          <a:cs typeface="Arial" pitchFamily="34" charset="0"/>
                        </a:rPr>
                        <a:t> </a:t>
                      </a:r>
                      <a:r>
                        <a:rPr lang="zh-CN" altLang="en-US" sz="1400" kern="0" dirty="0" smtClean="0">
                          <a:solidFill>
                            <a:srgbClr val="000000"/>
                          </a:solidFill>
                          <a:latin typeface="Arial" pitchFamily="34" charset="0"/>
                          <a:ea typeface="黑体" pitchFamily="49" charset="-122"/>
                          <a:cs typeface="Arial" pitchFamily="34" charset="0"/>
                        </a:rPr>
                        <a:t>审查意见</a:t>
                      </a:r>
                      <a:endParaRPr lang="zh-CN" sz="14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1263</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1723</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1532</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1343</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1527</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1710</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1823</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1825</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1422</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1975</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r>
              <a:tr h="267336">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400" kern="0" dirty="0" smtClean="0">
                          <a:solidFill>
                            <a:srgbClr val="000000"/>
                          </a:solidFill>
                          <a:latin typeface="Arial" pitchFamily="34" charset="0"/>
                          <a:ea typeface="黑体" pitchFamily="49" charset="-122"/>
                          <a:cs typeface="Arial" pitchFamily="34" charset="0"/>
                        </a:rPr>
                        <a:t>2</a:t>
                      </a:r>
                      <a:r>
                        <a:rPr lang="en-US" sz="1400" kern="0" baseline="30000" dirty="0" smtClean="0">
                          <a:solidFill>
                            <a:srgbClr val="000000"/>
                          </a:solidFill>
                          <a:latin typeface="Arial" pitchFamily="34" charset="0"/>
                          <a:ea typeface="黑体" pitchFamily="49" charset="-122"/>
                          <a:cs typeface="Arial" pitchFamily="34" charset="0"/>
                        </a:rPr>
                        <a:t>nd</a:t>
                      </a:r>
                      <a:r>
                        <a:rPr lang="zh-CN" altLang="en-US" sz="1400" kern="0" baseline="0" dirty="0" smtClean="0">
                          <a:solidFill>
                            <a:srgbClr val="000000"/>
                          </a:solidFill>
                          <a:latin typeface="Arial" pitchFamily="34" charset="0"/>
                          <a:ea typeface="黑体" pitchFamily="49" charset="-122"/>
                          <a:cs typeface="Arial" pitchFamily="34" charset="0"/>
                        </a:rPr>
                        <a:t>审查意见</a:t>
                      </a:r>
                      <a:endParaRPr lang="zh-CN" sz="1400" kern="100" baseline="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572</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629</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765</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857</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739</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918</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997</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951</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952</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881</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r>
              <a:tr h="248242">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zh-CN" altLang="en-US" sz="1400" kern="0" dirty="0" smtClean="0">
                          <a:solidFill>
                            <a:srgbClr val="000000"/>
                          </a:solidFill>
                          <a:latin typeface="Arial" pitchFamily="34" charset="0"/>
                          <a:ea typeface="黑体" pitchFamily="49" charset="-122"/>
                          <a:cs typeface="Arial" pitchFamily="34" charset="0"/>
                        </a:rPr>
                        <a:t>后续审查意见</a:t>
                      </a:r>
                      <a:endParaRPr lang="zh-CN" sz="14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255</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243</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350</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515</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431</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491</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492</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445</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452</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334</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r>
              <a:tr h="238694">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zh-CN" altLang="en-US" sz="1400" kern="100" dirty="0" smtClean="0">
                          <a:latin typeface="Arial" pitchFamily="34" charset="0"/>
                          <a:ea typeface="黑体" pitchFamily="49" charset="-122"/>
                          <a:cs typeface="Arial" pitchFamily="34" charset="0"/>
                        </a:rPr>
                        <a:t>驳回</a:t>
                      </a:r>
                      <a:endParaRPr lang="zh-CN" sz="14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124</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144</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175</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208</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188</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176</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89</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131</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172</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150</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r>
              <a:tr h="238694">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zh-CN" altLang="en-US" sz="1400" kern="100" dirty="0" smtClean="0">
                          <a:latin typeface="Arial" pitchFamily="34" charset="0"/>
                          <a:ea typeface="黑体" pitchFamily="49" charset="-122"/>
                          <a:cs typeface="Arial" pitchFamily="34" charset="0"/>
                        </a:rPr>
                        <a:t>再审</a:t>
                      </a:r>
                      <a:endParaRPr lang="zh-CN" sz="14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82</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107</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a:solidFill>
                            <a:srgbClr val="000000"/>
                          </a:solidFill>
                          <a:latin typeface="Arial" pitchFamily="34" charset="0"/>
                          <a:ea typeface="黑体" pitchFamily="49" charset="-122"/>
                          <a:cs typeface="Arial" pitchFamily="34" charset="0"/>
                        </a:rPr>
                        <a:t>108</a:t>
                      </a:r>
                      <a:endParaRPr lang="zh-CN" sz="1600" kern="10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143</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117</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108</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60</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51</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144</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defPPr>
                        <a:defRPr lang="ja-JP"/>
                      </a:defPPr>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en-US" sz="1600" kern="0" dirty="0">
                          <a:solidFill>
                            <a:srgbClr val="000000"/>
                          </a:solidFill>
                          <a:latin typeface="Arial" pitchFamily="34" charset="0"/>
                          <a:ea typeface="黑体" pitchFamily="49" charset="-122"/>
                          <a:cs typeface="Arial" pitchFamily="34" charset="0"/>
                        </a:rPr>
                        <a:t>106</a:t>
                      </a:r>
                      <a:endParaRPr lang="zh-CN" sz="1600" kern="100" dirty="0">
                        <a:latin typeface="Arial" pitchFamily="34" charset="0"/>
                        <a:ea typeface="黑体" pitchFamily="49" charset="-122"/>
                        <a:cs typeface="Arial" pitchFamily="34" charset="0"/>
                      </a:endParaRPr>
                    </a:p>
                  </a:txBody>
                  <a:tcPr marL="61576" marR="61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r>
            </a:tbl>
          </a:graphicData>
        </a:graphic>
      </p:graphicFrame>
    </p:spTree>
  </p:cSld>
  <p:clrMapOvr>
    <a:masterClrMapping/>
  </p:clrMapOvr>
  <p:transition advClick="0" advTm="10000">
    <p:cover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835150" y="1916113"/>
          <a:ext cx="5946096" cy="2248258"/>
        </p:xfrm>
        <a:graphic>
          <a:graphicData uri="http://schemas.openxmlformats.org/drawingml/2006/table">
            <a:tbl>
              <a:tblPr/>
              <a:tblGrid>
                <a:gridCol w="669128"/>
                <a:gridCol w="1433845"/>
                <a:gridCol w="1021484"/>
                <a:gridCol w="863098"/>
                <a:gridCol w="1022181"/>
                <a:gridCol w="936360"/>
              </a:tblGrid>
              <a:tr h="204387">
                <a:tc>
                  <a:txBody>
                    <a:bodyPr/>
                    <a:lstStyle/>
                    <a:p>
                      <a:pPr algn="ctr">
                        <a:spcAft>
                          <a:spcPts val="0"/>
                        </a:spcAft>
                      </a:pPr>
                      <a:r>
                        <a:rPr lang="zh-CN" sz="1050" kern="100">
                          <a:latin typeface="Calibri"/>
                          <a:ea typeface="宋体"/>
                          <a:cs typeface="Times New Roman"/>
                        </a:rPr>
                        <a:t>分类号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050" kern="100">
                          <a:latin typeface="Calibri"/>
                          <a:ea typeface="宋体"/>
                          <a:cs typeface="Times New Roman"/>
                        </a:rPr>
                        <a:t>领域</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zh-CN" sz="1050" kern="100">
                          <a:latin typeface="Calibri"/>
                          <a:ea typeface="宋体"/>
                          <a:cs typeface="Times New Roman"/>
                        </a:rPr>
                        <a:t>发明申请公开数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spcAft>
                          <a:spcPts val="0"/>
                        </a:spcAft>
                      </a:pPr>
                      <a:r>
                        <a:rPr lang="zh-CN" sz="1050" kern="100">
                          <a:latin typeface="Calibri"/>
                          <a:ea typeface="宋体"/>
                          <a:cs typeface="Times New Roman"/>
                        </a:rPr>
                        <a:t>发明专利授权数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204387">
                <a:tc>
                  <a:txBody>
                    <a:bodyPr/>
                    <a:lstStyle/>
                    <a:p>
                      <a:pPr algn="ctr">
                        <a:spcAft>
                          <a:spcPts val="0"/>
                        </a:spcAft>
                      </a:pPr>
                      <a:r>
                        <a:rPr lang="en-US" sz="1050" kern="100">
                          <a:latin typeface="Calibri"/>
                          <a:ea typeface="宋体"/>
                          <a:cs typeface="Times New Roman"/>
                        </a:rPr>
                        <a:t>A</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人类生活必需</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1709</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8.3%</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1096</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8.0%</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a:txBody>
                    <a:bodyPr/>
                    <a:lstStyle/>
                    <a:p>
                      <a:pPr algn="ctr">
                        <a:spcAft>
                          <a:spcPts val="0"/>
                        </a:spcAft>
                      </a:pPr>
                      <a:r>
                        <a:rPr lang="en-US" sz="1050" kern="100">
                          <a:latin typeface="Calibri"/>
                          <a:ea typeface="宋体"/>
                          <a:cs typeface="Times New Roman"/>
                        </a:rPr>
                        <a:t>B</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作业；运输</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2671</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12.9%</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1594</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11.6%</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a:txBody>
                    <a:bodyPr/>
                    <a:lstStyle/>
                    <a:p>
                      <a:pPr algn="ctr">
                        <a:spcAft>
                          <a:spcPts val="0"/>
                        </a:spcAft>
                      </a:pPr>
                      <a:r>
                        <a:rPr lang="en-US" sz="1050" kern="100">
                          <a:latin typeface="Calibri"/>
                          <a:ea typeface="宋体"/>
                          <a:cs typeface="Times New Roman"/>
                        </a:rPr>
                        <a:t>C</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化学；冶金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3141</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15.2%</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1937</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14.1%</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a:txBody>
                    <a:bodyPr/>
                    <a:lstStyle/>
                    <a:p>
                      <a:pPr algn="ctr">
                        <a:spcAft>
                          <a:spcPts val="0"/>
                        </a:spcAft>
                      </a:pPr>
                      <a:r>
                        <a:rPr lang="en-US" sz="1050" kern="100">
                          <a:latin typeface="Calibri"/>
                          <a:ea typeface="宋体"/>
                          <a:cs typeface="Times New Roman"/>
                        </a:rPr>
                        <a:t>D</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纺织；造纸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222</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1.1%</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185</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1.3%</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a:txBody>
                    <a:bodyPr/>
                    <a:lstStyle/>
                    <a:p>
                      <a:pPr algn="ctr">
                        <a:spcAft>
                          <a:spcPts val="0"/>
                        </a:spcAft>
                      </a:pPr>
                      <a:r>
                        <a:rPr lang="en-US" sz="1050" kern="100">
                          <a:latin typeface="Calibri"/>
                          <a:ea typeface="宋体"/>
                          <a:cs typeface="Times New Roman"/>
                        </a:rPr>
                        <a:t>E</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固定建筑物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124</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0.6%</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100</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0.7%</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775">
                <a:tc>
                  <a:txBody>
                    <a:bodyPr/>
                    <a:lstStyle/>
                    <a:p>
                      <a:pPr algn="ctr">
                        <a:spcAft>
                          <a:spcPts val="0"/>
                        </a:spcAft>
                      </a:pPr>
                      <a:r>
                        <a:rPr lang="en-US" sz="1050" kern="100">
                          <a:latin typeface="Calibri"/>
                          <a:ea typeface="宋体"/>
                          <a:cs typeface="Times New Roman"/>
                        </a:rPr>
                        <a:t>F</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机械工程；照明；加热；武器；爆破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2086</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10.1%</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1175</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8.6%</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a:txBody>
                    <a:bodyPr/>
                    <a:lstStyle/>
                    <a:p>
                      <a:pPr algn="ctr">
                        <a:spcAft>
                          <a:spcPts val="0"/>
                        </a:spcAft>
                      </a:pPr>
                      <a:r>
                        <a:rPr lang="en-US" sz="1050" kern="100">
                          <a:latin typeface="Calibri"/>
                          <a:ea typeface="宋体"/>
                          <a:cs typeface="Times New Roman"/>
                        </a:rPr>
                        <a:t>G</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物理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3997</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19.4%</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2877</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21.0%</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a:txBody>
                    <a:bodyPr/>
                    <a:lstStyle/>
                    <a:p>
                      <a:pPr algn="ctr">
                        <a:spcAft>
                          <a:spcPts val="0"/>
                        </a:spcAft>
                      </a:pPr>
                      <a:r>
                        <a:rPr lang="en-US" sz="1050" kern="100">
                          <a:latin typeface="Calibri"/>
                          <a:ea typeface="宋体"/>
                          <a:cs typeface="Times New Roman"/>
                        </a:rPr>
                        <a:t>H</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latin typeface="Calibri"/>
                          <a:ea typeface="宋体"/>
                          <a:cs typeface="Times New Roman"/>
                        </a:rPr>
                        <a:t>电学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6700</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32.4%</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4752</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a:latin typeface="Calibri"/>
                          <a:ea typeface="宋体"/>
                          <a:cs typeface="Times New Roman"/>
                        </a:rPr>
                        <a:t>34.6%</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387">
                <a:tc gridSpan="2">
                  <a:txBody>
                    <a:bodyPr/>
                    <a:lstStyle/>
                    <a:p>
                      <a:pPr algn="ctr">
                        <a:spcAft>
                          <a:spcPts val="0"/>
                        </a:spcAft>
                      </a:pPr>
                      <a:r>
                        <a:rPr lang="zh-CN" sz="1050" kern="100">
                          <a:latin typeface="Calibri"/>
                          <a:ea typeface="宋体"/>
                          <a:cs typeface="Times New Roman"/>
                        </a:rPr>
                        <a:t>总计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spcAft>
                          <a:spcPts val="0"/>
                        </a:spcAft>
                      </a:pPr>
                      <a:r>
                        <a:rPr lang="en-US" sz="1050" kern="100">
                          <a:latin typeface="Calibri"/>
                          <a:ea typeface="宋体"/>
                          <a:cs typeface="Times New Roman"/>
                        </a:rPr>
                        <a:t>20650</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spcAft>
                          <a:spcPts val="0"/>
                        </a:spcAft>
                      </a:pPr>
                      <a:r>
                        <a:rPr lang="en-US" sz="1050" kern="100" dirty="0">
                          <a:latin typeface="Calibri"/>
                          <a:ea typeface="宋体"/>
                          <a:cs typeface="Times New Roman"/>
                        </a:rPr>
                        <a:t>13716</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bl>
          </a:graphicData>
        </a:graphic>
      </p:graphicFrame>
      <p:grpSp>
        <p:nvGrpSpPr>
          <p:cNvPr id="9292" name="标题 3"/>
          <p:cNvGrpSpPr>
            <a:grpSpLocks noGrp="1"/>
          </p:cNvGrpSpPr>
          <p:nvPr/>
        </p:nvGrpSpPr>
        <p:grpSpPr bwMode="auto">
          <a:xfrm>
            <a:off x="1187450" y="260350"/>
            <a:ext cx="6342063" cy="1085850"/>
            <a:chOff x="242" y="284"/>
            <a:chExt cx="5272" cy="684"/>
          </a:xfrm>
        </p:grpSpPr>
        <p:pic>
          <p:nvPicPr>
            <p:cNvPr id="9295" name="标题 3"/>
            <p:cNvPicPr>
              <a:picLocks noChangeArrowheads="1"/>
            </p:cNvPicPr>
            <p:nvPr/>
          </p:nvPicPr>
          <p:blipFill>
            <a:blip r:embed="rId2"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5" name="Text Box 2"/>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zh-CN" altLang="en-US" sz="3600" dirty="0">
                  <a:solidFill>
                    <a:srgbClr val="0044CC"/>
                  </a:solidFill>
                  <a:latin typeface="+mj-lt"/>
                  <a:ea typeface="幼圆" pitchFamily="49" charset="-122"/>
                </a:rPr>
                <a:t>尚诚发明专利申请领域概况</a:t>
              </a:r>
            </a:p>
          </p:txBody>
        </p:sp>
      </p:grpSp>
      <p:pic>
        <p:nvPicPr>
          <p:cNvPr id="9293" name="Picture 2"/>
          <p:cNvPicPr>
            <a:picLocks noChangeAspect="1" noChangeArrowheads="1"/>
          </p:cNvPicPr>
          <p:nvPr/>
        </p:nvPicPr>
        <p:blipFill>
          <a:blip r:embed="rId3" cstate="print"/>
          <a:srcRect/>
          <a:stretch>
            <a:fillRect/>
          </a:stretch>
        </p:blipFill>
        <p:spPr bwMode="auto">
          <a:xfrm>
            <a:off x="1258888" y="4365625"/>
            <a:ext cx="3168650" cy="1905000"/>
          </a:xfrm>
          <a:prstGeom prst="rect">
            <a:avLst/>
          </a:prstGeom>
          <a:noFill/>
          <a:ln w="9525">
            <a:noFill/>
            <a:miter lim="800000"/>
            <a:headEnd/>
            <a:tailEnd/>
          </a:ln>
        </p:spPr>
      </p:pic>
      <p:pic>
        <p:nvPicPr>
          <p:cNvPr id="9294" name="Picture 3"/>
          <p:cNvPicPr>
            <a:picLocks noChangeAspect="1" noChangeArrowheads="1"/>
          </p:cNvPicPr>
          <p:nvPr/>
        </p:nvPicPr>
        <p:blipFill>
          <a:blip r:embed="rId4" cstate="print"/>
          <a:srcRect/>
          <a:stretch>
            <a:fillRect/>
          </a:stretch>
        </p:blipFill>
        <p:spPr bwMode="auto">
          <a:xfrm>
            <a:off x="4932363" y="4365625"/>
            <a:ext cx="3168650" cy="1905000"/>
          </a:xfrm>
          <a:prstGeom prst="rect">
            <a:avLst/>
          </a:prstGeom>
          <a:noFill/>
          <a:ln w="9525">
            <a:noFill/>
            <a:miter lim="800000"/>
            <a:headEnd/>
            <a:tailEnd/>
          </a:ln>
        </p:spPr>
      </p:pic>
    </p:spTree>
  </p:cSld>
  <p:clrMapOvr>
    <a:masterClrMapping/>
  </p:clrMapOvr>
  <p:transition advClick="0" advTm="10000">
    <p:cover dir="l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1"/>
          <p:cNvSpPr>
            <a:spLocks noGrp="1"/>
          </p:cNvSpPr>
          <p:nvPr>
            <p:ph type="title"/>
          </p:nvPr>
        </p:nvSpPr>
        <p:spPr/>
        <p:txBody>
          <a:bodyPr/>
          <a:lstStyle/>
          <a:p>
            <a:endParaRPr lang="zh-CN" altLang="en-US" smtClean="0"/>
          </a:p>
        </p:txBody>
      </p:sp>
      <p:pic>
        <p:nvPicPr>
          <p:cNvPr id="10243" name="Picture 23" descr="IMG_4297"/>
          <p:cNvPicPr>
            <a:picLocks noChangeAspect="1" noChangeArrowheads="1"/>
          </p:cNvPicPr>
          <p:nvPr/>
        </p:nvPicPr>
        <p:blipFill>
          <a:blip r:embed="rId2" cstate="print"/>
          <a:srcRect/>
          <a:stretch>
            <a:fillRect/>
          </a:stretch>
        </p:blipFill>
        <p:spPr bwMode="auto">
          <a:xfrm>
            <a:off x="1476375" y="1557338"/>
            <a:ext cx="1223963" cy="1755775"/>
          </a:xfrm>
          <a:prstGeom prst="rect">
            <a:avLst/>
          </a:prstGeom>
          <a:noFill/>
          <a:ln w="9525">
            <a:noFill/>
            <a:miter lim="800000"/>
            <a:headEnd/>
            <a:tailEnd/>
          </a:ln>
        </p:spPr>
      </p:pic>
      <p:grpSp>
        <p:nvGrpSpPr>
          <p:cNvPr id="10244" name="标题 3"/>
          <p:cNvGrpSpPr>
            <a:grpSpLocks noGrp="1"/>
          </p:cNvGrpSpPr>
          <p:nvPr/>
        </p:nvGrpSpPr>
        <p:grpSpPr bwMode="auto">
          <a:xfrm>
            <a:off x="1187450" y="260350"/>
            <a:ext cx="6342063" cy="1085850"/>
            <a:chOff x="242" y="284"/>
            <a:chExt cx="5272" cy="684"/>
          </a:xfrm>
        </p:grpSpPr>
        <p:pic>
          <p:nvPicPr>
            <p:cNvPr id="10258" name="标题 3"/>
            <p:cNvPicPr>
              <a:picLocks noChangeArrowheads="1"/>
            </p:cNvPicPr>
            <p:nvPr/>
          </p:nvPicPr>
          <p:blipFill>
            <a:blip r:embed="rId3"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7" name="Text Box 9"/>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a:defRPr/>
              </a:pPr>
              <a:r>
                <a:rPr lang="zh-CN" altLang="en-US" sz="4000" dirty="0">
                  <a:solidFill>
                    <a:srgbClr val="0044CC"/>
                  </a:solidFill>
                  <a:latin typeface="+mj-lt"/>
                  <a:ea typeface="幼圆" pitchFamily="49" charset="-122"/>
                </a:rPr>
                <a:t>主要人员</a:t>
              </a:r>
              <a:r>
                <a:rPr lang="en-US" altLang="zh-CN" sz="4000" dirty="0">
                  <a:solidFill>
                    <a:srgbClr val="0044CC"/>
                  </a:solidFill>
                  <a:latin typeface="+mj-lt"/>
                  <a:ea typeface="幼圆" pitchFamily="49" charset="-122"/>
                </a:rPr>
                <a:t> – </a:t>
              </a:r>
              <a:r>
                <a:rPr lang="zh-CN" altLang="en-US" sz="4000" dirty="0">
                  <a:solidFill>
                    <a:srgbClr val="0044CC"/>
                  </a:solidFill>
                  <a:latin typeface="+mj-lt"/>
                  <a:ea typeface="幼圆" pitchFamily="49" charset="-122"/>
                </a:rPr>
                <a:t>合伙人</a:t>
              </a:r>
              <a:endParaRPr lang="en-US" altLang="zh-CN" sz="4000" dirty="0">
                <a:solidFill>
                  <a:srgbClr val="FFFFFF"/>
                </a:solidFill>
                <a:latin typeface="+mj-lt"/>
                <a:ea typeface="幼圆" pitchFamily="49" charset="-122"/>
              </a:endParaRPr>
            </a:p>
          </p:txBody>
        </p:sp>
      </p:grpSp>
      <p:pic>
        <p:nvPicPr>
          <p:cNvPr id="10245" name="Picture 11" descr="Yangqi's PIC"/>
          <p:cNvPicPr>
            <a:picLocks noChangeAspect="1" noChangeArrowheads="1"/>
          </p:cNvPicPr>
          <p:nvPr/>
        </p:nvPicPr>
        <p:blipFill>
          <a:blip r:embed="rId4" cstate="print"/>
          <a:srcRect/>
          <a:stretch>
            <a:fillRect/>
          </a:stretch>
        </p:blipFill>
        <p:spPr bwMode="auto">
          <a:xfrm>
            <a:off x="3635375" y="1557338"/>
            <a:ext cx="1296988" cy="1727200"/>
          </a:xfrm>
          <a:prstGeom prst="rect">
            <a:avLst/>
          </a:prstGeom>
          <a:noFill/>
          <a:ln w="9525">
            <a:noFill/>
            <a:miter lim="800000"/>
            <a:headEnd/>
            <a:tailEnd/>
          </a:ln>
        </p:spPr>
      </p:pic>
      <p:pic>
        <p:nvPicPr>
          <p:cNvPr id="10246" name="Picture 13" descr="Ji Xianggang's PIC"/>
          <p:cNvPicPr>
            <a:picLocks noChangeAspect="1" noChangeArrowheads="1"/>
          </p:cNvPicPr>
          <p:nvPr/>
        </p:nvPicPr>
        <p:blipFill>
          <a:blip r:embed="rId5" cstate="print"/>
          <a:srcRect/>
          <a:stretch>
            <a:fillRect/>
          </a:stretch>
        </p:blipFill>
        <p:spPr bwMode="auto">
          <a:xfrm>
            <a:off x="5751513" y="1557338"/>
            <a:ext cx="1223962" cy="1728787"/>
          </a:xfrm>
          <a:prstGeom prst="rect">
            <a:avLst/>
          </a:prstGeom>
          <a:noFill/>
          <a:ln w="9525">
            <a:noFill/>
            <a:miter lim="800000"/>
            <a:headEnd/>
            <a:tailEnd/>
          </a:ln>
        </p:spPr>
      </p:pic>
      <p:pic>
        <p:nvPicPr>
          <p:cNvPr id="10247" name="Picture 15" descr="Lu Bing's PIC"/>
          <p:cNvPicPr>
            <a:picLocks noChangeAspect="1" noChangeArrowheads="1"/>
          </p:cNvPicPr>
          <p:nvPr/>
        </p:nvPicPr>
        <p:blipFill>
          <a:blip r:embed="rId6" cstate="print"/>
          <a:srcRect/>
          <a:stretch>
            <a:fillRect/>
          </a:stretch>
        </p:blipFill>
        <p:spPr bwMode="auto">
          <a:xfrm>
            <a:off x="900113" y="3933825"/>
            <a:ext cx="1295400" cy="1657350"/>
          </a:xfrm>
          <a:prstGeom prst="rect">
            <a:avLst/>
          </a:prstGeom>
          <a:noFill/>
          <a:ln w="9525">
            <a:noFill/>
            <a:miter lim="800000"/>
            <a:headEnd/>
            <a:tailEnd/>
          </a:ln>
        </p:spPr>
      </p:pic>
      <p:pic>
        <p:nvPicPr>
          <p:cNvPr id="10248" name="Picture 20" descr="GuXiaoman's pic"/>
          <p:cNvPicPr>
            <a:picLocks noChangeAspect="1" noChangeArrowheads="1"/>
          </p:cNvPicPr>
          <p:nvPr/>
        </p:nvPicPr>
        <p:blipFill>
          <a:blip r:embed="rId7" cstate="print"/>
          <a:srcRect/>
          <a:stretch>
            <a:fillRect/>
          </a:stretch>
        </p:blipFill>
        <p:spPr bwMode="auto">
          <a:xfrm>
            <a:off x="2771775" y="3933825"/>
            <a:ext cx="1295400" cy="1658938"/>
          </a:xfrm>
          <a:prstGeom prst="rect">
            <a:avLst/>
          </a:prstGeom>
          <a:noFill/>
          <a:ln w="9525">
            <a:noFill/>
            <a:miter lim="800000"/>
            <a:headEnd/>
            <a:tailEnd/>
          </a:ln>
        </p:spPr>
      </p:pic>
      <p:pic>
        <p:nvPicPr>
          <p:cNvPr id="10249" name="图片 16" descr="2014-05-29_1401335786984804000_3057168623661794304.jpg"/>
          <p:cNvPicPr>
            <a:picLocks noChangeAspect="1"/>
          </p:cNvPicPr>
          <p:nvPr/>
        </p:nvPicPr>
        <p:blipFill>
          <a:blip r:embed="rId8" cstate="print"/>
          <a:srcRect/>
          <a:stretch>
            <a:fillRect/>
          </a:stretch>
        </p:blipFill>
        <p:spPr bwMode="auto">
          <a:xfrm>
            <a:off x="4568825" y="3933825"/>
            <a:ext cx="1295400" cy="1657350"/>
          </a:xfrm>
          <a:prstGeom prst="rect">
            <a:avLst/>
          </a:prstGeom>
          <a:noFill/>
          <a:ln w="9525">
            <a:noFill/>
            <a:miter lim="800000"/>
            <a:headEnd/>
            <a:tailEnd/>
          </a:ln>
        </p:spPr>
      </p:pic>
      <p:pic>
        <p:nvPicPr>
          <p:cNvPr id="10250" name="图片 17" descr="2011-07-03_1309625196032663000_2174374714911361024.jpg"/>
          <p:cNvPicPr>
            <a:picLocks noChangeAspect="1"/>
          </p:cNvPicPr>
          <p:nvPr/>
        </p:nvPicPr>
        <p:blipFill>
          <a:blip r:embed="rId9" cstate="print"/>
          <a:srcRect/>
          <a:stretch>
            <a:fillRect/>
          </a:stretch>
        </p:blipFill>
        <p:spPr bwMode="auto">
          <a:xfrm>
            <a:off x="6372225" y="3933825"/>
            <a:ext cx="1295400" cy="1658938"/>
          </a:xfrm>
          <a:prstGeom prst="rect">
            <a:avLst/>
          </a:prstGeom>
          <a:noFill/>
          <a:ln w="9525">
            <a:noFill/>
            <a:miter lim="800000"/>
            <a:headEnd/>
            <a:tailEnd/>
          </a:ln>
        </p:spPr>
      </p:pic>
      <p:sp>
        <p:nvSpPr>
          <p:cNvPr id="10251" name="TextBox 19"/>
          <p:cNvSpPr txBox="1">
            <a:spLocks noChangeArrowheads="1"/>
          </p:cNvSpPr>
          <p:nvPr/>
        </p:nvSpPr>
        <p:spPr bwMode="auto">
          <a:xfrm>
            <a:off x="1476375" y="3402013"/>
            <a:ext cx="1223963" cy="460375"/>
          </a:xfrm>
          <a:prstGeom prst="rect">
            <a:avLst/>
          </a:prstGeom>
          <a:noFill/>
          <a:ln w="9525">
            <a:noFill/>
            <a:miter lim="800000"/>
            <a:headEnd/>
            <a:tailEnd/>
          </a:ln>
        </p:spPr>
        <p:txBody>
          <a:bodyPr>
            <a:spAutoFit/>
          </a:bodyPr>
          <a:lstStyle/>
          <a:p>
            <a:pPr algn="ctr"/>
            <a:r>
              <a:rPr lang="zh-CN" altLang="en-US" sz="1200" b="1"/>
              <a:t>所长：龙淳</a:t>
            </a:r>
            <a:endParaRPr lang="en-US" altLang="zh-CN" sz="1200" b="1"/>
          </a:p>
          <a:p>
            <a:pPr algn="ctr"/>
            <a:r>
              <a:rPr lang="zh-CN" altLang="en-US" sz="1200"/>
              <a:t>药学领域硕士</a:t>
            </a:r>
            <a:r>
              <a:rPr lang="en-US" altLang="zh-CN" sz="1200"/>
              <a:t> </a:t>
            </a:r>
            <a:endParaRPr lang="zh-CN" altLang="en-US" sz="1200"/>
          </a:p>
        </p:txBody>
      </p:sp>
      <p:sp>
        <p:nvSpPr>
          <p:cNvPr id="10252" name="TextBox 20"/>
          <p:cNvSpPr txBox="1">
            <a:spLocks noChangeArrowheads="1"/>
          </p:cNvSpPr>
          <p:nvPr/>
        </p:nvSpPr>
        <p:spPr bwMode="auto">
          <a:xfrm>
            <a:off x="5508625" y="3398838"/>
            <a:ext cx="1727200" cy="461962"/>
          </a:xfrm>
          <a:prstGeom prst="rect">
            <a:avLst/>
          </a:prstGeom>
          <a:noFill/>
          <a:ln w="9525">
            <a:noFill/>
            <a:miter lim="800000"/>
            <a:headEnd/>
            <a:tailEnd/>
          </a:ln>
        </p:spPr>
        <p:txBody>
          <a:bodyPr>
            <a:spAutoFit/>
          </a:bodyPr>
          <a:lstStyle/>
          <a:p>
            <a:pPr algn="ctr"/>
            <a:r>
              <a:rPr lang="zh-CN" altLang="en-US" sz="1200" b="1"/>
              <a:t>季向冈博士</a:t>
            </a:r>
            <a:endParaRPr lang="en-US" altLang="zh-CN" sz="1200" b="1"/>
          </a:p>
          <a:p>
            <a:pPr algn="ctr"/>
            <a:r>
              <a:rPr lang="zh-CN" altLang="en-US" sz="1200"/>
              <a:t>物理、电学领域博士</a:t>
            </a:r>
          </a:p>
        </p:txBody>
      </p:sp>
      <p:sp>
        <p:nvSpPr>
          <p:cNvPr id="10253" name="TextBox 21"/>
          <p:cNvSpPr txBox="1">
            <a:spLocks noChangeArrowheads="1"/>
          </p:cNvSpPr>
          <p:nvPr/>
        </p:nvSpPr>
        <p:spPr bwMode="auto">
          <a:xfrm>
            <a:off x="2555875" y="5661025"/>
            <a:ext cx="1655763" cy="461963"/>
          </a:xfrm>
          <a:prstGeom prst="rect">
            <a:avLst/>
          </a:prstGeom>
          <a:noFill/>
          <a:ln w="9525">
            <a:noFill/>
            <a:miter lim="800000"/>
            <a:headEnd/>
            <a:tailEnd/>
          </a:ln>
        </p:spPr>
        <p:txBody>
          <a:bodyPr>
            <a:spAutoFit/>
          </a:bodyPr>
          <a:lstStyle/>
          <a:p>
            <a:pPr algn="ctr"/>
            <a:r>
              <a:rPr lang="zh-CN" altLang="en-US" sz="1200" b="1"/>
              <a:t>顾小曼</a:t>
            </a:r>
            <a:endParaRPr lang="en-US" altLang="zh-CN" sz="1200" b="1"/>
          </a:p>
          <a:p>
            <a:pPr algn="ctr"/>
            <a:r>
              <a:rPr lang="zh-CN" altLang="en-US" sz="1200"/>
              <a:t>生物、医药领域硕士</a:t>
            </a:r>
          </a:p>
        </p:txBody>
      </p:sp>
      <p:sp>
        <p:nvSpPr>
          <p:cNvPr id="10254" name="TextBox 22"/>
          <p:cNvSpPr txBox="1">
            <a:spLocks noChangeArrowheads="1"/>
          </p:cNvSpPr>
          <p:nvPr/>
        </p:nvSpPr>
        <p:spPr bwMode="auto">
          <a:xfrm>
            <a:off x="971550" y="5661025"/>
            <a:ext cx="1223963" cy="461963"/>
          </a:xfrm>
          <a:prstGeom prst="rect">
            <a:avLst/>
          </a:prstGeom>
          <a:noFill/>
          <a:ln w="9525">
            <a:noFill/>
            <a:miter lim="800000"/>
            <a:headEnd/>
            <a:tailEnd/>
          </a:ln>
        </p:spPr>
        <p:txBody>
          <a:bodyPr>
            <a:spAutoFit/>
          </a:bodyPr>
          <a:lstStyle/>
          <a:p>
            <a:pPr algn="ctr"/>
            <a:r>
              <a:rPr lang="zh-CN" altLang="en-US" sz="1200" b="1"/>
              <a:t>鲁兵</a:t>
            </a:r>
            <a:endParaRPr lang="en-US" altLang="zh-CN" sz="1200" b="1"/>
          </a:p>
          <a:p>
            <a:pPr algn="ctr"/>
            <a:r>
              <a:rPr lang="zh-CN" altLang="en-US" sz="1200"/>
              <a:t>化学领域硕士</a:t>
            </a:r>
          </a:p>
        </p:txBody>
      </p:sp>
      <p:sp>
        <p:nvSpPr>
          <p:cNvPr id="10255" name="TextBox 23"/>
          <p:cNvSpPr txBox="1">
            <a:spLocks noChangeArrowheads="1"/>
          </p:cNvSpPr>
          <p:nvPr/>
        </p:nvSpPr>
        <p:spPr bwMode="auto">
          <a:xfrm>
            <a:off x="6372225" y="5667375"/>
            <a:ext cx="1295400" cy="461963"/>
          </a:xfrm>
          <a:prstGeom prst="rect">
            <a:avLst/>
          </a:prstGeom>
          <a:noFill/>
          <a:ln w="9525">
            <a:noFill/>
            <a:miter lim="800000"/>
            <a:headEnd/>
            <a:tailEnd/>
          </a:ln>
        </p:spPr>
        <p:txBody>
          <a:bodyPr>
            <a:spAutoFit/>
          </a:bodyPr>
          <a:lstStyle/>
          <a:p>
            <a:pPr algn="ctr"/>
            <a:r>
              <a:rPr lang="zh-CN" altLang="en-US" sz="1200" b="1"/>
              <a:t>李巍博士</a:t>
            </a:r>
            <a:endParaRPr lang="en-US" altLang="zh-CN" sz="1200" b="1"/>
          </a:p>
          <a:p>
            <a:pPr algn="ctr"/>
            <a:r>
              <a:rPr lang="zh-CN" altLang="en-US" sz="1200"/>
              <a:t>化学领域博士</a:t>
            </a:r>
          </a:p>
        </p:txBody>
      </p:sp>
      <p:sp>
        <p:nvSpPr>
          <p:cNvPr id="10256" name="TextBox 24"/>
          <p:cNvSpPr txBox="1">
            <a:spLocks noChangeArrowheads="1"/>
          </p:cNvSpPr>
          <p:nvPr/>
        </p:nvSpPr>
        <p:spPr bwMode="auto">
          <a:xfrm>
            <a:off x="3492500" y="3394075"/>
            <a:ext cx="1655763" cy="461963"/>
          </a:xfrm>
          <a:prstGeom prst="rect">
            <a:avLst/>
          </a:prstGeom>
          <a:noFill/>
          <a:ln w="9525">
            <a:noFill/>
            <a:miter lim="800000"/>
            <a:headEnd/>
            <a:tailEnd/>
          </a:ln>
        </p:spPr>
        <p:txBody>
          <a:bodyPr>
            <a:spAutoFit/>
          </a:bodyPr>
          <a:lstStyle/>
          <a:p>
            <a:pPr algn="ctr"/>
            <a:r>
              <a:rPr lang="zh-CN" altLang="en-US" sz="1200" b="1"/>
              <a:t>上海分所所长：杨琦</a:t>
            </a:r>
            <a:endParaRPr lang="en-US" altLang="zh-CN" sz="1200" b="1"/>
          </a:p>
          <a:p>
            <a:pPr algn="ctr"/>
            <a:r>
              <a:rPr lang="zh-CN" altLang="en-US" sz="1200"/>
              <a:t>化学领域硕士</a:t>
            </a:r>
          </a:p>
        </p:txBody>
      </p:sp>
      <p:sp>
        <p:nvSpPr>
          <p:cNvPr id="10257" name="TextBox 25"/>
          <p:cNvSpPr txBox="1">
            <a:spLocks noChangeArrowheads="1"/>
          </p:cNvSpPr>
          <p:nvPr/>
        </p:nvSpPr>
        <p:spPr bwMode="auto">
          <a:xfrm>
            <a:off x="4284663" y="5680075"/>
            <a:ext cx="1871662" cy="460375"/>
          </a:xfrm>
          <a:prstGeom prst="rect">
            <a:avLst/>
          </a:prstGeom>
          <a:noFill/>
          <a:ln w="9525">
            <a:noFill/>
            <a:miter lim="800000"/>
            <a:headEnd/>
            <a:tailEnd/>
          </a:ln>
        </p:spPr>
        <p:txBody>
          <a:bodyPr>
            <a:spAutoFit/>
          </a:bodyPr>
          <a:lstStyle/>
          <a:p>
            <a:pPr algn="ctr"/>
            <a:r>
              <a:rPr lang="zh-CN" altLang="en-US" sz="1200" b="1"/>
              <a:t>东京分所所长：伊藤贵子</a:t>
            </a:r>
            <a:endParaRPr lang="en-US" altLang="zh-CN" sz="1200" b="1"/>
          </a:p>
          <a:p>
            <a:pPr algn="ctr"/>
            <a:r>
              <a:rPr lang="zh-CN" altLang="en-US" sz="1200"/>
              <a:t>计算机、通讯领域硕士</a:t>
            </a:r>
          </a:p>
        </p:txBody>
      </p:sp>
    </p:spTree>
  </p:cSld>
  <p:clrMapOvr>
    <a:masterClrMapping/>
  </p:clrMapOvr>
  <p:transition>
    <p:cover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200150" y="1628775"/>
            <a:ext cx="7443788" cy="4464050"/>
          </a:xfrm>
        </p:spPr>
        <p:txBody>
          <a:bodyPr>
            <a:noAutofit/>
          </a:bodyPr>
          <a:lstStyle/>
          <a:p>
            <a:pPr eaLnBrk="1" hangingPunct="1">
              <a:spcBef>
                <a:spcPts val="600"/>
              </a:spcBef>
              <a:buFont typeface="Wingdings" pitchFamily="2" charset="2"/>
              <a:buChar char="n"/>
              <a:defRPr/>
            </a:pPr>
            <a:r>
              <a:rPr lang="zh-CN" altLang="en-US" sz="1700" dirty="0" smtClean="0">
                <a:solidFill>
                  <a:srgbClr val="711907"/>
                </a:solidFill>
                <a:effectLst>
                  <a:outerShdw blurRad="38100" dist="38100" dir="2700000" algn="tl">
                    <a:srgbClr val="C0C0C0"/>
                  </a:outerShdw>
                </a:effectLst>
              </a:rPr>
              <a:t>公司员工</a:t>
            </a:r>
            <a:r>
              <a:rPr lang="en-US" altLang="zh-CN" sz="1700" dirty="0" smtClean="0">
                <a:solidFill>
                  <a:srgbClr val="711907"/>
                </a:solidFill>
                <a:effectLst>
                  <a:outerShdw blurRad="38100" dist="38100" dir="2700000" algn="tl">
                    <a:srgbClr val="C0C0C0"/>
                  </a:outerShdw>
                </a:effectLst>
              </a:rPr>
              <a:t>: 120</a:t>
            </a:r>
            <a:endParaRPr lang="zh-CN" altLang="en-US" sz="1700" dirty="0" smtClean="0">
              <a:solidFill>
                <a:srgbClr val="711907"/>
              </a:solidFill>
              <a:effectLst>
                <a:outerShdw blurRad="38100" dist="38100" dir="2700000" algn="tl">
                  <a:srgbClr val="C0C0C0"/>
                </a:outerShdw>
              </a:effectLst>
            </a:endParaRPr>
          </a:p>
          <a:p>
            <a:pPr eaLnBrk="1" hangingPunct="1">
              <a:spcBef>
                <a:spcPts val="600"/>
              </a:spcBef>
              <a:buFont typeface="Wingdings" pitchFamily="2" charset="2"/>
              <a:buNone/>
              <a:defRPr/>
            </a:pPr>
            <a:r>
              <a:rPr lang="en-US" altLang="zh-CN" sz="1500" dirty="0" smtClean="0"/>
              <a:t>     </a:t>
            </a:r>
            <a:r>
              <a:rPr lang="zh-CN" altLang="en-US" sz="1500" dirty="0" smtClean="0"/>
              <a:t>专利代理师：</a:t>
            </a:r>
            <a:r>
              <a:rPr lang="en-US" altLang="zh-CN" sz="1500" dirty="0" smtClean="0"/>
              <a:t>41    </a:t>
            </a:r>
            <a:r>
              <a:rPr lang="zh-CN" altLang="en-US" sz="1500" dirty="0" smtClean="0"/>
              <a:t>商标代理人：</a:t>
            </a:r>
            <a:r>
              <a:rPr lang="en-US" altLang="zh-CN" sz="1500" dirty="0" smtClean="0"/>
              <a:t>3</a:t>
            </a:r>
            <a:r>
              <a:rPr lang="zh-CN" altLang="en-US" sz="1500" dirty="0" smtClean="0"/>
              <a:t>　 律师：</a:t>
            </a:r>
            <a:r>
              <a:rPr lang="en-US" altLang="zh-CN" sz="1500" dirty="0" smtClean="0"/>
              <a:t>8 	</a:t>
            </a:r>
            <a:r>
              <a:rPr lang="zh-CN" altLang="en-US" sz="1500" dirty="0" smtClean="0"/>
              <a:t>日本专利代理人</a:t>
            </a:r>
            <a:r>
              <a:rPr lang="en-US" altLang="zh-CN" sz="1500" dirty="0" smtClean="0"/>
              <a:t>: 1    </a:t>
            </a:r>
          </a:p>
          <a:p>
            <a:pPr eaLnBrk="1" hangingPunct="1">
              <a:lnSpc>
                <a:spcPts val="600"/>
              </a:lnSpc>
              <a:spcBef>
                <a:spcPts val="600"/>
              </a:spcBef>
              <a:buFont typeface="Wingdings" pitchFamily="2" charset="2"/>
              <a:buNone/>
              <a:defRPr/>
            </a:pPr>
            <a:r>
              <a:rPr lang="en-US" altLang="zh-CN" sz="1500" dirty="0" smtClean="0"/>
              <a:t>     </a:t>
            </a:r>
            <a:endParaRPr lang="zh-CN" altLang="en-US" sz="700" dirty="0" smtClean="0"/>
          </a:p>
          <a:p>
            <a:pPr eaLnBrk="1" hangingPunct="1">
              <a:spcBef>
                <a:spcPts val="600"/>
              </a:spcBef>
              <a:buFont typeface="Wingdings" pitchFamily="2" charset="2"/>
              <a:buChar char="n"/>
              <a:defRPr/>
            </a:pPr>
            <a:r>
              <a:rPr lang="zh-CN" altLang="en-US" sz="1700" dirty="0" smtClean="0">
                <a:solidFill>
                  <a:srgbClr val="711907"/>
                </a:solidFill>
                <a:effectLst>
                  <a:outerShdw blurRad="38100" dist="38100" dir="2700000" algn="tl">
                    <a:srgbClr val="C0C0C0"/>
                  </a:outerShdw>
                </a:effectLst>
              </a:rPr>
              <a:t>物理、电学、通讯、</a:t>
            </a:r>
            <a:r>
              <a:rPr lang="en-US" altLang="zh-CN" sz="1700" dirty="0" smtClean="0">
                <a:solidFill>
                  <a:srgbClr val="711907"/>
                </a:solidFill>
                <a:effectLst>
                  <a:outerShdw blurRad="38100" dist="38100" dir="2700000" algn="tl">
                    <a:srgbClr val="C0C0C0"/>
                  </a:outerShdw>
                </a:effectLst>
              </a:rPr>
              <a:t>IT</a:t>
            </a:r>
            <a:r>
              <a:rPr lang="zh-CN" altLang="en-US" sz="1700" dirty="0" smtClean="0">
                <a:solidFill>
                  <a:srgbClr val="711907"/>
                </a:solidFill>
                <a:effectLst>
                  <a:outerShdw blurRad="38100" dist="38100" dir="2700000" algn="tl">
                    <a:srgbClr val="C0C0C0"/>
                  </a:outerShdw>
                </a:effectLst>
              </a:rPr>
              <a:t>领域（</a:t>
            </a:r>
            <a:r>
              <a:rPr lang="en-US" altLang="zh-CN" sz="1700" dirty="0" smtClean="0">
                <a:solidFill>
                  <a:srgbClr val="711907"/>
                </a:solidFill>
                <a:effectLst>
                  <a:outerShdw blurRad="38100" dist="38100" dir="2700000" algn="tl">
                    <a:srgbClr val="C0C0C0"/>
                  </a:outerShdw>
                </a:effectLst>
              </a:rPr>
              <a:t>2</a:t>
            </a:r>
            <a:r>
              <a:rPr lang="zh-CN" altLang="en-US" sz="1700" dirty="0" smtClean="0">
                <a:solidFill>
                  <a:srgbClr val="711907"/>
                </a:solidFill>
                <a:effectLst>
                  <a:outerShdw blurRad="38100" dist="38100" dir="2700000" algn="tl">
                    <a:srgbClr val="C0C0C0"/>
                  </a:outerShdw>
                </a:effectLst>
              </a:rPr>
              <a:t>名博士、</a:t>
            </a:r>
            <a:r>
              <a:rPr lang="en-US" altLang="zh-CN" sz="1700" dirty="0" smtClean="0">
                <a:solidFill>
                  <a:srgbClr val="711907"/>
                </a:solidFill>
                <a:effectLst>
                  <a:outerShdw blurRad="38100" dist="38100" dir="2700000" algn="tl">
                    <a:srgbClr val="C0C0C0"/>
                  </a:outerShdw>
                </a:effectLst>
              </a:rPr>
              <a:t>8</a:t>
            </a:r>
            <a:r>
              <a:rPr lang="zh-CN" altLang="en-US" sz="1700" dirty="0" smtClean="0">
                <a:solidFill>
                  <a:srgbClr val="711907"/>
                </a:solidFill>
                <a:effectLst>
                  <a:outerShdw blurRad="38100" dist="38100" dir="2700000" algn="tl">
                    <a:srgbClr val="C0C0C0"/>
                  </a:outerShdw>
                </a:effectLst>
              </a:rPr>
              <a:t>名硕士）</a:t>
            </a:r>
            <a:endParaRPr lang="en-US" altLang="zh-CN" sz="1700" dirty="0" smtClean="0">
              <a:solidFill>
                <a:srgbClr val="711907"/>
              </a:solidFill>
              <a:effectLst>
                <a:outerShdw blurRad="38100" dist="38100" dir="2700000" algn="tl">
                  <a:srgbClr val="C0C0C0"/>
                </a:outerShdw>
              </a:effectLst>
            </a:endParaRPr>
          </a:p>
          <a:p>
            <a:pPr eaLnBrk="1" hangingPunct="1">
              <a:spcBef>
                <a:spcPts val="600"/>
              </a:spcBef>
              <a:buFont typeface="Wingdings" pitchFamily="2" charset="2"/>
              <a:buNone/>
              <a:defRPr/>
            </a:pPr>
            <a:r>
              <a:rPr lang="en-US" altLang="zh-CN" sz="1500" dirty="0" smtClean="0"/>
              <a:t>     </a:t>
            </a:r>
            <a:r>
              <a:rPr lang="zh-CN" altLang="en-US" sz="1500" dirty="0" smtClean="0"/>
              <a:t>律师</a:t>
            </a:r>
            <a:r>
              <a:rPr lang="en-US" altLang="zh-CN" sz="1500" dirty="0" smtClean="0"/>
              <a:t>: 1       </a:t>
            </a:r>
            <a:r>
              <a:rPr lang="zh-CN" altLang="en-US" sz="1500" dirty="0" smtClean="0"/>
              <a:t>专利代理师</a:t>
            </a:r>
            <a:r>
              <a:rPr lang="en-US" altLang="zh-CN" sz="1500" dirty="0" smtClean="0"/>
              <a:t>: 12       </a:t>
            </a:r>
            <a:r>
              <a:rPr lang="zh-CN" altLang="en-US" sz="1500" dirty="0" smtClean="0"/>
              <a:t>专利工程师</a:t>
            </a:r>
            <a:r>
              <a:rPr lang="en-US" altLang="zh-CN" sz="1500" dirty="0" smtClean="0"/>
              <a:t>: 9</a:t>
            </a:r>
          </a:p>
          <a:p>
            <a:pPr eaLnBrk="1" hangingPunct="1">
              <a:spcBef>
                <a:spcPts val="600"/>
              </a:spcBef>
              <a:buFont typeface="Wingdings" pitchFamily="2" charset="2"/>
              <a:buNone/>
              <a:defRPr/>
            </a:pPr>
            <a:endParaRPr lang="en-US" altLang="zh-CN" sz="700" dirty="0" smtClean="0"/>
          </a:p>
          <a:p>
            <a:pPr eaLnBrk="1" hangingPunct="1">
              <a:spcBef>
                <a:spcPts val="600"/>
              </a:spcBef>
              <a:buFont typeface="Wingdings" pitchFamily="2" charset="2"/>
              <a:buChar char="n"/>
              <a:defRPr/>
            </a:pPr>
            <a:r>
              <a:rPr lang="zh-CN" altLang="en-US" sz="1700" dirty="0" smtClean="0">
                <a:solidFill>
                  <a:srgbClr val="711907"/>
                </a:solidFill>
                <a:effectLst>
                  <a:outerShdw blurRad="38100" dist="38100" dir="2700000" algn="tl">
                    <a:srgbClr val="C0C0C0"/>
                  </a:outerShdw>
                </a:effectLst>
              </a:rPr>
              <a:t>化学、医药、生物领域（</a:t>
            </a:r>
            <a:r>
              <a:rPr lang="en-US" altLang="zh-CN" sz="1700" dirty="0" smtClean="0">
                <a:solidFill>
                  <a:srgbClr val="711907"/>
                </a:solidFill>
                <a:effectLst>
                  <a:outerShdw blurRad="38100" dist="38100" dir="2700000" algn="tl">
                    <a:srgbClr val="C0C0C0"/>
                  </a:outerShdw>
                </a:effectLst>
              </a:rPr>
              <a:t>4</a:t>
            </a:r>
            <a:r>
              <a:rPr lang="zh-CN" altLang="en-US" sz="1700" dirty="0" smtClean="0">
                <a:solidFill>
                  <a:srgbClr val="711907"/>
                </a:solidFill>
                <a:effectLst>
                  <a:outerShdw blurRad="38100" dist="38100" dir="2700000" algn="tl">
                    <a:srgbClr val="C0C0C0"/>
                  </a:outerShdw>
                </a:effectLst>
              </a:rPr>
              <a:t>名博士、</a:t>
            </a:r>
            <a:r>
              <a:rPr lang="en-US" altLang="zh-CN" sz="1700" dirty="0" smtClean="0">
                <a:solidFill>
                  <a:srgbClr val="711907"/>
                </a:solidFill>
                <a:effectLst>
                  <a:outerShdw blurRad="38100" dist="38100" dir="2700000" algn="tl">
                    <a:srgbClr val="C0C0C0"/>
                  </a:outerShdw>
                </a:effectLst>
              </a:rPr>
              <a:t>20</a:t>
            </a:r>
            <a:r>
              <a:rPr lang="zh-CN" altLang="en-US" sz="1700" dirty="0" smtClean="0">
                <a:solidFill>
                  <a:srgbClr val="711907"/>
                </a:solidFill>
                <a:effectLst>
                  <a:outerShdw blurRad="38100" dist="38100" dir="2700000" algn="tl">
                    <a:srgbClr val="C0C0C0"/>
                  </a:outerShdw>
                </a:effectLst>
              </a:rPr>
              <a:t>名硕士）</a:t>
            </a:r>
            <a:endParaRPr lang="en-US" altLang="zh-CN" sz="1700" dirty="0" smtClean="0">
              <a:solidFill>
                <a:srgbClr val="711907"/>
              </a:solidFill>
              <a:effectLst>
                <a:outerShdw blurRad="38100" dist="38100" dir="2700000" algn="tl">
                  <a:srgbClr val="C0C0C0"/>
                </a:outerShdw>
              </a:effectLst>
            </a:endParaRPr>
          </a:p>
          <a:p>
            <a:pPr eaLnBrk="1" hangingPunct="1">
              <a:spcBef>
                <a:spcPts val="600"/>
              </a:spcBef>
              <a:buFont typeface="Wingdings" pitchFamily="2" charset="2"/>
              <a:buNone/>
              <a:defRPr/>
            </a:pPr>
            <a:r>
              <a:rPr lang="en-US" altLang="zh-CN" sz="1500" dirty="0" smtClean="0"/>
              <a:t>     </a:t>
            </a:r>
            <a:r>
              <a:rPr lang="zh-CN" altLang="en-US" sz="1500" dirty="0" smtClean="0"/>
              <a:t>律师</a:t>
            </a:r>
            <a:r>
              <a:rPr lang="en-US" altLang="zh-CN" sz="1500" dirty="0" smtClean="0"/>
              <a:t>:1        </a:t>
            </a:r>
            <a:r>
              <a:rPr lang="zh-CN" altLang="en-US" sz="1500" dirty="0" smtClean="0"/>
              <a:t>专利代理师</a:t>
            </a:r>
            <a:r>
              <a:rPr lang="en-US" altLang="zh-CN" sz="1500" dirty="0" smtClean="0"/>
              <a:t>: 20       </a:t>
            </a:r>
            <a:r>
              <a:rPr lang="zh-CN" altLang="en-US" sz="1500" dirty="0" smtClean="0"/>
              <a:t>专利工程师</a:t>
            </a:r>
            <a:r>
              <a:rPr lang="en-US" altLang="zh-CN" sz="1500" dirty="0" smtClean="0"/>
              <a:t>: 5   </a:t>
            </a:r>
          </a:p>
          <a:p>
            <a:pPr eaLnBrk="1" hangingPunct="1">
              <a:spcBef>
                <a:spcPts val="600"/>
              </a:spcBef>
              <a:buFont typeface="Wingdings" pitchFamily="2" charset="2"/>
              <a:buNone/>
              <a:defRPr/>
            </a:pPr>
            <a:endParaRPr lang="en-US" altLang="zh-CN" sz="700" dirty="0" smtClean="0"/>
          </a:p>
          <a:p>
            <a:pPr eaLnBrk="1" hangingPunct="1">
              <a:spcBef>
                <a:spcPts val="600"/>
              </a:spcBef>
              <a:buFont typeface="Wingdings" pitchFamily="2" charset="2"/>
              <a:buChar char="n"/>
              <a:defRPr/>
            </a:pPr>
            <a:r>
              <a:rPr lang="zh-CN" altLang="en-US" sz="1700" dirty="0" smtClean="0">
                <a:solidFill>
                  <a:srgbClr val="711907"/>
                </a:solidFill>
                <a:effectLst>
                  <a:outerShdw blurRad="38100" dist="38100" dir="2700000" algn="tl">
                    <a:srgbClr val="C0C0C0"/>
                  </a:outerShdw>
                </a:effectLst>
              </a:rPr>
              <a:t>机械、汽车领域（</a:t>
            </a:r>
            <a:r>
              <a:rPr lang="en-US" altLang="zh-CN" sz="1700" dirty="0" smtClean="0">
                <a:solidFill>
                  <a:srgbClr val="711907"/>
                </a:solidFill>
                <a:effectLst>
                  <a:outerShdw blurRad="38100" dist="38100" dir="2700000" algn="tl">
                    <a:srgbClr val="C0C0C0"/>
                  </a:outerShdw>
                </a:effectLst>
              </a:rPr>
              <a:t>1</a:t>
            </a:r>
            <a:r>
              <a:rPr lang="zh-CN" altLang="en-US" sz="1700" dirty="0" smtClean="0">
                <a:solidFill>
                  <a:srgbClr val="711907"/>
                </a:solidFill>
                <a:effectLst>
                  <a:outerShdw blurRad="38100" dist="38100" dir="2700000" algn="tl">
                    <a:srgbClr val="C0C0C0"/>
                  </a:outerShdw>
                </a:effectLst>
              </a:rPr>
              <a:t>名博士、</a:t>
            </a:r>
            <a:r>
              <a:rPr lang="en-US" altLang="zh-CN" sz="1700" dirty="0" smtClean="0">
                <a:solidFill>
                  <a:srgbClr val="711907"/>
                </a:solidFill>
                <a:effectLst>
                  <a:outerShdw blurRad="38100" dist="38100" dir="2700000" algn="tl">
                    <a:srgbClr val="C0C0C0"/>
                  </a:outerShdw>
                </a:effectLst>
              </a:rPr>
              <a:t>4</a:t>
            </a:r>
            <a:r>
              <a:rPr lang="zh-CN" altLang="en-US" sz="1700" dirty="0" smtClean="0">
                <a:solidFill>
                  <a:srgbClr val="711907"/>
                </a:solidFill>
                <a:effectLst>
                  <a:outerShdw blurRad="38100" dist="38100" dir="2700000" algn="tl">
                    <a:srgbClr val="C0C0C0"/>
                  </a:outerShdw>
                </a:effectLst>
              </a:rPr>
              <a:t>名硕士）</a:t>
            </a:r>
            <a:endParaRPr lang="en-US" altLang="zh-CN" sz="1700" dirty="0" smtClean="0">
              <a:solidFill>
                <a:srgbClr val="711907"/>
              </a:solidFill>
              <a:effectLst>
                <a:outerShdw blurRad="38100" dist="38100" dir="2700000" algn="tl">
                  <a:srgbClr val="C0C0C0"/>
                </a:outerShdw>
              </a:effectLst>
            </a:endParaRPr>
          </a:p>
          <a:p>
            <a:pPr eaLnBrk="1" hangingPunct="1">
              <a:spcBef>
                <a:spcPts val="600"/>
              </a:spcBef>
              <a:buFont typeface="Wingdings" pitchFamily="2" charset="2"/>
              <a:buNone/>
              <a:defRPr/>
            </a:pPr>
            <a:r>
              <a:rPr lang="en-US" altLang="zh-CN" sz="1500" dirty="0" smtClean="0"/>
              <a:t>     </a:t>
            </a:r>
            <a:r>
              <a:rPr lang="zh-CN" altLang="en-US" sz="1500" dirty="0" smtClean="0"/>
              <a:t>律师</a:t>
            </a:r>
            <a:r>
              <a:rPr lang="en-US" altLang="zh-CN" sz="1500" dirty="0" smtClean="0"/>
              <a:t>: 1</a:t>
            </a:r>
            <a:r>
              <a:rPr lang="zh-CN" altLang="en-US" sz="1500" dirty="0" smtClean="0"/>
              <a:t>　 　专利代理师</a:t>
            </a:r>
            <a:r>
              <a:rPr lang="en-US" altLang="zh-CN" sz="1500" dirty="0" smtClean="0"/>
              <a:t>: 9         </a:t>
            </a:r>
            <a:r>
              <a:rPr lang="zh-CN" altLang="en-US" sz="1500" dirty="0" smtClean="0"/>
              <a:t>专利工程师</a:t>
            </a:r>
            <a:r>
              <a:rPr lang="en-US" altLang="zh-CN" sz="1500" dirty="0" smtClean="0"/>
              <a:t>: 7     </a:t>
            </a:r>
          </a:p>
          <a:p>
            <a:pPr eaLnBrk="1" hangingPunct="1">
              <a:spcBef>
                <a:spcPts val="600"/>
              </a:spcBef>
              <a:buFont typeface="Wingdings" pitchFamily="2" charset="2"/>
              <a:buNone/>
              <a:defRPr/>
            </a:pPr>
            <a:endParaRPr lang="en-US" altLang="en-US" sz="700" dirty="0" smtClean="0"/>
          </a:p>
          <a:p>
            <a:pPr eaLnBrk="1" hangingPunct="1">
              <a:spcBef>
                <a:spcPts val="600"/>
              </a:spcBef>
              <a:buFont typeface="Wingdings" pitchFamily="2" charset="2"/>
              <a:buChar char="n"/>
              <a:defRPr/>
            </a:pPr>
            <a:r>
              <a:rPr lang="zh-CN" altLang="en-US" sz="1700" dirty="0" smtClean="0">
                <a:solidFill>
                  <a:srgbClr val="711907"/>
                </a:solidFill>
                <a:effectLst>
                  <a:outerShdw blurRad="38100" dist="38100" dir="2700000" algn="tl">
                    <a:srgbClr val="C0C0C0"/>
                  </a:outerShdw>
                </a:effectLst>
              </a:rPr>
              <a:t>商标和外观设计</a:t>
            </a:r>
            <a:endParaRPr lang="en-US" altLang="zh-CN" sz="1700" dirty="0" smtClean="0">
              <a:solidFill>
                <a:srgbClr val="711907"/>
              </a:solidFill>
              <a:effectLst>
                <a:outerShdw blurRad="38100" dist="38100" dir="2700000" algn="tl">
                  <a:srgbClr val="C0C0C0"/>
                </a:outerShdw>
              </a:effectLst>
            </a:endParaRPr>
          </a:p>
          <a:p>
            <a:pPr eaLnBrk="1" hangingPunct="1">
              <a:spcBef>
                <a:spcPts val="600"/>
              </a:spcBef>
              <a:buFont typeface="Wingdings" pitchFamily="2" charset="2"/>
              <a:buNone/>
              <a:defRPr/>
            </a:pPr>
            <a:r>
              <a:rPr lang="en-US" altLang="en-US" sz="1500" dirty="0" smtClean="0"/>
              <a:t>     </a:t>
            </a:r>
            <a:r>
              <a:rPr lang="zh-CN" altLang="en-US" sz="1500" dirty="0" smtClean="0"/>
              <a:t>律师</a:t>
            </a:r>
            <a:r>
              <a:rPr lang="en-US" altLang="zh-CN" sz="1500" dirty="0" smtClean="0"/>
              <a:t>: 5      </a:t>
            </a:r>
            <a:r>
              <a:rPr lang="zh-CN" altLang="en-US" sz="1500" dirty="0" smtClean="0"/>
              <a:t>专利代理师</a:t>
            </a:r>
            <a:r>
              <a:rPr lang="en-US" altLang="zh-CN" sz="1500" dirty="0" smtClean="0"/>
              <a:t>: 2</a:t>
            </a:r>
          </a:p>
          <a:p>
            <a:pPr eaLnBrk="1" hangingPunct="1">
              <a:spcBef>
                <a:spcPts val="600"/>
              </a:spcBef>
              <a:buFont typeface="Wingdings" pitchFamily="2" charset="2"/>
              <a:buNone/>
              <a:defRPr/>
            </a:pPr>
            <a:endParaRPr lang="zh-CN" altLang="en-US" sz="700" dirty="0" smtClean="0"/>
          </a:p>
          <a:p>
            <a:pPr eaLnBrk="1" hangingPunct="1">
              <a:spcBef>
                <a:spcPts val="600"/>
              </a:spcBef>
              <a:buFont typeface="Wingdings" pitchFamily="2" charset="2"/>
              <a:buChar char="n"/>
              <a:defRPr/>
            </a:pPr>
            <a:r>
              <a:rPr lang="en-US" altLang="zh-CN" sz="1700" dirty="0" smtClean="0">
                <a:solidFill>
                  <a:srgbClr val="711907"/>
                </a:solidFill>
                <a:effectLst>
                  <a:outerShdw blurRad="38100" dist="38100" dir="2700000" algn="tl">
                    <a:srgbClr val="C0C0C0"/>
                  </a:outerShdw>
                </a:effectLst>
              </a:rPr>
              <a:t>IP</a:t>
            </a:r>
            <a:r>
              <a:rPr lang="zh-CN" altLang="en-US" sz="1700" dirty="0" smtClean="0">
                <a:solidFill>
                  <a:srgbClr val="711907"/>
                </a:solidFill>
                <a:effectLst>
                  <a:outerShdw blurRad="38100" dist="38100" dir="2700000" algn="tl">
                    <a:srgbClr val="C0C0C0"/>
                  </a:outerShdw>
                </a:effectLst>
              </a:rPr>
              <a:t>诉讼　</a:t>
            </a:r>
            <a:endParaRPr lang="en-US" altLang="zh-CN" sz="1700" dirty="0" smtClean="0">
              <a:solidFill>
                <a:srgbClr val="711907"/>
              </a:solidFill>
              <a:effectLst>
                <a:outerShdw blurRad="38100" dist="38100" dir="2700000" algn="tl">
                  <a:srgbClr val="C0C0C0"/>
                </a:outerShdw>
              </a:effectLst>
            </a:endParaRPr>
          </a:p>
          <a:p>
            <a:pPr eaLnBrk="1" hangingPunct="1">
              <a:spcBef>
                <a:spcPts val="600"/>
              </a:spcBef>
              <a:buFont typeface="Wingdings" pitchFamily="2" charset="2"/>
              <a:buNone/>
              <a:defRPr/>
            </a:pPr>
            <a:r>
              <a:rPr lang="en-US" altLang="en-US" sz="1500" dirty="0" smtClean="0"/>
              <a:t>     </a:t>
            </a:r>
            <a:r>
              <a:rPr lang="zh-CN" altLang="en-US" sz="1500" dirty="0" smtClean="0"/>
              <a:t>律师</a:t>
            </a:r>
            <a:r>
              <a:rPr lang="en-US" altLang="zh-CN" sz="1500" dirty="0" smtClean="0"/>
              <a:t>/</a:t>
            </a:r>
            <a:r>
              <a:rPr lang="zh-CN" altLang="en-US" sz="1500" dirty="0" smtClean="0"/>
              <a:t>专利代理师</a:t>
            </a:r>
            <a:r>
              <a:rPr lang="en-US" altLang="zh-CN" sz="1500" dirty="0" smtClean="0"/>
              <a:t>: 10</a:t>
            </a:r>
            <a:endParaRPr lang="zh-CN" altLang="en-US" sz="1500" dirty="0" smtClean="0"/>
          </a:p>
          <a:p>
            <a:pPr eaLnBrk="1" hangingPunct="1">
              <a:buFont typeface="Wingdings" pitchFamily="2" charset="2"/>
              <a:buNone/>
              <a:defRPr/>
            </a:pPr>
            <a:endParaRPr lang="en-US" altLang="zh-CN" sz="1500" dirty="0" smtClean="0"/>
          </a:p>
          <a:p>
            <a:pPr eaLnBrk="1" hangingPunct="1">
              <a:defRPr/>
            </a:pPr>
            <a:endParaRPr lang="zh-CN" altLang="en-US" sz="1500" dirty="0" smtClean="0"/>
          </a:p>
        </p:txBody>
      </p:sp>
      <p:grpSp>
        <p:nvGrpSpPr>
          <p:cNvPr id="11267" name="标题 3"/>
          <p:cNvGrpSpPr>
            <a:grpSpLocks noGrp="1"/>
          </p:cNvGrpSpPr>
          <p:nvPr/>
        </p:nvGrpSpPr>
        <p:grpSpPr bwMode="auto">
          <a:xfrm>
            <a:off x="1187450" y="260350"/>
            <a:ext cx="6342063" cy="1085850"/>
            <a:chOff x="242" y="284"/>
            <a:chExt cx="5272" cy="684"/>
          </a:xfrm>
        </p:grpSpPr>
        <p:pic>
          <p:nvPicPr>
            <p:cNvPr id="11268" name="标题 3"/>
            <p:cNvPicPr>
              <a:picLocks noChangeArrowheads="1"/>
            </p:cNvPicPr>
            <p:nvPr/>
          </p:nvPicPr>
          <p:blipFill>
            <a:blip r:embed="rId2"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10245" name="Text Box 8"/>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zh-CN" altLang="en-US" sz="4000" dirty="0">
                  <a:solidFill>
                    <a:srgbClr val="0044CC"/>
                  </a:solidFill>
                  <a:latin typeface="+mj-lt"/>
                  <a:ea typeface="幼圆" pitchFamily="49" charset="-122"/>
                </a:rPr>
                <a:t>人员介绍</a:t>
              </a:r>
            </a:p>
          </p:txBody>
        </p:sp>
      </p:grpSp>
    </p:spTree>
  </p:cSld>
  <p:clrMapOvr>
    <a:masterClrMapping/>
  </p:clrMapOvr>
  <p:transition>
    <p:cover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标题 3"/>
          <p:cNvGrpSpPr>
            <a:grpSpLocks noGrp="1"/>
          </p:cNvGrpSpPr>
          <p:nvPr/>
        </p:nvGrpSpPr>
        <p:grpSpPr bwMode="auto">
          <a:xfrm>
            <a:off x="1187450" y="260350"/>
            <a:ext cx="6342063" cy="1085850"/>
            <a:chOff x="242" y="284"/>
            <a:chExt cx="5272" cy="684"/>
          </a:xfrm>
        </p:grpSpPr>
        <p:pic>
          <p:nvPicPr>
            <p:cNvPr id="12294" name="标题 3"/>
            <p:cNvPicPr>
              <a:picLocks noChangeArrowheads="1"/>
            </p:cNvPicPr>
            <p:nvPr/>
          </p:nvPicPr>
          <p:blipFill>
            <a:blip r:embed="rId2" cstate="print"/>
            <a:srcRect/>
            <a:stretch>
              <a:fillRect/>
            </a:stretch>
          </p:blipFill>
          <p:spPr bwMode="auto">
            <a:xfrm>
              <a:off x="242" y="284"/>
              <a:ext cx="5272" cy="684"/>
            </a:xfrm>
            <a:prstGeom prst="rect">
              <a:avLst/>
            </a:prstGeom>
            <a:solidFill>
              <a:srgbClr val="CCFFFF"/>
            </a:solidFill>
            <a:ln w="9525">
              <a:noFill/>
              <a:miter lim="800000"/>
              <a:headEnd/>
              <a:tailEnd/>
            </a:ln>
          </p:spPr>
        </p:pic>
        <p:sp>
          <p:nvSpPr>
            <p:cNvPr id="4" name="Text Box 8"/>
            <p:cNvSpPr txBox="1">
              <a:spLocks noChangeArrowheads="1"/>
            </p:cNvSpPr>
            <p:nvPr/>
          </p:nvSpPr>
          <p:spPr bwMode="auto">
            <a:xfrm>
              <a:off x="288" y="308"/>
              <a:ext cx="5184" cy="592"/>
            </a:xfrm>
            <a:prstGeom prst="rect">
              <a:avLst/>
            </a:prstGeom>
            <a:solidFill>
              <a:srgbClr val="CCFFFF"/>
            </a:solidFill>
            <a:ln w="9525">
              <a:noFill/>
              <a:miter lim="800000"/>
              <a:headEnd/>
              <a:tailEnd/>
            </a:ln>
          </p:spPr>
          <p:txBody>
            <a:bodyPr anchor="ctr"/>
            <a:lstStyle/>
            <a:p>
              <a:pPr algn="ctr" eaLnBrk="1" hangingPunct="1">
                <a:defRPr/>
              </a:pPr>
              <a:r>
                <a:rPr lang="en-US" altLang="zh-CN" sz="4000" dirty="0">
                  <a:solidFill>
                    <a:srgbClr val="0044CC"/>
                  </a:solidFill>
                  <a:latin typeface="+mj-lt"/>
                  <a:ea typeface="幼圆" pitchFamily="49" charset="-122"/>
                </a:rPr>
                <a:t>PTC</a:t>
              </a:r>
              <a:r>
                <a:rPr lang="zh-CN" altLang="en-US" sz="4000" dirty="0">
                  <a:solidFill>
                    <a:srgbClr val="0044CC"/>
                  </a:solidFill>
                  <a:latin typeface="+mj-lt"/>
                  <a:ea typeface="幼圆" pitchFamily="49" charset="-122"/>
                </a:rPr>
                <a:t>及国外申请代理情况</a:t>
              </a:r>
            </a:p>
          </p:txBody>
        </p:sp>
      </p:grpSp>
      <p:sp>
        <p:nvSpPr>
          <p:cNvPr id="12291" name="TextBox 4"/>
          <p:cNvSpPr txBox="1">
            <a:spLocks noChangeArrowheads="1"/>
          </p:cNvSpPr>
          <p:nvPr/>
        </p:nvSpPr>
        <p:spPr bwMode="auto">
          <a:xfrm>
            <a:off x="900113" y="1844675"/>
            <a:ext cx="7343775" cy="1323975"/>
          </a:xfrm>
          <a:prstGeom prst="rect">
            <a:avLst/>
          </a:prstGeom>
          <a:noFill/>
          <a:ln w="9525">
            <a:noFill/>
            <a:miter lim="800000"/>
            <a:headEnd/>
            <a:tailEnd/>
          </a:ln>
        </p:spPr>
        <p:txBody>
          <a:bodyPr>
            <a:spAutoFit/>
          </a:bodyPr>
          <a:lstStyle/>
          <a:p>
            <a:r>
              <a:rPr lang="zh-CN" altLang="en-US" sz="1600"/>
              <a:t>       尚诚</a:t>
            </a:r>
            <a:r>
              <a:rPr lang="zh-CN" altLang="zh-CN" sz="1600"/>
              <a:t>拥有丰富的涉外专利代理经验，与美国、欧洲、日本、韩国、加拿大、澳大利亚等国家的上百家专利代理机构具有友好和紧密的合作关系，并多次指派公司内的专利代理师赴美国的专利事务所实习、赴欧洲参加欧洲专利事务的培训、赴我公司在日本设立的办事处工作。对于为客户申请国外专利并解答涉外专利事务的问题，我公司具有丰富经验和便利条件。</a:t>
            </a:r>
            <a:endParaRPr lang="zh-CN" altLang="en-US" sz="1600"/>
          </a:p>
        </p:txBody>
      </p:sp>
      <p:pic>
        <p:nvPicPr>
          <p:cNvPr id="12292" name="Picture 2"/>
          <p:cNvPicPr>
            <a:picLocks noChangeAspect="1" noChangeArrowheads="1"/>
          </p:cNvPicPr>
          <p:nvPr/>
        </p:nvPicPr>
        <p:blipFill>
          <a:blip r:embed="rId3" cstate="print"/>
          <a:srcRect/>
          <a:stretch>
            <a:fillRect/>
          </a:stretch>
        </p:blipFill>
        <p:spPr bwMode="auto">
          <a:xfrm>
            <a:off x="395288" y="3500438"/>
            <a:ext cx="3903662" cy="2376487"/>
          </a:xfrm>
          <a:prstGeom prst="rect">
            <a:avLst/>
          </a:prstGeom>
          <a:noFill/>
          <a:ln w="9525">
            <a:noFill/>
            <a:miter lim="800000"/>
            <a:headEnd/>
            <a:tailEnd/>
          </a:ln>
        </p:spPr>
      </p:pic>
      <p:pic>
        <p:nvPicPr>
          <p:cNvPr id="12293" name="Picture 3"/>
          <p:cNvPicPr>
            <a:picLocks noChangeAspect="1" noChangeArrowheads="1"/>
          </p:cNvPicPr>
          <p:nvPr/>
        </p:nvPicPr>
        <p:blipFill>
          <a:blip r:embed="rId4" cstate="print"/>
          <a:srcRect/>
          <a:stretch>
            <a:fillRect/>
          </a:stretch>
        </p:blipFill>
        <p:spPr bwMode="auto">
          <a:xfrm>
            <a:off x="4500563" y="3500438"/>
            <a:ext cx="3887787" cy="2362200"/>
          </a:xfrm>
          <a:prstGeom prst="rect">
            <a:avLst/>
          </a:prstGeom>
          <a:noFill/>
          <a:ln w="9525">
            <a:noFill/>
            <a:miter lim="800000"/>
            <a:headEnd/>
            <a:tailEnd/>
          </a:ln>
        </p:spPr>
      </p:pic>
    </p:spTree>
  </p:cSld>
  <p:clrMapOvr>
    <a:masterClrMapping/>
  </p:clrMapOvr>
  <p:transition advClick="0" advTm="10000">
    <p:cover dir="ld"/>
  </p:transition>
</p:sld>
</file>

<file path=ppt/theme/theme1.xml><?xml version="1.0" encoding="utf-8"?>
<a:theme xmlns:a="http://schemas.openxmlformats.org/drawingml/2006/main" name="Patent Enforcement in China 2012-10">
  <a:themeElements>
    <a:clrScheme name="Patent Enforcement in China 2012-10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Patent Enforcement in China 2012-10">
      <a:majorFont>
        <a:latin typeface="Arial"/>
        <a:ea typeface="宋体"/>
        <a:cs typeface=""/>
      </a:majorFont>
      <a:minorFont>
        <a:latin typeface="Verdana"/>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atent Enforcement in China 2012-10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Patent Enforcement in China 2012-10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Patent Enforcement in China 2012-10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Patent Enforcement in China 2012-10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Patent Enforcement in China 2012-10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Patent Enforcement in China 2012-10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Patent Enforcement in China 2012-10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Patent Enforcement in China 2012-10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Patent Enforcement in China 2012-10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Patent Enforcement in China 2012-10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4929</TotalTime>
  <Words>1593</Words>
  <Application>Microsoft Office PowerPoint</Application>
  <PresentationFormat>全屏显示(4:3)</PresentationFormat>
  <Paragraphs>280</Paragraphs>
  <Slides>18</Slides>
  <Notes>3</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18</vt:i4>
      </vt:variant>
    </vt:vector>
  </HeadingPairs>
  <TitlesOfParts>
    <vt:vector size="35" baseType="lpstr">
      <vt:lpstr>Arial</vt:lpstr>
      <vt:lpstr>宋体</vt:lpstr>
      <vt:lpstr>Verdana</vt:lpstr>
      <vt:lpstr>Wingdings</vt:lpstr>
      <vt:lpstr>Calibri</vt:lpstr>
      <vt:lpstr>Comic Sans MS</vt:lpstr>
      <vt:lpstr>Times New Roman</vt:lpstr>
      <vt:lpstr>MS Gothic</vt:lpstr>
      <vt:lpstr>Guatemala</vt:lpstr>
      <vt:lpstr>黑体</vt:lpstr>
      <vt:lpstr>幼圆</vt:lpstr>
      <vt:lpstr>楷体_GB2312</vt:lpstr>
      <vt:lpstr>Wingdings 2</vt:lpstr>
      <vt:lpstr>Symbol</vt:lpstr>
      <vt:lpstr>经典粗黑繁</vt:lpstr>
      <vt:lpstr>MS PGothic</vt:lpstr>
      <vt:lpstr>Patent Enforcement in China 2012-10</vt:lpstr>
      <vt:lpstr>      北京尚誠知識産権代理有限公司SHANGCHENG &amp; PARTNERS</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yuanzhuang</dc:creator>
  <cp:lastModifiedBy>李巍</cp:lastModifiedBy>
  <cp:revision>441</cp:revision>
  <dcterms:modified xsi:type="dcterms:W3CDTF">2019-06-17T09:02:06Z</dcterms:modified>
</cp:coreProperties>
</file>