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tableStyles.xml" ContentType="application/vnd.openxmlformats-officedocument.presentationml.tableStyles+xml"/>
  <Override PartName="/ppt/slides/slide147.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diagrams/drawing3.xml" ContentType="application/vnd.ms-office.drawingml.diagramDrawing+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theme/themeOverride2.xml" ContentType="application/vnd.openxmlformats-officedocument.themeOverride+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notesSlides/notesSlide8.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diagrams/data3.xml" ContentType="application/vnd.openxmlformats-officedocument.drawingml.diagramData+xml"/>
  <Override PartName="/ppt/diagrams/colors5.xml" ContentType="application/vnd.openxmlformats-officedocument.drawingml.diagramColors+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theme/themeOverride7.xml" ContentType="application/vnd.openxmlformats-officedocument.themeOverride+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theme/themeOverride10.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theme/themeOverride3.xml" ContentType="application/vnd.openxmlformats-officedocument.themeOverr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s/slide138.xml" ContentType="application/vnd.openxmlformats-officedocument.presentationml.slide+xml"/>
  <Override PartName="/ppt/diagrams/layout3.xml" ContentType="application/vnd.openxmlformats-officedocument.drawingml.diagramLayout+xml"/>
  <Override PartName="/ppt/notesSlides/notesSlide9.xml" ContentType="application/vnd.openxmlformats-officedocument.presentationml.notesSlide+xml"/>
  <Override PartName="/ppt/diagrams/data4.xml" ContentType="application/vnd.openxmlformats-officedocument.drawingml.diagramData+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notesSlides/notesSlide10.xml" ContentType="application/vnd.openxmlformats-officedocument.presentationml.notesSlide+xml"/>
  <Override PartName="/ppt/diagrams/colors6.xml" ContentType="application/vnd.openxmlformats-officedocument.drawingml.diagramColors+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theme/themeOverride8.xml" ContentType="application/vnd.openxmlformats-officedocument.themeOverride+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diagrams/quickStyle1.xml" ContentType="application/vnd.openxmlformats-officedocument.drawingml.diagramStyle+xml"/>
  <Override PartName="/ppt/theme/themeOverride4.xml" ContentType="application/vnd.openxmlformats-officedocument.themeOverr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slides/slide139.xml" ContentType="application/vnd.openxmlformats-officedocument.presentationml.slide+xml"/>
  <Override PartName="/ppt/notesSlides/notesSlide11.xml" ContentType="application/vnd.openxmlformats-officedocument.presentationml.notesSlide+xml"/>
  <Override PartName="/ppt/diagrams/data5.xml" ContentType="application/vnd.openxmlformats-officedocument.drawingml.diagramData+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notesSlides/notesSlide6.xml" ContentType="application/vnd.openxmlformats-officedocument.presentationml.notesSlide+xml"/>
  <Override PartName="/ppt/diagrams/drawing6.xml" ContentType="application/vnd.ms-office.drawingml.diagramDrawing+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theme/themeOverride9.xml" ContentType="application/vnd.openxmlformats-officedocument.themeOverride+xml"/>
  <Override PartName="/ppt/diagrams/quickStyle6.xml" ContentType="application/vnd.openxmlformats-officedocument.drawingml.diagramStyl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theme/themeOverride5.xml" ContentType="application/vnd.openxmlformats-officedocument.themeOverr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docProps/custom.xml" ContentType="application/vnd.openxmlformats-officedocument.custom-properties+xml"/>
  <Override PartName="/ppt/slides/slide129.xml" ContentType="application/vnd.openxmlformats-officedocument.presentationml.slide+xml"/>
  <Override PartName="/ppt/notesSlides/notesSlide12.xml" ContentType="application/vnd.openxmlformats-officedocument.presentationml.notes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52"/>
  </p:notesMasterIdLst>
  <p:handoutMasterIdLst>
    <p:handoutMasterId r:id="rId153"/>
  </p:handoutMasterIdLst>
  <p:sldIdLst>
    <p:sldId id="256" r:id="rId2"/>
    <p:sldId id="386" r:id="rId3"/>
    <p:sldId id="270" r:id="rId4"/>
    <p:sldId id="258" r:id="rId5"/>
    <p:sldId id="271" r:id="rId6"/>
    <p:sldId id="279" r:id="rId7"/>
    <p:sldId id="272" r:id="rId8"/>
    <p:sldId id="280" r:id="rId9"/>
    <p:sldId id="273" r:id="rId10"/>
    <p:sldId id="274" r:id="rId11"/>
    <p:sldId id="275" r:id="rId12"/>
    <p:sldId id="276" r:id="rId13"/>
    <p:sldId id="281" r:id="rId14"/>
    <p:sldId id="282" r:id="rId15"/>
    <p:sldId id="283" r:id="rId16"/>
    <p:sldId id="277" r:id="rId17"/>
    <p:sldId id="278" r:id="rId18"/>
    <p:sldId id="284" r:id="rId19"/>
    <p:sldId id="288" r:id="rId20"/>
    <p:sldId id="289" r:id="rId21"/>
    <p:sldId id="285" r:id="rId22"/>
    <p:sldId id="290" r:id="rId23"/>
    <p:sldId id="291" r:id="rId24"/>
    <p:sldId id="293" r:id="rId25"/>
    <p:sldId id="294" r:id="rId26"/>
    <p:sldId id="295" r:id="rId27"/>
    <p:sldId id="296" r:id="rId28"/>
    <p:sldId id="297" r:id="rId29"/>
    <p:sldId id="298" r:id="rId30"/>
    <p:sldId id="299" r:id="rId31"/>
    <p:sldId id="300" r:id="rId32"/>
    <p:sldId id="301" r:id="rId33"/>
    <p:sldId id="302" r:id="rId34"/>
    <p:sldId id="303" r:id="rId35"/>
    <p:sldId id="304" r:id="rId36"/>
    <p:sldId id="305" r:id="rId37"/>
    <p:sldId id="306" r:id="rId38"/>
    <p:sldId id="307" r:id="rId39"/>
    <p:sldId id="308" r:id="rId40"/>
    <p:sldId id="309" r:id="rId41"/>
    <p:sldId id="310" r:id="rId42"/>
    <p:sldId id="311" r:id="rId43"/>
    <p:sldId id="312" r:id="rId44"/>
    <p:sldId id="313" r:id="rId45"/>
    <p:sldId id="314" r:id="rId46"/>
    <p:sldId id="316" r:id="rId47"/>
    <p:sldId id="317" r:id="rId48"/>
    <p:sldId id="318" r:id="rId49"/>
    <p:sldId id="319" r:id="rId50"/>
    <p:sldId id="387" r:id="rId51"/>
    <p:sldId id="322" r:id="rId52"/>
    <p:sldId id="323" r:id="rId53"/>
    <p:sldId id="324" r:id="rId54"/>
    <p:sldId id="325" r:id="rId55"/>
    <p:sldId id="326" r:id="rId56"/>
    <p:sldId id="327" r:id="rId57"/>
    <p:sldId id="433" r:id="rId58"/>
    <p:sldId id="389" r:id="rId59"/>
    <p:sldId id="328" r:id="rId60"/>
    <p:sldId id="329" r:id="rId61"/>
    <p:sldId id="330" r:id="rId62"/>
    <p:sldId id="331" r:id="rId63"/>
    <p:sldId id="332" r:id="rId64"/>
    <p:sldId id="333" r:id="rId65"/>
    <p:sldId id="334" r:id="rId66"/>
    <p:sldId id="388" r:id="rId67"/>
    <p:sldId id="338" r:id="rId68"/>
    <p:sldId id="344" r:id="rId69"/>
    <p:sldId id="346" r:id="rId70"/>
    <p:sldId id="348" r:id="rId71"/>
    <p:sldId id="352" r:id="rId72"/>
    <p:sldId id="353" r:id="rId73"/>
    <p:sldId id="354" r:id="rId74"/>
    <p:sldId id="356" r:id="rId75"/>
    <p:sldId id="355" r:id="rId76"/>
    <p:sldId id="357" r:id="rId77"/>
    <p:sldId id="431" r:id="rId78"/>
    <p:sldId id="341" r:id="rId79"/>
    <p:sldId id="347" r:id="rId80"/>
    <p:sldId id="358" r:id="rId81"/>
    <p:sldId id="359" r:id="rId82"/>
    <p:sldId id="360" r:id="rId83"/>
    <p:sldId id="361" r:id="rId84"/>
    <p:sldId id="362" r:id="rId85"/>
    <p:sldId id="363" r:id="rId86"/>
    <p:sldId id="364" r:id="rId87"/>
    <p:sldId id="365" r:id="rId88"/>
    <p:sldId id="366" r:id="rId89"/>
    <p:sldId id="367" r:id="rId90"/>
    <p:sldId id="342" r:id="rId91"/>
    <p:sldId id="368" r:id="rId92"/>
    <p:sldId id="369" r:id="rId93"/>
    <p:sldId id="371" r:id="rId94"/>
    <p:sldId id="370" r:id="rId95"/>
    <p:sldId id="432" r:id="rId96"/>
    <p:sldId id="343" r:id="rId97"/>
    <p:sldId id="372" r:id="rId98"/>
    <p:sldId id="373" r:id="rId99"/>
    <p:sldId id="374" r:id="rId100"/>
    <p:sldId id="340" r:id="rId101"/>
    <p:sldId id="375" r:id="rId102"/>
    <p:sldId id="339" r:id="rId103"/>
    <p:sldId id="337" r:id="rId104"/>
    <p:sldId id="376" r:id="rId105"/>
    <p:sldId id="377" r:id="rId106"/>
    <p:sldId id="378" r:id="rId107"/>
    <p:sldId id="379" r:id="rId108"/>
    <p:sldId id="380" r:id="rId109"/>
    <p:sldId id="391" r:id="rId110"/>
    <p:sldId id="393" r:id="rId111"/>
    <p:sldId id="394" r:id="rId112"/>
    <p:sldId id="395" r:id="rId113"/>
    <p:sldId id="396" r:id="rId114"/>
    <p:sldId id="398" r:id="rId115"/>
    <p:sldId id="381" r:id="rId116"/>
    <p:sldId id="399" r:id="rId117"/>
    <p:sldId id="404" r:id="rId118"/>
    <p:sldId id="405" r:id="rId119"/>
    <p:sldId id="406" r:id="rId120"/>
    <p:sldId id="407" r:id="rId121"/>
    <p:sldId id="408" r:id="rId122"/>
    <p:sldId id="382" r:id="rId123"/>
    <p:sldId id="400" r:id="rId124"/>
    <p:sldId id="420" r:id="rId125"/>
    <p:sldId id="421" r:id="rId126"/>
    <p:sldId id="422" r:id="rId127"/>
    <p:sldId id="423" r:id="rId128"/>
    <p:sldId id="424" r:id="rId129"/>
    <p:sldId id="425" r:id="rId130"/>
    <p:sldId id="383" r:id="rId131"/>
    <p:sldId id="401" r:id="rId132"/>
    <p:sldId id="409" r:id="rId133"/>
    <p:sldId id="410" r:id="rId134"/>
    <p:sldId id="426" r:id="rId135"/>
    <p:sldId id="427" r:id="rId136"/>
    <p:sldId id="428" r:id="rId137"/>
    <p:sldId id="430" r:id="rId138"/>
    <p:sldId id="384" r:id="rId139"/>
    <p:sldId id="402" r:id="rId140"/>
    <p:sldId id="416" r:id="rId141"/>
    <p:sldId id="417" r:id="rId142"/>
    <p:sldId id="418" r:id="rId143"/>
    <p:sldId id="419" r:id="rId144"/>
    <p:sldId id="385" r:id="rId145"/>
    <p:sldId id="403" r:id="rId146"/>
    <p:sldId id="411" r:id="rId147"/>
    <p:sldId id="412" r:id="rId148"/>
    <p:sldId id="413" r:id="rId149"/>
    <p:sldId id="414" r:id="rId150"/>
    <p:sldId id="390" r:id="rId15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CC3300"/>
    <a:srgbClr val="0000CC"/>
    <a:srgbClr val="3333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主题样式 1 - 强调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3" autoAdjust="0"/>
    <p:restoredTop sz="86198" autoAdjust="0"/>
  </p:normalViewPr>
  <p:slideViewPr>
    <p:cSldViewPr>
      <p:cViewPr>
        <p:scale>
          <a:sx n="75" d="100"/>
          <a:sy n="75" d="100"/>
        </p:scale>
        <p:origin x="-1422" y="-114"/>
      </p:cViewPr>
      <p:guideLst>
        <p:guide orient="horz" pos="2160"/>
        <p:guide pos="2880"/>
      </p:guideLst>
    </p:cSldViewPr>
  </p:slideViewPr>
  <p:outlineViewPr>
    <p:cViewPr>
      <p:scale>
        <a:sx n="33" d="100"/>
        <a:sy n="33" d="100"/>
      </p:scale>
      <p:origin x="0" y="6048"/>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 r:id="rId43" collapse="1"/>
      <p:sld r:id="rId44" collapse="1"/>
      <p:sld r:id="rId45" collapse="1"/>
      <p:sld r:id="rId46" collapse="1"/>
      <p:sld r:id="rId47" collapse="1"/>
      <p:sld r:id="rId48" collapse="1"/>
      <p:sld r:id="rId49" collapse="1"/>
      <p:sld r:id="rId50" collapse="1"/>
      <p:sld r:id="rId51" collapse="1"/>
      <p:sld r:id="rId52" collapse="1"/>
      <p:sld r:id="rId53" collapse="1"/>
      <p:sld r:id="rId54" collapse="1"/>
      <p:sld r:id="rId55" collapse="1"/>
      <p:sld r:id="rId56" collapse="1"/>
      <p:sld r:id="rId57" collapse="1"/>
      <p:sld r:id="rId58" collapse="1"/>
      <p:sld r:id="rId59" collapse="1"/>
      <p:sld r:id="rId60" collapse="1"/>
      <p:sld r:id="rId61" collapse="1"/>
      <p:sld r:id="rId62" collapse="1"/>
      <p:sld r:id="rId63" collapse="1"/>
      <p:sld r:id="rId64" collapse="1"/>
      <p:sld r:id="rId65" collapse="1"/>
      <p:sld r:id="rId66" collapse="1"/>
      <p:sld r:id="rId67" collapse="1"/>
      <p:sld r:id="rId68" collapse="1"/>
      <p:sld r:id="rId69" collapse="1"/>
      <p:sld r:id="rId70" collapse="1"/>
      <p:sld r:id="rId71" collapse="1"/>
      <p:sld r:id="rId72" collapse="1"/>
      <p:sld r:id="rId73" collapse="1"/>
      <p:sld r:id="rId74" collapse="1"/>
      <p:sld r:id="rId75" collapse="1"/>
      <p:sld r:id="rId76" collapse="1"/>
      <p:sld r:id="rId77" collapse="1"/>
      <p:sld r:id="rId78" collapse="1"/>
      <p:sld r:id="rId79" collapse="1"/>
      <p:sld r:id="rId80" collapse="1"/>
      <p:sld r:id="rId81" collapse="1"/>
      <p:sld r:id="rId82" collapse="1"/>
      <p:sld r:id="rId83" collapse="1"/>
      <p:sld r:id="rId84" collapse="1"/>
      <p:sld r:id="rId85" collapse="1"/>
      <p:sld r:id="rId86" collapse="1"/>
      <p:sld r:id="rId87" collapse="1"/>
      <p:sld r:id="rId88" collapse="1"/>
      <p:sld r:id="rId89" collapse="1"/>
      <p:sld r:id="rId90" collapse="1"/>
      <p:sld r:id="rId91" collapse="1"/>
      <p:sld r:id="rId92" collapse="1"/>
      <p:sld r:id="rId93" collapse="1"/>
      <p:sld r:id="rId94" collapse="1"/>
      <p:sld r:id="rId95" collapse="1"/>
      <p:sld r:id="rId96" collapse="1"/>
      <p:sld r:id="rId97" collapse="1"/>
      <p:sld r:id="rId98" collapse="1"/>
      <p:sld r:id="rId99" collapse="1"/>
      <p:sld r:id="rId100" collapse="1"/>
      <p:sld r:id="rId101" collapse="1"/>
      <p:sld r:id="rId102" collapse="1"/>
      <p:sld r:id="rId103" collapse="1"/>
      <p:sld r:id="rId104" collapse="1"/>
      <p:sld r:id="rId105" collapse="1"/>
      <p:sld r:id="rId106" collapse="1"/>
      <p:sld r:id="rId107" collapse="1"/>
      <p:sld r:id="rId108" collapse="1"/>
      <p:sld r:id="rId109" collapse="1"/>
      <p:sld r:id="rId110" collapse="1"/>
      <p:sld r:id="rId111" collapse="1"/>
      <p:sld r:id="rId112" collapse="1"/>
      <p:sld r:id="rId113" collapse="1"/>
      <p:sld r:id="rId114" collapse="1"/>
      <p:sld r:id="rId115" collapse="1"/>
      <p:sld r:id="rId116" collapse="1"/>
      <p:sld r:id="rId117" collapse="1"/>
      <p:sld r:id="rId118" collapse="1"/>
      <p:sld r:id="rId119" collapse="1"/>
      <p:sld r:id="rId120" collapse="1"/>
      <p:sld r:id="rId121" collapse="1"/>
      <p:sld r:id="rId122" collapse="1"/>
      <p:sld r:id="rId123" collapse="1"/>
      <p:sld r:id="rId124" collapse="1"/>
      <p:sld r:id="rId125" collapse="1"/>
      <p:sld r:id="rId126" collapse="1"/>
      <p:sld r:id="rId127" collapse="1"/>
      <p:sld r:id="rId128" collapse="1"/>
      <p:sld r:id="rId129" collapse="1"/>
      <p:sld r:id="rId130" collapse="1"/>
      <p:sld r:id="rId131" collapse="1"/>
      <p:sld r:id="rId132" collapse="1"/>
      <p:sld r:id="rId133" collapse="1"/>
      <p:sld r:id="rId134"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7" d="100"/>
          <a:sy n="67" d="100"/>
        </p:scale>
        <p:origin x="-2880"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s>
</file>

<file path=ppt/_rels/viewProps.xml.rels><?xml version="1.0" encoding="UTF-8" standalone="yes"?>
<Relationships xmlns="http://schemas.openxmlformats.org/package/2006/relationships"><Relationship Id="rId26" Type="http://schemas.openxmlformats.org/officeDocument/2006/relationships/slide" Target="slides/slide27.xml"/><Relationship Id="rId117" Type="http://schemas.openxmlformats.org/officeDocument/2006/relationships/slide" Target="slides/slide126.xml"/><Relationship Id="rId21" Type="http://schemas.openxmlformats.org/officeDocument/2006/relationships/slide" Target="slides/slide22.xml"/><Relationship Id="rId42" Type="http://schemas.openxmlformats.org/officeDocument/2006/relationships/slide" Target="slides/slide43.xml"/><Relationship Id="rId47" Type="http://schemas.openxmlformats.org/officeDocument/2006/relationships/slide" Target="slides/slide48.xml"/><Relationship Id="rId63" Type="http://schemas.openxmlformats.org/officeDocument/2006/relationships/slide" Target="slides/slide68.xml"/><Relationship Id="rId68" Type="http://schemas.openxmlformats.org/officeDocument/2006/relationships/slide" Target="slides/slide73.xml"/><Relationship Id="rId84" Type="http://schemas.openxmlformats.org/officeDocument/2006/relationships/slide" Target="slides/slide89.xml"/><Relationship Id="rId89" Type="http://schemas.openxmlformats.org/officeDocument/2006/relationships/slide" Target="slides/slide94.xml"/><Relationship Id="rId112" Type="http://schemas.openxmlformats.org/officeDocument/2006/relationships/slide" Target="slides/slide120.xml"/><Relationship Id="rId133" Type="http://schemas.openxmlformats.org/officeDocument/2006/relationships/slide" Target="slides/slide149.xml"/><Relationship Id="rId16" Type="http://schemas.openxmlformats.org/officeDocument/2006/relationships/slide" Target="slides/slide17.xml"/><Relationship Id="rId107" Type="http://schemas.openxmlformats.org/officeDocument/2006/relationships/slide" Target="slides/slide114.xml"/><Relationship Id="rId11" Type="http://schemas.openxmlformats.org/officeDocument/2006/relationships/slide" Target="slides/slide12.xml"/><Relationship Id="rId32" Type="http://schemas.openxmlformats.org/officeDocument/2006/relationships/slide" Target="slides/slide33.xml"/><Relationship Id="rId37" Type="http://schemas.openxmlformats.org/officeDocument/2006/relationships/slide" Target="slides/slide38.xml"/><Relationship Id="rId53" Type="http://schemas.openxmlformats.org/officeDocument/2006/relationships/slide" Target="slides/slide55.xml"/><Relationship Id="rId58" Type="http://schemas.openxmlformats.org/officeDocument/2006/relationships/slide" Target="slides/slide62.xml"/><Relationship Id="rId74" Type="http://schemas.openxmlformats.org/officeDocument/2006/relationships/slide" Target="slides/slide79.xml"/><Relationship Id="rId79" Type="http://schemas.openxmlformats.org/officeDocument/2006/relationships/slide" Target="slides/slide84.xml"/><Relationship Id="rId102" Type="http://schemas.openxmlformats.org/officeDocument/2006/relationships/slide" Target="slides/slide109.xml"/><Relationship Id="rId123" Type="http://schemas.openxmlformats.org/officeDocument/2006/relationships/slide" Target="slides/slide133.xml"/><Relationship Id="rId128" Type="http://schemas.openxmlformats.org/officeDocument/2006/relationships/slide" Target="slides/slide143.xml"/><Relationship Id="rId5" Type="http://schemas.openxmlformats.org/officeDocument/2006/relationships/slide" Target="slides/slide6.xml"/><Relationship Id="rId90" Type="http://schemas.openxmlformats.org/officeDocument/2006/relationships/slide" Target="slides/slide96.xml"/><Relationship Id="rId95" Type="http://schemas.openxmlformats.org/officeDocument/2006/relationships/slide" Target="slides/slide101.xml"/><Relationship Id="rId14" Type="http://schemas.openxmlformats.org/officeDocument/2006/relationships/slide" Target="slides/slide15.xml"/><Relationship Id="rId22" Type="http://schemas.openxmlformats.org/officeDocument/2006/relationships/slide" Target="slides/slide23.xml"/><Relationship Id="rId27" Type="http://schemas.openxmlformats.org/officeDocument/2006/relationships/slide" Target="slides/slide28.xml"/><Relationship Id="rId30" Type="http://schemas.openxmlformats.org/officeDocument/2006/relationships/slide" Target="slides/slide31.xml"/><Relationship Id="rId35" Type="http://schemas.openxmlformats.org/officeDocument/2006/relationships/slide" Target="slides/slide36.xml"/><Relationship Id="rId43" Type="http://schemas.openxmlformats.org/officeDocument/2006/relationships/slide" Target="slides/slide44.xml"/><Relationship Id="rId48" Type="http://schemas.openxmlformats.org/officeDocument/2006/relationships/slide" Target="slides/slide49.xml"/><Relationship Id="rId56" Type="http://schemas.openxmlformats.org/officeDocument/2006/relationships/slide" Target="slides/slide60.xml"/><Relationship Id="rId64" Type="http://schemas.openxmlformats.org/officeDocument/2006/relationships/slide" Target="slides/slide69.xml"/><Relationship Id="rId69" Type="http://schemas.openxmlformats.org/officeDocument/2006/relationships/slide" Target="slides/slide74.xml"/><Relationship Id="rId77" Type="http://schemas.openxmlformats.org/officeDocument/2006/relationships/slide" Target="slides/slide82.xml"/><Relationship Id="rId100" Type="http://schemas.openxmlformats.org/officeDocument/2006/relationships/slide" Target="slides/slide106.xml"/><Relationship Id="rId105" Type="http://schemas.openxmlformats.org/officeDocument/2006/relationships/slide" Target="slides/slide112.xml"/><Relationship Id="rId113" Type="http://schemas.openxmlformats.org/officeDocument/2006/relationships/slide" Target="slides/slide121.xml"/><Relationship Id="rId118" Type="http://schemas.openxmlformats.org/officeDocument/2006/relationships/slide" Target="slides/slide127.xml"/><Relationship Id="rId126" Type="http://schemas.openxmlformats.org/officeDocument/2006/relationships/slide" Target="slides/slide141.xml"/><Relationship Id="rId134" Type="http://schemas.openxmlformats.org/officeDocument/2006/relationships/slide" Target="slides/slide150.xml"/><Relationship Id="rId8" Type="http://schemas.openxmlformats.org/officeDocument/2006/relationships/slide" Target="slides/slide9.xml"/><Relationship Id="rId51" Type="http://schemas.openxmlformats.org/officeDocument/2006/relationships/slide" Target="slides/slide53.xml"/><Relationship Id="rId72" Type="http://schemas.openxmlformats.org/officeDocument/2006/relationships/slide" Target="slides/slide77.xml"/><Relationship Id="rId80" Type="http://schemas.openxmlformats.org/officeDocument/2006/relationships/slide" Target="slides/slide85.xml"/><Relationship Id="rId85" Type="http://schemas.openxmlformats.org/officeDocument/2006/relationships/slide" Target="slides/slide90.xml"/><Relationship Id="rId93" Type="http://schemas.openxmlformats.org/officeDocument/2006/relationships/slide" Target="slides/slide99.xml"/><Relationship Id="rId98" Type="http://schemas.openxmlformats.org/officeDocument/2006/relationships/slide" Target="slides/slide104.xml"/><Relationship Id="rId121" Type="http://schemas.openxmlformats.org/officeDocument/2006/relationships/slide" Target="slides/slide131.xml"/><Relationship Id="rId3" Type="http://schemas.openxmlformats.org/officeDocument/2006/relationships/slide" Target="slides/slide4.xml"/><Relationship Id="rId12" Type="http://schemas.openxmlformats.org/officeDocument/2006/relationships/slide" Target="slides/slide13.xml"/><Relationship Id="rId17" Type="http://schemas.openxmlformats.org/officeDocument/2006/relationships/slide" Target="slides/slide18.xml"/><Relationship Id="rId25" Type="http://schemas.openxmlformats.org/officeDocument/2006/relationships/slide" Target="slides/slide26.xml"/><Relationship Id="rId33" Type="http://schemas.openxmlformats.org/officeDocument/2006/relationships/slide" Target="slides/slide34.xml"/><Relationship Id="rId38" Type="http://schemas.openxmlformats.org/officeDocument/2006/relationships/slide" Target="slides/slide39.xml"/><Relationship Id="rId46" Type="http://schemas.openxmlformats.org/officeDocument/2006/relationships/slide" Target="slides/slide47.xml"/><Relationship Id="rId59" Type="http://schemas.openxmlformats.org/officeDocument/2006/relationships/slide" Target="slides/slide63.xml"/><Relationship Id="rId67" Type="http://schemas.openxmlformats.org/officeDocument/2006/relationships/slide" Target="slides/slide72.xml"/><Relationship Id="rId103" Type="http://schemas.openxmlformats.org/officeDocument/2006/relationships/slide" Target="slides/slide110.xml"/><Relationship Id="rId108" Type="http://schemas.openxmlformats.org/officeDocument/2006/relationships/slide" Target="slides/slide116.xml"/><Relationship Id="rId116" Type="http://schemas.openxmlformats.org/officeDocument/2006/relationships/slide" Target="slides/slide125.xml"/><Relationship Id="rId124" Type="http://schemas.openxmlformats.org/officeDocument/2006/relationships/slide" Target="slides/slide139.xml"/><Relationship Id="rId129" Type="http://schemas.openxmlformats.org/officeDocument/2006/relationships/slide" Target="slides/slide145.xml"/><Relationship Id="rId20" Type="http://schemas.openxmlformats.org/officeDocument/2006/relationships/slide" Target="slides/slide21.xml"/><Relationship Id="rId41" Type="http://schemas.openxmlformats.org/officeDocument/2006/relationships/slide" Target="slides/slide42.xml"/><Relationship Id="rId54" Type="http://schemas.openxmlformats.org/officeDocument/2006/relationships/slide" Target="slides/slide56.xml"/><Relationship Id="rId62" Type="http://schemas.openxmlformats.org/officeDocument/2006/relationships/slide" Target="slides/slide67.xml"/><Relationship Id="rId70" Type="http://schemas.openxmlformats.org/officeDocument/2006/relationships/slide" Target="slides/slide75.xml"/><Relationship Id="rId75" Type="http://schemas.openxmlformats.org/officeDocument/2006/relationships/slide" Target="slides/slide80.xml"/><Relationship Id="rId83" Type="http://schemas.openxmlformats.org/officeDocument/2006/relationships/slide" Target="slides/slide88.xml"/><Relationship Id="rId88" Type="http://schemas.openxmlformats.org/officeDocument/2006/relationships/slide" Target="slides/slide93.xml"/><Relationship Id="rId91" Type="http://schemas.openxmlformats.org/officeDocument/2006/relationships/slide" Target="slides/slide97.xml"/><Relationship Id="rId96" Type="http://schemas.openxmlformats.org/officeDocument/2006/relationships/slide" Target="slides/slide102.xml"/><Relationship Id="rId111" Type="http://schemas.openxmlformats.org/officeDocument/2006/relationships/slide" Target="slides/slide119.xml"/><Relationship Id="rId132" Type="http://schemas.openxmlformats.org/officeDocument/2006/relationships/slide" Target="slides/slide148.xml"/><Relationship Id="rId1" Type="http://schemas.openxmlformats.org/officeDocument/2006/relationships/slide" Target="slides/slide1.xml"/><Relationship Id="rId6" Type="http://schemas.openxmlformats.org/officeDocument/2006/relationships/slide" Target="slides/slide7.xml"/><Relationship Id="rId15" Type="http://schemas.openxmlformats.org/officeDocument/2006/relationships/slide" Target="slides/slide16.xml"/><Relationship Id="rId23" Type="http://schemas.openxmlformats.org/officeDocument/2006/relationships/slide" Target="slides/slide24.xml"/><Relationship Id="rId28" Type="http://schemas.openxmlformats.org/officeDocument/2006/relationships/slide" Target="slides/slide29.xml"/><Relationship Id="rId36" Type="http://schemas.openxmlformats.org/officeDocument/2006/relationships/slide" Target="slides/slide37.xml"/><Relationship Id="rId49" Type="http://schemas.openxmlformats.org/officeDocument/2006/relationships/slide" Target="slides/slide51.xml"/><Relationship Id="rId57" Type="http://schemas.openxmlformats.org/officeDocument/2006/relationships/slide" Target="slides/slide61.xml"/><Relationship Id="rId106" Type="http://schemas.openxmlformats.org/officeDocument/2006/relationships/slide" Target="slides/slide113.xml"/><Relationship Id="rId114" Type="http://schemas.openxmlformats.org/officeDocument/2006/relationships/slide" Target="slides/slide123.xml"/><Relationship Id="rId119" Type="http://schemas.openxmlformats.org/officeDocument/2006/relationships/slide" Target="slides/slide128.xml"/><Relationship Id="rId127" Type="http://schemas.openxmlformats.org/officeDocument/2006/relationships/slide" Target="slides/slide142.xml"/><Relationship Id="rId10" Type="http://schemas.openxmlformats.org/officeDocument/2006/relationships/slide" Target="slides/slide11.xml"/><Relationship Id="rId31" Type="http://schemas.openxmlformats.org/officeDocument/2006/relationships/slide" Target="slides/slide32.xml"/><Relationship Id="rId44" Type="http://schemas.openxmlformats.org/officeDocument/2006/relationships/slide" Target="slides/slide45.xml"/><Relationship Id="rId52" Type="http://schemas.openxmlformats.org/officeDocument/2006/relationships/slide" Target="slides/slide54.xml"/><Relationship Id="rId60" Type="http://schemas.openxmlformats.org/officeDocument/2006/relationships/slide" Target="slides/slide64.xml"/><Relationship Id="rId65" Type="http://schemas.openxmlformats.org/officeDocument/2006/relationships/slide" Target="slides/slide70.xml"/><Relationship Id="rId73" Type="http://schemas.openxmlformats.org/officeDocument/2006/relationships/slide" Target="slides/slide78.xml"/><Relationship Id="rId78" Type="http://schemas.openxmlformats.org/officeDocument/2006/relationships/slide" Target="slides/slide83.xml"/><Relationship Id="rId81" Type="http://schemas.openxmlformats.org/officeDocument/2006/relationships/slide" Target="slides/slide86.xml"/><Relationship Id="rId86" Type="http://schemas.openxmlformats.org/officeDocument/2006/relationships/slide" Target="slides/slide91.xml"/><Relationship Id="rId94" Type="http://schemas.openxmlformats.org/officeDocument/2006/relationships/slide" Target="slides/slide100.xml"/><Relationship Id="rId99" Type="http://schemas.openxmlformats.org/officeDocument/2006/relationships/slide" Target="slides/slide105.xml"/><Relationship Id="rId101" Type="http://schemas.openxmlformats.org/officeDocument/2006/relationships/slide" Target="slides/slide107.xml"/><Relationship Id="rId122" Type="http://schemas.openxmlformats.org/officeDocument/2006/relationships/slide" Target="slides/slide132.xml"/><Relationship Id="rId130" Type="http://schemas.openxmlformats.org/officeDocument/2006/relationships/slide" Target="slides/slide146.xml"/><Relationship Id="rId4" Type="http://schemas.openxmlformats.org/officeDocument/2006/relationships/slide" Target="slides/slide5.xml"/><Relationship Id="rId9" Type="http://schemas.openxmlformats.org/officeDocument/2006/relationships/slide" Target="slides/slide10.xml"/><Relationship Id="rId13" Type="http://schemas.openxmlformats.org/officeDocument/2006/relationships/slide" Target="slides/slide14.xml"/><Relationship Id="rId18" Type="http://schemas.openxmlformats.org/officeDocument/2006/relationships/slide" Target="slides/slide19.xml"/><Relationship Id="rId39" Type="http://schemas.openxmlformats.org/officeDocument/2006/relationships/slide" Target="slides/slide40.xml"/><Relationship Id="rId109" Type="http://schemas.openxmlformats.org/officeDocument/2006/relationships/slide" Target="slides/slide117.xml"/><Relationship Id="rId34" Type="http://schemas.openxmlformats.org/officeDocument/2006/relationships/slide" Target="slides/slide35.xml"/><Relationship Id="rId50" Type="http://schemas.openxmlformats.org/officeDocument/2006/relationships/slide" Target="slides/slide52.xml"/><Relationship Id="rId55" Type="http://schemas.openxmlformats.org/officeDocument/2006/relationships/slide" Target="slides/slide59.xml"/><Relationship Id="rId76" Type="http://schemas.openxmlformats.org/officeDocument/2006/relationships/slide" Target="slides/slide81.xml"/><Relationship Id="rId97" Type="http://schemas.openxmlformats.org/officeDocument/2006/relationships/slide" Target="slides/slide103.xml"/><Relationship Id="rId104" Type="http://schemas.openxmlformats.org/officeDocument/2006/relationships/slide" Target="slides/slide111.xml"/><Relationship Id="rId120" Type="http://schemas.openxmlformats.org/officeDocument/2006/relationships/slide" Target="slides/slide129.xml"/><Relationship Id="rId125" Type="http://schemas.openxmlformats.org/officeDocument/2006/relationships/slide" Target="slides/slide140.xml"/><Relationship Id="rId7" Type="http://schemas.openxmlformats.org/officeDocument/2006/relationships/slide" Target="slides/slide8.xml"/><Relationship Id="rId71" Type="http://schemas.openxmlformats.org/officeDocument/2006/relationships/slide" Target="slides/slide76.xml"/><Relationship Id="rId92" Type="http://schemas.openxmlformats.org/officeDocument/2006/relationships/slide" Target="slides/slide98.xml"/><Relationship Id="rId2" Type="http://schemas.openxmlformats.org/officeDocument/2006/relationships/slide" Target="slides/slide3.xml"/><Relationship Id="rId29" Type="http://schemas.openxmlformats.org/officeDocument/2006/relationships/slide" Target="slides/slide30.xml"/><Relationship Id="rId24" Type="http://schemas.openxmlformats.org/officeDocument/2006/relationships/slide" Target="slides/slide25.xml"/><Relationship Id="rId40" Type="http://schemas.openxmlformats.org/officeDocument/2006/relationships/slide" Target="slides/slide41.xml"/><Relationship Id="rId45" Type="http://schemas.openxmlformats.org/officeDocument/2006/relationships/slide" Target="slides/slide46.xml"/><Relationship Id="rId66" Type="http://schemas.openxmlformats.org/officeDocument/2006/relationships/slide" Target="slides/slide71.xml"/><Relationship Id="rId87" Type="http://schemas.openxmlformats.org/officeDocument/2006/relationships/slide" Target="slides/slide92.xml"/><Relationship Id="rId110" Type="http://schemas.openxmlformats.org/officeDocument/2006/relationships/slide" Target="slides/slide118.xml"/><Relationship Id="rId115" Type="http://schemas.openxmlformats.org/officeDocument/2006/relationships/slide" Target="slides/slide124.xml"/><Relationship Id="rId131" Type="http://schemas.openxmlformats.org/officeDocument/2006/relationships/slide" Target="slides/slide147.xml"/><Relationship Id="rId61" Type="http://schemas.openxmlformats.org/officeDocument/2006/relationships/slide" Target="slides/slide65.xml"/><Relationship Id="rId82" Type="http://schemas.openxmlformats.org/officeDocument/2006/relationships/slide" Target="slides/slide87.xml"/><Relationship Id="rId19" Type="http://schemas.openxmlformats.org/officeDocument/2006/relationships/slide" Target="slides/slide2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92628F-07EC-43AF-9B07-49817BA29AE3}" type="doc">
      <dgm:prSet loTypeId="urn:microsoft.com/office/officeart/2005/8/layout/arrow6" loCatId="relationship" qsTypeId="urn:microsoft.com/office/officeart/2005/8/quickstyle/simple4" qsCatId="simple" csTypeId="urn:microsoft.com/office/officeart/2005/8/colors/accent1_2" csCatId="accent1" phldr="1"/>
      <dgm:spPr/>
      <dgm:t>
        <a:bodyPr/>
        <a:lstStyle/>
        <a:p>
          <a:endParaRPr lang="zh-CN" altLang="en-US"/>
        </a:p>
      </dgm:t>
    </dgm:pt>
    <dgm:pt modelId="{94D76560-5EF2-456E-80E7-CC31A4DA5A90}">
      <dgm:prSet phldrT="[文本]"/>
      <dgm:spPr/>
      <dgm:t>
        <a:bodyPr/>
        <a:lstStyle/>
        <a:p>
          <a:r>
            <a:rPr lang="zh-CN" altLang="en-US" dirty="0" smtClean="0"/>
            <a:t>挑出不合格品</a:t>
          </a:r>
          <a:endParaRPr lang="zh-CN" altLang="en-US" dirty="0"/>
        </a:p>
      </dgm:t>
    </dgm:pt>
    <dgm:pt modelId="{9B4AC629-B15D-43C2-9E17-1C75BA01BFE1}" type="parTrans" cxnId="{337FF0CD-E921-4B01-85D1-AD045F875ED5}">
      <dgm:prSet/>
      <dgm:spPr/>
      <dgm:t>
        <a:bodyPr/>
        <a:lstStyle/>
        <a:p>
          <a:endParaRPr lang="zh-CN" altLang="en-US"/>
        </a:p>
      </dgm:t>
    </dgm:pt>
    <dgm:pt modelId="{F2DA0EEE-E71C-4331-BD61-0BD74ABDF029}" type="sibTrans" cxnId="{337FF0CD-E921-4B01-85D1-AD045F875ED5}">
      <dgm:prSet/>
      <dgm:spPr/>
      <dgm:t>
        <a:bodyPr/>
        <a:lstStyle/>
        <a:p>
          <a:endParaRPr lang="zh-CN" altLang="en-US"/>
        </a:p>
      </dgm:t>
    </dgm:pt>
    <dgm:pt modelId="{38E563D0-A4A6-4615-8353-994E913B87E2}">
      <dgm:prSet phldrT="[文本]"/>
      <dgm:spPr/>
      <dgm:t>
        <a:bodyPr/>
        <a:lstStyle/>
        <a:p>
          <a:r>
            <a:rPr lang="zh-CN" altLang="en-US" dirty="0" smtClean="0"/>
            <a:t>为验收或拒收提供依据</a:t>
          </a:r>
          <a:endParaRPr lang="zh-CN" altLang="en-US" dirty="0"/>
        </a:p>
      </dgm:t>
    </dgm:pt>
    <dgm:pt modelId="{D536F9B4-5DFF-4A43-BF82-9AEDC3B7B3FA}" type="parTrans" cxnId="{F8ABC614-97D9-486A-8F2C-F3BBED2D1413}">
      <dgm:prSet/>
      <dgm:spPr/>
      <dgm:t>
        <a:bodyPr/>
        <a:lstStyle/>
        <a:p>
          <a:endParaRPr lang="zh-CN" altLang="en-US"/>
        </a:p>
      </dgm:t>
    </dgm:pt>
    <dgm:pt modelId="{78F0EA9E-FBE7-4166-B527-2D365309F644}" type="sibTrans" cxnId="{F8ABC614-97D9-486A-8F2C-F3BBED2D1413}">
      <dgm:prSet/>
      <dgm:spPr/>
      <dgm:t>
        <a:bodyPr/>
        <a:lstStyle/>
        <a:p>
          <a:endParaRPr lang="zh-CN" altLang="en-US"/>
        </a:p>
      </dgm:t>
    </dgm:pt>
    <dgm:pt modelId="{0F504E16-9621-4A43-9CE2-6BED450C91EB}" type="pres">
      <dgm:prSet presAssocID="{FA92628F-07EC-43AF-9B07-49817BA29AE3}" presName="compositeShape" presStyleCnt="0">
        <dgm:presLayoutVars>
          <dgm:chMax val="2"/>
          <dgm:dir/>
          <dgm:resizeHandles val="exact"/>
        </dgm:presLayoutVars>
      </dgm:prSet>
      <dgm:spPr/>
      <dgm:t>
        <a:bodyPr/>
        <a:lstStyle/>
        <a:p>
          <a:endParaRPr lang="zh-CN" altLang="en-US"/>
        </a:p>
      </dgm:t>
    </dgm:pt>
    <dgm:pt modelId="{C8C84401-0B11-48C0-8237-237A6BBA1EF7}" type="pres">
      <dgm:prSet presAssocID="{FA92628F-07EC-43AF-9B07-49817BA29AE3}" presName="ribbon" presStyleLbl="node1" presStyleIdx="0" presStyleCnt="1" custLinFactNeighborY="-3125"/>
      <dgm:spPr/>
    </dgm:pt>
    <dgm:pt modelId="{3828E9A8-7D9D-4A53-8502-EEFBAEA6BD8F}" type="pres">
      <dgm:prSet presAssocID="{FA92628F-07EC-43AF-9B07-49817BA29AE3}" presName="leftArrowText" presStyleLbl="node1" presStyleIdx="0" presStyleCnt="1">
        <dgm:presLayoutVars>
          <dgm:chMax val="0"/>
          <dgm:bulletEnabled val="1"/>
        </dgm:presLayoutVars>
      </dgm:prSet>
      <dgm:spPr/>
      <dgm:t>
        <a:bodyPr/>
        <a:lstStyle/>
        <a:p>
          <a:endParaRPr lang="zh-CN" altLang="en-US"/>
        </a:p>
      </dgm:t>
    </dgm:pt>
    <dgm:pt modelId="{78C73A10-7EED-47F2-89BE-70F0E73CE9AD}" type="pres">
      <dgm:prSet presAssocID="{FA92628F-07EC-43AF-9B07-49817BA29AE3}" presName="rightArrowText" presStyleLbl="node1" presStyleIdx="0" presStyleCnt="1">
        <dgm:presLayoutVars>
          <dgm:chMax val="0"/>
          <dgm:bulletEnabled val="1"/>
        </dgm:presLayoutVars>
      </dgm:prSet>
      <dgm:spPr/>
      <dgm:t>
        <a:bodyPr/>
        <a:lstStyle/>
        <a:p>
          <a:endParaRPr lang="zh-CN" altLang="en-US"/>
        </a:p>
      </dgm:t>
    </dgm:pt>
  </dgm:ptLst>
  <dgm:cxnLst>
    <dgm:cxn modelId="{337FF0CD-E921-4B01-85D1-AD045F875ED5}" srcId="{FA92628F-07EC-43AF-9B07-49817BA29AE3}" destId="{94D76560-5EF2-456E-80E7-CC31A4DA5A90}" srcOrd="0" destOrd="0" parTransId="{9B4AC629-B15D-43C2-9E17-1C75BA01BFE1}" sibTransId="{F2DA0EEE-E71C-4331-BD61-0BD74ABDF029}"/>
    <dgm:cxn modelId="{F8ABC614-97D9-486A-8F2C-F3BBED2D1413}" srcId="{FA92628F-07EC-43AF-9B07-49817BA29AE3}" destId="{38E563D0-A4A6-4615-8353-994E913B87E2}" srcOrd="1" destOrd="0" parTransId="{D536F9B4-5DFF-4A43-BF82-9AEDC3B7B3FA}" sibTransId="{78F0EA9E-FBE7-4166-B527-2D365309F644}"/>
    <dgm:cxn modelId="{B0C5AADF-3365-4A28-86EE-15C7744B864B}" type="presOf" srcId="{38E563D0-A4A6-4615-8353-994E913B87E2}" destId="{78C73A10-7EED-47F2-89BE-70F0E73CE9AD}" srcOrd="0" destOrd="0" presId="urn:microsoft.com/office/officeart/2005/8/layout/arrow6"/>
    <dgm:cxn modelId="{B76FB518-D9B5-4DEA-AF3B-6CF3A3CF9AC0}" type="presOf" srcId="{94D76560-5EF2-456E-80E7-CC31A4DA5A90}" destId="{3828E9A8-7D9D-4A53-8502-EEFBAEA6BD8F}" srcOrd="0" destOrd="0" presId="urn:microsoft.com/office/officeart/2005/8/layout/arrow6"/>
    <dgm:cxn modelId="{1A2920EE-ED77-4A4F-90DC-EB9FB151A146}" type="presOf" srcId="{FA92628F-07EC-43AF-9B07-49817BA29AE3}" destId="{0F504E16-9621-4A43-9CE2-6BED450C91EB}" srcOrd="0" destOrd="0" presId="urn:microsoft.com/office/officeart/2005/8/layout/arrow6"/>
    <dgm:cxn modelId="{BB960898-74FB-4BC1-898B-045EE4158BF6}" type="presParOf" srcId="{0F504E16-9621-4A43-9CE2-6BED450C91EB}" destId="{C8C84401-0B11-48C0-8237-237A6BBA1EF7}" srcOrd="0" destOrd="0" presId="urn:microsoft.com/office/officeart/2005/8/layout/arrow6"/>
    <dgm:cxn modelId="{CB2914D8-D30F-4D99-9240-69BEC63452E5}" type="presParOf" srcId="{0F504E16-9621-4A43-9CE2-6BED450C91EB}" destId="{3828E9A8-7D9D-4A53-8502-EEFBAEA6BD8F}" srcOrd="1" destOrd="0" presId="urn:microsoft.com/office/officeart/2005/8/layout/arrow6"/>
    <dgm:cxn modelId="{05B46317-0813-49C0-95C9-00B5929366FD}" type="presParOf" srcId="{0F504E16-9621-4A43-9CE2-6BED450C91EB}" destId="{78C73A10-7EED-47F2-89BE-70F0E73CE9AD}" srcOrd="2" destOrd="0" presId="urn:microsoft.com/office/officeart/2005/8/layout/arrow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6F53A1-DA56-4BCD-BCEC-2A3E2F9BD869}" type="doc">
      <dgm:prSet loTypeId="urn:microsoft.com/office/officeart/2005/8/layout/lProcess2" loCatId="list" qsTypeId="urn:microsoft.com/office/officeart/2005/8/quickstyle/3d1" qsCatId="3D" csTypeId="urn:microsoft.com/office/officeart/2005/8/colors/accent5_2" csCatId="accent5" phldr="1"/>
      <dgm:spPr/>
      <dgm:t>
        <a:bodyPr/>
        <a:lstStyle/>
        <a:p>
          <a:endParaRPr lang="zh-CN" altLang="en-US"/>
        </a:p>
      </dgm:t>
    </dgm:pt>
    <dgm:pt modelId="{0565FC11-53F4-4B53-81FA-A67A04BAC3A7}">
      <dgm:prSet phldrT="[文本]" custT="1">
        <dgm:style>
          <a:lnRef idx="2">
            <a:schemeClr val="accent2"/>
          </a:lnRef>
          <a:fillRef idx="1">
            <a:schemeClr val="lt1"/>
          </a:fillRef>
          <a:effectRef idx="0">
            <a:schemeClr val="accent2"/>
          </a:effectRef>
          <a:fontRef idx="minor">
            <a:schemeClr val="dk1"/>
          </a:fontRef>
        </dgm:style>
      </dgm:prSet>
      <dgm:spPr/>
      <dgm:t>
        <a:bodyPr/>
        <a:lstStyle/>
        <a:p>
          <a:r>
            <a:rPr lang="zh-CN" sz="2000" dirty="0" smtClean="0">
              <a:solidFill>
                <a:srgbClr val="3333FF"/>
              </a:solidFill>
            </a:rPr>
            <a:t>按</a:t>
          </a:r>
          <a:r>
            <a:rPr lang="zh-CN" altLang="en-US" sz="2000" dirty="0" smtClean="0">
              <a:solidFill>
                <a:srgbClr val="3333FF"/>
              </a:solidFill>
            </a:rPr>
            <a:t>生产过程的阶段</a:t>
          </a:r>
          <a:endParaRPr lang="zh-CN" altLang="en-US" sz="2000" dirty="0">
            <a:solidFill>
              <a:srgbClr val="3333FF"/>
            </a:solidFill>
          </a:endParaRPr>
        </a:p>
      </dgm:t>
    </dgm:pt>
    <dgm:pt modelId="{3B1AC618-5C03-4C51-B81F-BA7386E2195F}" type="parTrans" cxnId="{D1B8A1E9-C60E-4F04-A8DC-C58E167C7E0A}">
      <dgm:prSet/>
      <dgm:spPr/>
      <dgm:t>
        <a:bodyPr/>
        <a:lstStyle/>
        <a:p>
          <a:endParaRPr lang="zh-CN" altLang="en-US"/>
        </a:p>
      </dgm:t>
    </dgm:pt>
    <dgm:pt modelId="{EC304987-AC8A-4872-BB8F-8F77D6085061}" type="sibTrans" cxnId="{D1B8A1E9-C60E-4F04-A8DC-C58E167C7E0A}">
      <dgm:prSet/>
      <dgm:spPr/>
      <dgm:t>
        <a:bodyPr/>
        <a:lstStyle/>
        <a:p>
          <a:endParaRPr lang="zh-CN" altLang="en-US"/>
        </a:p>
      </dgm:t>
    </dgm:pt>
    <dgm:pt modelId="{28DE78EF-DAEF-4CB9-AF3C-2CFBBD46B82A}">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进货检验（入所检验）</a:t>
          </a:r>
          <a:endParaRPr lang="zh-CN" altLang="en-US" sz="1400" b="1" dirty="0">
            <a:solidFill>
              <a:schemeClr val="tx1"/>
            </a:solidFill>
            <a:latin typeface="微软雅黑" pitchFamily="34" charset="-122"/>
            <a:ea typeface="微软雅黑" pitchFamily="34" charset="-122"/>
          </a:endParaRPr>
        </a:p>
      </dgm:t>
    </dgm:pt>
    <dgm:pt modelId="{3BA61AA5-EAC3-46CE-B75D-7D8619C348C1}" type="parTrans" cxnId="{012E729F-40DC-4F10-B8B2-790DF9104383}">
      <dgm:prSet/>
      <dgm:spPr/>
      <dgm:t>
        <a:bodyPr/>
        <a:lstStyle/>
        <a:p>
          <a:endParaRPr lang="zh-CN" altLang="en-US"/>
        </a:p>
      </dgm:t>
    </dgm:pt>
    <dgm:pt modelId="{A757C98B-0B89-4DF5-A467-C6484BA97BB9}" type="sibTrans" cxnId="{012E729F-40DC-4F10-B8B2-790DF9104383}">
      <dgm:prSet/>
      <dgm:spPr/>
      <dgm:t>
        <a:bodyPr/>
        <a:lstStyle/>
        <a:p>
          <a:endParaRPr lang="zh-CN" altLang="en-US"/>
        </a:p>
      </dgm:t>
    </dgm:pt>
    <dgm:pt modelId="{AED77C06-C78A-4356-B2FC-1B23B9FC138F}">
      <dgm:prSet phldrT="[文本]" custT="1">
        <dgm:style>
          <a:lnRef idx="2">
            <a:schemeClr val="accent2"/>
          </a:lnRef>
          <a:fillRef idx="1">
            <a:schemeClr val="lt1"/>
          </a:fillRef>
          <a:effectRef idx="0">
            <a:schemeClr val="accent2"/>
          </a:effectRef>
          <a:fontRef idx="minor">
            <a:schemeClr val="dk1"/>
          </a:fontRef>
        </dgm:style>
      </dgm:prSet>
      <dgm:spPr/>
      <dgm:t>
        <a:bodyPr/>
        <a:lstStyle/>
        <a:p>
          <a:r>
            <a:rPr lang="zh-CN" altLang="en-US" sz="2000" dirty="0" smtClean="0">
              <a:solidFill>
                <a:srgbClr val="3333FF"/>
              </a:solidFill>
            </a:rPr>
            <a:t>按检验产品对象数量</a:t>
          </a:r>
          <a:endParaRPr lang="zh-CN" altLang="en-US" sz="2000" dirty="0">
            <a:solidFill>
              <a:srgbClr val="3333FF"/>
            </a:solidFill>
          </a:endParaRPr>
        </a:p>
      </dgm:t>
    </dgm:pt>
    <dgm:pt modelId="{70B5B6BD-0115-45ED-8E98-CA18EBE7CCAD}" type="parTrans" cxnId="{5EF52B4F-FC17-47F3-94C9-6740CCE22AD4}">
      <dgm:prSet/>
      <dgm:spPr/>
      <dgm:t>
        <a:bodyPr/>
        <a:lstStyle/>
        <a:p>
          <a:endParaRPr lang="zh-CN" altLang="en-US"/>
        </a:p>
      </dgm:t>
    </dgm:pt>
    <dgm:pt modelId="{6534AE66-9293-495F-B991-094FD9930C18}" type="sibTrans" cxnId="{5EF52B4F-FC17-47F3-94C9-6740CCE22AD4}">
      <dgm:prSet/>
      <dgm:spPr/>
      <dgm:t>
        <a:bodyPr/>
        <a:lstStyle/>
        <a:p>
          <a:endParaRPr lang="zh-CN" altLang="en-US"/>
        </a:p>
      </dgm:t>
    </dgm:pt>
    <dgm:pt modelId="{6143AAED-8594-4A7B-AC06-B9513BCC4A47}">
      <dgm:prSet phldrT="[文本]" custT="1">
        <dgm:style>
          <a:lnRef idx="2">
            <a:schemeClr val="accent2"/>
          </a:lnRef>
          <a:fillRef idx="1">
            <a:schemeClr val="lt1"/>
          </a:fillRef>
          <a:effectRef idx="0">
            <a:schemeClr val="accent2"/>
          </a:effectRef>
          <a:fontRef idx="minor">
            <a:schemeClr val="dk1"/>
          </a:fontRef>
        </dgm:style>
      </dgm:prSet>
      <dgm:spPr/>
      <dgm:t>
        <a:bodyPr/>
        <a:lstStyle/>
        <a:p>
          <a:r>
            <a:rPr lang="zh-CN" altLang="en-US" sz="2000" dirty="0" smtClean="0">
              <a:solidFill>
                <a:srgbClr val="3333FF"/>
              </a:solidFill>
            </a:rPr>
            <a:t>按检验产品场所地点</a:t>
          </a:r>
          <a:endParaRPr lang="zh-CN" altLang="en-US" sz="2000" dirty="0">
            <a:solidFill>
              <a:srgbClr val="3333FF"/>
            </a:solidFill>
          </a:endParaRPr>
        </a:p>
      </dgm:t>
    </dgm:pt>
    <dgm:pt modelId="{94C93869-5087-40C8-80F0-C312AE645BEA}" type="parTrans" cxnId="{A9D4E448-7359-4107-8362-A18C304D1AB5}">
      <dgm:prSet/>
      <dgm:spPr/>
      <dgm:t>
        <a:bodyPr/>
        <a:lstStyle/>
        <a:p>
          <a:endParaRPr lang="zh-CN" altLang="en-US"/>
        </a:p>
      </dgm:t>
    </dgm:pt>
    <dgm:pt modelId="{67A3FA5F-AB8F-4D97-8A30-AF49259570B1}" type="sibTrans" cxnId="{A9D4E448-7359-4107-8362-A18C304D1AB5}">
      <dgm:prSet/>
      <dgm:spPr/>
      <dgm:t>
        <a:bodyPr/>
        <a:lstStyle/>
        <a:p>
          <a:endParaRPr lang="zh-CN" altLang="en-US"/>
        </a:p>
      </dgm:t>
    </dgm:pt>
    <dgm:pt modelId="{CFFC9E41-7963-4F9E-BED9-954E34F10CB1}">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集中检验（固定场所检验）</a:t>
          </a:r>
          <a:endParaRPr lang="zh-CN" altLang="en-US" sz="1400" b="1" dirty="0">
            <a:solidFill>
              <a:schemeClr val="tx1"/>
            </a:solidFill>
            <a:latin typeface="微软雅黑" pitchFamily="34" charset="-122"/>
            <a:ea typeface="微软雅黑" pitchFamily="34" charset="-122"/>
          </a:endParaRPr>
        </a:p>
      </dgm:t>
    </dgm:pt>
    <dgm:pt modelId="{5A091F02-44D0-4273-BDE4-3172E9A8B80D}" type="parTrans" cxnId="{DB2B1162-36DD-4095-8981-6F0E6B0F140B}">
      <dgm:prSet/>
      <dgm:spPr/>
      <dgm:t>
        <a:bodyPr/>
        <a:lstStyle/>
        <a:p>
          <a:endParaRPr lang="zh-CN" altLang="en-US"/>
        </a:p>
      </dgm:t>
    </dgm:pt>
    <dgm:pt modelId="{D48BB200-D43E-457B-9CF0-3A330E14AE75}" type="sibTrans" cxnId="{DB2B1162-36DD-4095-8981-6F0E6B0F140B}">
      <dgm:prSet/>
      <dgm:spPr/>
      <dgm:t>
        <a:bodyPr/>
        <a:lstStyle/>
        <a:p>
          <a:endParaRPr lang="zh-CN" altLang="en-US"/>
        </a:p>
      </dgm:t>
    </dgm:pt>
    <dgm:pt modelId="{C7BD838B-00A0-4587-8CD7-C44188DFF79F}">
      <dgm:prSet phldrT="[文本]" custT="1">
        <dgm:style>
          <a:lnRef idx="2">
            <a:schemeClr val="accent2"/>
          </a:lnRef>
          <a:fillRef idx="1">
            <a:schemeClr val="lt1"/>
          </a:fillRef>
          <a:effectRef idx="0">
            <a:schemeClr val="accent2"/>
          </a:effectRef>
          <a:fontRef idx="minor">
            <a:schemeClr val="dk1"/>
          </a:fontRef>
        </dgm:style>
      </dgm:prSet>
      <dgm:spPr/>
      <dgm:t>
        <a:bodyPr/>
        <a:lstStyle/>
        <a:p>
          <a:r>
            <a:rPr lang="zh-CN" altLang="en-US" sz="2000" dirty="0" smtClean="0">
              <a:solidFill>
                <a:srgbClr val="3333FF"/>
              </a:solidFill>
            </a:rPr>
            <a:t>按参与检验的人员</a:t>
          </a:r>
          <a:endParaRPr lang="zh-CN" altLang="en-US" sz="2000" dirty="0">
            <a:solidFill>
              <a:srgbClr val="3333FF"/>
            </a:solidFill>
          </a:endParaRPr>
        </a:p>
      </dgm:t>
    </dgm:pt>
    <dgm:pt modelId="{939BE950-3A50-4238-8EBC-3CC1F249FE3C}" type="parTrans" cxnId="{444AD4B2-3972-4068-A785-7F5C329F2472}">
      <dgm:prSet/>
      <dgm:spPr/>
      <dgm:t>
        <a:bodyPr/>
        <a:lstStyle/>
        <a:p>
          <a:endParaRPr lang="zh-CN" altLang="en-US"/>
        </a:p>
      </dgm:t>
    </dgm:pt>
    <dgm:pt modelId="{B105F822-A7D3-4C10-9F37-09F983713DB1}" type="sibTrans" cxnId="{444AD4B2-3972-4068-A785-7F5C329F2472}">
      <dgm:prSet/>
      <dgm:spPr/>
      <dgm:t>
        <a:bodyPr/>
        <a:lstStyle/>
        <a:p>
          <a:endParaRPr lang="zh-CN" altLang="en-US"/>
        </a:p>
      </dgm:t>
    </dgm:pt>
    <dgm:pt modelId="{5DEB05E4-9212-4681-A5E1-44838569C909}">
      <dgm:prSet phldrT="[文本]" custT="1">
        <dgm:style>
          <a:lnRef idx="2">
            <a:schemeClr val="accent2"/>
          </a:lnRef>
          <a:fillRef idx="1">
            <a:schemeClr val="lt1"/>
          </a:fillRef>
          <a:effectRef idx="0">
            <a:schemeClr val="accent2"/>
          </a:effectRef>
          <a:fontRef idx="minor">
            <a:schemeClr val="dk1"/>
          </a:fontRef>
        </dgm:style>
      </dgm:prSet>
      <dgm:spPr/>
      <dgm:t>
        <a:bodyPr/>
        <a:lstStyle/>
        <a:p>
          <a:r>
            <a:rPr lang="zh-CN" altLang="en-US" sz="2000" dirty="0" smtClean="0">
              <a:solidFill>
                <a:srgbClr val="3333FF"/>
              </a:solidFill>
            </a:rPr>
            <a:t>按检验手段</a:t>
          </a:r>
          <a:endParaRPr lang="zh-CN" altLang="en-US" sz="2000" dirty="0">
            <a:solidFill>
              <a:srgbClr val="3333FF"/>
            </a:solidFill>
          </a:endParaRPr>
        </a:p>
      </dgm:t>
    </dgm:pt>
    <dgm:pt modelId="{69101BA9-C5B6-41E2-A436-E6E1AD514AAE}" type="parTrans" cxnId="{148C948E-E106-4364-A350-67ABA2ABEDFA}">
      <dgm:prSet/>
      <dgm:spPr/>
      <dgm:t>
        <a:bodyPr/>
        <a:lstStyle/>
        <a:p>
          <a:endParaRPr lang="zh-CN" altLang="en-US"/>
        </a:p>
      </dgm:t>
    </dgm:pt>
    <dgm:pt modelId="{DE05A97A-EA15-4E84-84DA-3182BBD5DF35}" type="sibTrans" cxnId="{148C948E-E106-4364-A350-67ABA2ABEDFA}">
      <dgm:prSet/>
      <dgm:spPr/>
      <dgm:t>
        <a:bodyPr/>
        <a:lstStyle/>
        <a:p>
          <a:endParaRPr lang="zh-CN" altLang="en-US"/>
        </a:p>
      </dgm:t>
    </dgm:pt>
    <dgm:pt modelId="{7A64C095-8489-49DF-982D-6D607795EA24}">
      <dgm:prSet phldrT="[文本]" custT="1">
        <dgm:style>
          <a:lnRef idx="2">
            <a:schemeClr val="accent2"/>
          </a:lnRef>
          <a:fillRef idx="1">
            <a:schemeClr val="lt1"/>
          </a:fillRef>
          <a:effectRef idx="0">
            <a:schemeClr val="accent2"/>
          </a:effectRef>
          <a:fontRef idx="minor">
            <a:schemeClr val="dk1"/>
          </a:fontRef>
        </dgm:style>
      </dgm:prSet>
      <dgm:spPr/>
      <dgm:t>
        <a:bodyPr/>
        <a:lstStyle/>
        <a:p>
          <a:r>
            <a:rPr lang="zh-CN" altLang="en-US" sz="2000" dirty="0" smtClean="0">
              <a:solidFill>
                <a:srgbClr val="3333FF"/>
              </a:solidFill>
            </a:rPr>
            <a:t>按对产品有无破坏性</a:t>
          </a:r>
          <a:endParaRPr lang="zh-CN" altLang="en-US" sz="2000" dirty="0">
            <a:solidFill>
              <a:srgbClr val="3333FF"/>
            </a:solidFill>
          </a:endParaRPr>
        </a:p>
      </dgm:t>
    </dgm:pt>
    <dgm:pt modelId="{D3940D9D-25F7-47D2-827A-E90BC1BF9C77}" type="parTrans" cxnId="{9973B88B-272E-4D45-80BA-0EE78710F6B4}">
      <dgm:prSet/>
      <dgm:spPr/>
      <dgm:t>
        <a:bodyPr/>
        <a:lstStyle/>
        <a:p>
          <a:endParaRPr lang="zh-CN" altLang="en-US"/>
        </a:p>
      </dgm:t>
    </dgm:pt>
    <dgm:pt modelId="{243341EE-9AF8-43B3-9D17-B714F0D4A804}" type="sibTrans" cxnId="{9973B88B-272E-4D45-80BA-0EE78710F6B4}">
      <dgm:prSet/>
      <dgm:spPr/>
      <dgm:t>
        <a:bodyPr/>
        <a:lstStyle/>
        <a:p>
          <a:endParaRPr lang="zh-CN" altLang="en-US"/>
        </a:p>
      </dgm:t>
    </dgm:pt>
    <dgm:pt modelId="{79E94E19-B378-45EF-8C39-2D788AFB190B}">
      <dgm:prSet phldrT="[文本]" custT="1">
        <dgm:style>
          <a:lnRef idx="2">
            <a:schemeClr val="accent2"/>
          </a:lnRef>
          <a:fillRef idx="1">
            <a:schemeClr val="lt1"/>
          </a:fillRef>
          <a:effectRef idx="0">
            <a:schemeClr val="accent2"/>
          </a:effectRef>
          <a:fontRef idx="minor">
            <a:schemeClr val="dk1"/>
          </a:fontRef>
        </dgm:style>
      </dgm:prSet>
      <dgm:spPr/>
      <dgm:t>
        <a:bodyPr/>
        <a:lstStyle/>
        <a:p>
          <a:r>
            <a:rPr lang="zh-CN" altLang="en-US" sz="2000" dirty="0" smtClean="0">
              <a:solidFill>
                <a:srgbClr val="3333FF"/>
              </a:solidFill>
            </a:rPr>
            <a:t>按被检的质量特性</a:t>
          </a:r>
          <a:endParaRPr lang="zh-CN" altLang="en-US" sz="2000" dirty="0">
            <a:solidFill>
              <a:srgbClr val="3333FF"/>
            </a:solidFill>
          </a:endParaRPr>
        </a:p>
      </dgm:t>
    </dgm:pt>
    <dgm:pt modelId="{A33C3B3E-C41A-4FD1-BB4F-6720A2C9E569}" type="parTrans" cxnId="{E99230B0-9D72-4AD9-8C29-4B0F9A947A90}">
      <dgm:prSet/>
      <dgm:spPr/>
      <dgm:t>
        <a:bodyPr/>
        <a:lstStyle/>
        <a:p>
          <a:endParaRPr lang="zh-CN" altLang="en-US"/>
        </a:p>
      </dgm:t>
    </dgm:pt>
    <dgm:pt modelId="{C9AB3509-5EC8-4AAD-AC42-A2F79E4E8A11}" type="sibTrans" cxnId="{E99230B0-9D72-4AD9-8C29-4B0F9A947A90}">
      <dgm:prSet/>
      <dgm:spPr/>
      <dgm:t>
        <a:bodyPr/>
        <a:lstStyle/>
        <a:p>
          <a:endParaRPr lang="zh-CN" altLang="en-US"/>
        </a:p>
      </dgm:t>
    </dgm:pt>
    <dgm:pt modelId="{C503510B-4F65-4C12-8CDB-ADC3F733BB64}">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过程检验（工序检验）</a:t>
          </a:r>
          <a:endParaRPr lang="zh-CN" altLang="en-US" sz="1400" b="1" dirty="0">
            <a:solidFill>
              <a:schemeClr val="tx1"/>
            </a:solidFill>
            <a:latin typeface="微软雅黑" pitchFamily="34" charset="-122"/>
            <a:ea typeface="微软雅黑" pitchFamily="34" charset="-122"/>
          </a:endParaRPr>
        </a:p>
      </dgm:t>
    </dgm:pt>
    <dgm:pt modelId="{160FA232-A495-4E9B-8F89-7BC40008987F}" type="parTrans" cxnId="{631646F1-5E5C-41A4-9AA7-7DFDC9A98B48}">
      <dgm:prSet/>
      <dgm:spPr/>
      <dgm:t>
        <a:bodyPr/>
        <a:lstStyle/>
        <a:p>
          <a:endParaRPr lang="zh-CN" altLang="en-US"/>
        </a:p>
      </dgm:t>
    </dgm:pt>
    <dgm:pt modelId="{87957AF6-5883-494F-8C2F-EE019BB44F7B}" type="sibTrans" cxnId="{631646F1-5E5C-41A4-9AA7-7DFDC9A98B48}">
      <dgm:prSet/>
      <dgm:spPr/>
      <dgm:t>
        <a:bodyPr/>
        <a:lstStyle/>
        <a:p>
          <a:endParaRPr lang="zh-CN" altLang="en-US"/>
        </a:p>
      </dgm:t>
    </dgm:pt>
    <dgm:pt modelId="{E43E1627-200E-4C02-8977-9730B34D0949}">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最终检验（成品检验）</a:t>
          </a:r>
          <a:endParaRPr lang="zh-CN" altLang="en-US" sz="1400" b="1" dirty="0">
            <a:solidFill>
              <a:schemeClr val="tx1"/>
            </a:solidFill>
            <a:latin typeface="微软雅黑" pitchFamily="34" charset="-122"/>
            <a:ea typeface="微软雅黑" pitchFamily="34" charset="-122"/>
          </a:endParaRPr>
        </a:p>
      </dgm:t>
    </dgm:pt>
    <dgm:pt modelId="{2C269538-4158-4DD6-910F-F65C77879FAB}" type="parTrans" cxnId="{67A40F30-BC85-4F96-9B28-19BD443D7B21}">
      <dgm:prSet/>
      <dgm:spPr/>
      <dgm:t>
        <a:bodyPr/>
        <a:lstStyle/>
        <a:p>
          <a:endParaRPr lang="zh-CN" altLang="en-US"/>
        </a:p>
      </dgm:t>
    </dgm:pt>
    <dgm:pt modelId="{0E843E58-3357-4907-9AE8-6291DE667869}" type="sibTrans" cxnId="{67A40F30-BC85-4F96-9B28-19BD443D7B21}">
      <dgm:prSet/>
      <dgm:spPr/>
      <dgm:t>
        <a:bodyPr/>
        <a:lstStyle/>
        <a:p>
          <a:endParaRPr lang="zh-CN" altLang="en-US"/>
        </a:p>
      </dgm:t>
    </dgm:pt>
    <dgm:pt modelId="{2F79BBD7-C94E-49F9-9B29-CB45BA2951E5}">
      <dgm:prSet phldrT="[文本]" custT="1"/>
      <dgm:spPr>
        <a:solidFill>
          <a:schemeClr val="bg1"/>
        </a:solidFill>
      </dgm:spPr>
      <dgm:t>
        <a:bodyPr/>
        <a:lstStyle/>
        <a:p>
          <a:r>
            <a:rPr lang="zh-CN" sz="1400" b="1" dirty="0" smtClean="0">
              <a:solidFill>
                <a:schemeClr val="tx1"/>
              </a:solidFill>
              <a:latin typeface="微软雅黑" pitchFamily="34" charset="-122"/>
              <a:ea typeface="微软雅黑" pitchFamily="34" charset="-122"/>
            </a:rPr>
            <a:t>全数</a:t>
          </a:r>
          <a:r>
            <a:rPr lang="zh-CN" altLang="en-US" sz="1400" b="1" dirty="0" smtClean="0">
              <a:solidFill>
                <a:schemeClr val="tx1"/>
              </a:solidFill>
              <a:latin typeface="微软雅黑" pitchFamily="34" charset="-122"/>
              <a:ea typeface="微软雅黑" pitchFamily="34" charset="-122"/>
            </a:rPr>
            <a:t>检验</a:t>
          </a:r>
          <a:endParaRPr lang="zh-CN" altLang="en-US" sz="1400" b="1" dirty="0">
            <a:solidFill>
              <a:schemeClr val="tx1"/>
            </a:solidFill>
            <a:latin typeface="微软雅黑" pitchFamily="34" charset="-122"/>
            <a:ea typeface="微软雅黑" pitchFamily="34" charset="-122"/>
          </a:endParaRPr>
        </a:p>
      </dgm:t>
    </dgm:pt>
    <dgm:pt modelId="{17076AFC-FD04-4151-A05B-D300B31C61E7}" type="parTrans" cxnId="{D43F2369-125D-4DEA-B581-7534ABDE9F55}">
      <dgm:prSet/>
      <dgm:spPr/>
      <dgm:t>
        <a:bodyPr/>
        <a:lstStyle/>
        <a:p>
          <a:endParaRPr lang="zh-CN" altLang="en-US"/>
        </a:p>
      </dgm:t>
    </dgm:pt>
    <dgm:pt modelId="{708A417C-0E80-496D-BFE7-BA35A233996B}" type="sibTrans" cxnId="{D43F2369-125D-4DEA-B581-7534ABDE9F55}">
      <dgm:prSet/>
      <dgm:spPr/>
      <dgm:t>
        <a:bodyPr/>
        <a:lstStyle/>
        <a:p>
          <a:endParaRPr lang="zh-CN" altLang="en-US"/>
        </a:p>
      </dgm:t>
    </dgm:pt>
    <dgm:pt modelId="{8BB15D03-1368-4A43-B6BE-02035B270A88}">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自检</a:t>
          </a:r>
          <a:endParaRPr lang="en-US" altLang="zh-CN" sz="1400" b="1" dirty="0" smtClean="0">
            <a:solidFill>
              <a:schemeClr val="tx1"/>
            </a:solidFill>
            <a:latin typeface="微软雅黑" pitchFamily="34" charset="-122"/>
            <a:ea typeface="微软雅黑" pitchFamily="34" charset="-122"/>
          </a:endParaRPr>
        </a:p>
      </dgm:t>
    </dgm:pt>
    <dgm:pt modelId="{8EDDAB3F-B127-48FD-AB5C-D8C16E4E3025}" type="parTrans" cxnId="{4F920153-0E6E-4555-B26F-BBAEBAA82655}">
      <dgm:prSet/>
      <dgm:spPr/>
      <dgm:t>
        <a:bodyPr/>
        <a:lstStyle/>
        <a:p>
          <a:endParaRPr lang="zh-CN" altLang="en-US"/>
        </a:p>
      </dgm:t>
    </dgm:pt>
    <dgm:pt modelId="{C586507E-A110-4CC5-ADC2-D67D1841DC20}" type="sibTrans" cxnId="{4F920153-0E6E-4555-B26F-BBAEBAA82655}">
      <dgm:prSet/>
      <dgm:spPr/>
      <dgm:t>
        <a:bodyPr/>
        <a:lstStyle/>
        <a:p>
          <a:endParaRPr lang="zh-CN" altLang="en-US"/>
        </a:p>
      </dgm:t>
    </dgm:pt>
    <dgm:pt modelId="{6392E00A-2554-43D7-900F-BA0514FFDB07}">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理化检验</a:t>
          </a:r>
          <a:endParaRPr lang="zh-CN" altLang="en-US" sz="1400" b="1" dirty="0">
            <a:solidFill>
              <a:schemeClr val="tx1"/>
            </a:solidFill>
            <a:latin typeface="微软雅黑" pitchFamily="34" charset="-122"/>
            <a:ea typeface="微软雅黑" pitchFamily="34" charset="-122"/>
          </a:endParaRPr>
        </a:p>
      </dgm:t>
    </dgm:pt>
    <dgm:pt modelId="{D3BA3AEC-B3DD-400D-9D9E-522021F9F875}" type="parTrans" cxnId="{BCDEE332-AF59-433E-BD4E-08454327531D}">
      <dgm:prSet/>
      <dgm:spPr/>
      <dgm:t>
        <a:bodyPr/>
        <a:lstStyle/>
        <a:p>
          <a:endParaRPr lang="zh-CN" altLang="en-US"/>
        </a:p>
      </dgm:t>
    </dgm:pt>
    <dgm:pt modelId="{A8E0817B-474A-459A-A564-B07AC70FEEA9}" type="sibTrans" cxnId="{BCDEE332-AF59-433E-BD4E-08454327531D}">
      <dgm:prSet/>
      <dgm:spPr/>
      <dgm:t>
        <a:bodyPr/>
        <a:lstStyle/>
        <a:p>
          <a:endParaRPr lang="zh-CN" altLang="en-US"/>
        </a:p>
      </dgm:t>
    </dgm:pt>
    <dgm:pt modelId="{F78163CE-D12B-4016-8C2F-6AA8C50CA817}">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破坏性检验</a:t>
          </a:r>
          <a:endParaRPr lang="zh-CN" altLang="en-US" sz="1400" b="1" dirty="0">
            <a:solidFill>
              <a:schemeClr val="tx1"/>
            </a:solidFill>
            <a:latin typeface="微软雅黑" pitchFamily="34" charset="-122"/>
            <a:ea typeface="微软雅黑" pitchFamily="34" charset="-122"/>
          </a:endParaRPr>
        </a:p>
      </dgm:t>
    </dgm:pt>
    <dgm:pt modelId="{C9D935D9-CBF0-464C-9533-2EEA9D6989E1}" type="parTrans" cxnId="{0C3691BB-4B6D-4F65-9891-FE9CAB348952}">
      <dgm:prSet/>
      <dgm:spPr/>
      <dgm:t>
        <a:bodyPr/>
        <a:lstStyle/>
        <a:p>
          <a:endParaRPr lang="zh-CN" altLang="en-US"/>
        </a:p>
      </dgm:t>
    </dgm:pt>
    <dgm:pt modelId="{567801F3-843F-43B8-88DD-1879326A357C}" type="sibTrans" cxnId="{0C3691BB-4B6D-4F65-9891-FE9CAB348952}">
      <dgm:prSet/>
      <dgm:spPr/>
      <dgm:t>
        <a:bodyPr/>
        <a:lstStyle/>
        <a:p>
          <a:endParaRPr lang="zh-CN" altLang="en-US"/>
        </a:p>
      </dgm:t>
    </dgm:pt>
    <dgm:pt modelId="{5765B852-C956-4E11-974B-2EFDD2D231EF}">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计数检验</a:t>
          </a:r>
          <a:endParaRPr lang="zh-CN" altLang="en-US" sz="1400" b="1" dirty="0">
            <a:solidFill>
              <a:schemeClr val="tx1"/>
            </a:solidFill>
            <a:latin typeface="微软雅黑" pitchFamily="34" charset="-122"/>
            <a:ea typeface="微软雅黑" pitchFamily="34" charset="-122"/>
          </a:endParaRPr>
        </a:p>
      </dgm:t>
    </dgm:pt>
    <dgm:pt modelId="{94EF17CA-B709-4A33-ABAC-463EED150170}" type="parTrans" cxnId="{0C625B57-7B30-424B-8C02-004D12B96D09}">
      <dgm:prSet/>
      <dgm:spPr/>
      <dgm:t>
        <a:bodyPr/>
        <a:lstStyle/>
        <a:p>
          <a:endParaRPr lang="zh-CN" altLang="en-US"/>
        </a:p>
      </dgm:t>
    </dgm:pt>
    <dgm:pt modelId="{ADC6340E-C61E-4D82-8E8C-B38DF880D37E}" type="sibTrans" cxnId="{0C625B57-7B30-424B-8C02-004D12B96D09}">
      <dgm:prSet/>
      <dgm:spPr/>
      <dgm:t>
        <a:bodyPr/>
        <a:lstStyle/>
        <a:p>
          <a:endParaRPr lang="zh-CN" altLang="en-US"/>
        </a:p>
      </dgm:t>
    </dgm:pt>
    <dgm:pt modelId="{42A14580-EB91-4EFA-B304-6E51C854BB36}">
      <dgm:prSet phldrT="[文本]" custT="1"/>
      <dgm:spPr>
        <a:solidFill>
          <a:schemeClr val="bg1"/>
        </a:solidFill>
      </dgm:spPr>
      <dgm:t>
        <a:bodyPr/>
        <a:lstStyle/>
        <a:p>
          <a:r>
            <a:rPr lang="zh-CN" sz="1400" b="1" dirty="0" smtClean="0">
              <a:solidFill>
                <a:schemeClr val="tx1"/>
              </a:solidFill>
              <a:latin typeface="微软雅黑" pitchFamily="34" charset="-122"/>
              <a:ea typeface="微软雅黑" pitchFamily="34" charset="-122"/>
            </a:rPr>
            <a:t>抽样检验</a:t>
          </a:r>
          <a:endParaRPr lang="zh-CN" altLang="en-US" sz="1400" b="1" dirty="0">
            <a:solidFill>
              <a:schemeClr val="tx1"/>
            </a:solidFill>
            <a:latin typeface="微软雅黑" pitchFamily="34" charset="-122"/>
            <a:ea typeface="微软雅黑" pitchFamily="34" charset="-122"/>
          </a:endParaRPr>
        </a:p>
      </dgm:t>
    </dgm:pt>
    <dgm:pt modelId="{2B163CFD-39C0-45F8-B312-A075284BB327}" type="parTrans" cxnId="{C2159D1D-7BBE-4E35-BA9B-8CA23BD047FC}">
      <dgm:prSet/>
      <dgm:spPr/>
      <dgm:t>
        <a:bodyPr/>
        <a:lstStyle/>
        <a:p>
          <a:endParaRPr lang="zh-CN" altLang="en-US"/>
        </a:p>
      </dgm:t>
    </dgm:pt>
    <dgm:pt modelId="{57548466-7312-4D5F-93D1-7F829F68D1EC}" type="sibTrans" cxnId="{C2159D1D-7BBE-4E35-BA9B-8CA23BD047FC}">
      <dgm:prSet/>
      <dgm:spPr/>
      <dgm:t>
        <a:bodyPr/>
        <a:lstStyle/>
        <a:p>
          <a:endParaRPr lang="zh-CN" altLang="en-US"/>
        </a:p>
      </dgm:t>
    </dgm:pt>
    <dgm:pt modelId="{89F1CC4E-67B8-495F-99FF-60AA5E0E4567}">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专检</a:t>
          </a:r>
          <a:endParaRPr lang="zh-CN" altLang="en-US" sz="1400" b="1" dirty="0">
            <a:solidFill>
              <a:schemeClr val="tx1"/>
            </a:solidFill>
            <a:latin typeface="微软雅黑" pitchFamily="34" charset="-122"/>
            <a:ea typeface="微软雅黑" pitchFamily="34" charset="-122"/>
          </a:endParaRPr>
        </a:p>
      </dgm:t>
    </dgm:pt>
    <dgm:pt modelId="{676958A2-87A0-4669-B134-A469C6912C6C}" type="parTrans" cxnId="{FFFA4137-8860-4391-96C0-AEC1CED6F9C5}">
      <dgm:prSet/>
      <dgm:spPr/>
      <dgm:t>
        <a:bodyPr/>
        <a:lstStyle/>
        <a:p>
          <a:endParaRPr lang="zh-CN" altLang="en-US"/>
        </a:p>
      </dgm:t>
    </dgm:pt>
    <dgm:pt modelId="{2EEA8D6F-5338-4079-8D4B-F1623B52D26C}" type="sibTrans" cxnId="{FFFA4137-8860-4391-96C0-AEC1CED6F9C5}">
      <dgm:prSet/>
      <dgm:spPr/>
      <dgm:t>
        <a:bodyPr/>
        <a:lstStyle/>
        <a:p>
          <a:endParaRPr lang="zh-CN" altLang="en-US"/>
        </a:p>
      </dgm:t>
    </dgm:pt>
    <dgm:pt modelId="{DAD2BEB2-1A59-47E0-93D2-091594E53996}">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巡回检验（流动检验）</a:t>
          </a:r>
          <a:endParaRPr lang="zh-CN" altLang="en-US" sz="1400" b="1" dirty="0">
            <a:solidFill>
              <a:schemeClr val="tx1"/>
            </a:solidFill>
            <a:latin typeface="微软雅黑" pitchFamily="34" charset="-122"/>
            <a:ea typeface="微软雅黑" pitchFamily="34" charset="-122"/>
          </a:endParaRPr>
        </a:p>
      </dgm:t>
    </dgm:pt>
    <dgm:pt modelId="{43C086DD-8FE9-4E6D-AD5C-A5B58799F95E}" type="parTrans" cxnId="{FED5A80F-2610-4D4B-9A83-B0E4FC5BA311}">
      <dgm:prSet/>
      <dgm:spPr/>
      <dgm:t>
        <a:bodyPr/>
        <a:lstStyle/>
        <a:p>
          <a:endParaRPr lang="zh-CN" altLang="en-US"/>
        </a:p>
      </dgm:t>
    </dgm:pt>
    <dgm:pt modelId="{726F6EF1-11A4-4844-8769-39866056DECB}" type="sibTrans" cxnId="{FED5A80F-2610-4D4B-9A83-B0E4FC5BA311}">
      <dgm:prSet/>
      <dgm:spPr/>
      <dgm:t>
        <a:bodyPr/>
        <a:lstStyle/>
        <a:p>
          <a:endParaRPr lang="zh-CN" altLang="en-US"/>
        </a:p>
      </dgm:t>
    </dgm:pt>
    <dgm:pt modelId="{28E226D5-512F-48D3-9D0C-290913DA4B2F}">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互检</a:t>
          </a:r>
          <a:endParaRPr lang="zh-CN" altLang="en-US" sz="1400" b="1" dirty="0">
            <a:solidFill>
              <a:schemeClr val="tx1"/>
            </a:solidFill>
            <a:latin typeface="微软雅黑" pitchFamily="34" charset="-122"/>
            <a:ea typeface="微软雅黑" pitchFamily="34" charset="-122"/>
          </a:endParaRPr>
        </a:p>
      </dgm:t>
    </dgm:pt>
    <dgm:pt modelId="{D116FBBB-60FC-4230-BDCD-EEE105C9123F}" type="parTrans" cxnId="{0F1052A6-DB39-40CC-9A21-63070C62E3AA}">
      <dgm:prSet/>
      <dgm:spPr/>
      <dgm:t>
        <a:bodyPr/>
        <a:lstStyle/>
        <a:p>
          <a:endParaRPr lang="zh-CN" altLang="en-US"/>
        </a:p>
      </dgm:t>
    </dgm:pt>
    <dgm:pt modelId="{DA6F2887-21ED-408A-BE76-50A58E31289A}" type="sibTrans" cxnId="{0F1052A6-DB39-40CC-9A21-63070C62E3AA}">
      <dgm:prSet/>
      <dgm:spPr/>
      <dgm:t>
        <a:bodyPr/>
        <a:lstStyle/>
        <a:p>
          <a:endParaRPr lang="zh-CN" altLang="en-US"/>
        </a:p>
      </dgm:t>
    </dgm:pt>
    <dgm:pt modelId="{C045586E-AA07-424F-B71D-E3E6FC113756}">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感官检验</a:t>
          </a:r>
          <a:endParaRPr lang="zh-CN" altLang="en-US" sz="1400" b="1" dirty="0">
            <a:solidFill>
              <a:schemeClr val="tx1"/>
            </a:solidFill>
            <a:latin typeface="微软雅黑" pitchFamily="34" charset="-122"/>
            <a:ea typeface="微软雅黑" pitchFamily="34" charset="-122"/>
          </a:endParaRPr>
        </a:p>
      </dgm:t>
    </dgm:pt>
    <dgm:pt modelId="{0829FC75-C343-47B1-B56C-7D3B1E0142A6}" type="parTrans" cxnId="{4823632C-B701-4688-BE88-ACF77178AD58}">
      <dgm:prSet/>
      <dgm:spPr/>
      <dgm:t>
        <a:bodyPr/>
        <a:lstStyle/>
        <a:p>
          <a:endParaRPr lang="zh-CN" altLang="en-US"/>
        </a:p>
      </dgm:t>
    </dgm:pt>
    <dgm:pt modelId="{2DE43D5B-C2CD-4A53-860B-1C0DB220E9B4}" type="sibTrans" cxnId="{4823632C-B701-4688-BE88-ACF77178AD58}">
      <dgm:prSet/>
      <dgm:spPr/>
      <dgm:t>
        <a:bodyPr/>
        <a:lstStyle/>
        <a:p>
          <a:endParaRPr lang="zh-CN" altLang="en-US"/>
        </a:p>
      </dgm:t>
    </dgm:pt>
    <dgm:pt modelId="{1B78C338-0D69-4FAA-B9A8-FD5C523615FD}">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非破坏性检验</a:t>
          </a:r>
          <a:endParaRPr lang="zh-CN" altLang="en-US" sz="1400" b="1" dirty="0">
            <a:solidFill>
              <a:schemeClr val="tx1"/>
            </a:solidFill>
            <a:latin typeface="微软雅黑" pitchFamily="34" charset="-122"/>
            <a:ea typeface="微软雅黑" pitchFamily="34" charset="-122"/>
          </a:endParaRPr>
        </a:p>
      </dgm:t>
    </dgm:pt>
    <dgm:pt modelId="{99B3C220-9240-4212-B95C-D6078E1D3DD9}" type="parTrans" cxnId="{4A77BC2C-9982-4488-854D-85992C54DC26}">
      <dgm:prSet/>
      <dgm:spPr/>
      <dgm:t>
        <a:bodyPr/>
        <a:lstStyle/>
        <a:p>
          <a:endParaRPr lang="zh-CN" altLang="en-US"/>
        </a:p>
      </dgm:t>
    </dgm:pt>
    <dgm:pt modelId="{CEDBB83F-7813-49ED-A789-B313D7E9454E}" type="sibTrans" cxnId="{4A77BC2C-9982-4488-854D-85992C54DC26}">
      <dgm:prSet/>
      <dgm:spPr/>
      <dgm:t>
        <a:bodyPr/>
        <a:lstStyle/>
        <a:p>
          <a:endParaRPr lang="zh-CN" altLang="en-US"/>
        </a:p>
      </dgm:t>
    </dgm:pt>
    <dgm:pt modelId="{9AA5B6C4-5598-4D40-8960-063657454072}">
      <dgm:prSet phldrT="[文本]" custT="1"/>
      <dgm:spPr>
        <a:solidFill>
          <a:schemeClr val="bg1"/>
        </a:solidFill>
      </dgm:spPr>
      <dgm:t>
        <a:bodyPr/>
        <a:lstStyle/>
        <a:p>
          <a:r>
            <a:rPr lang="zh-CN" altLang="en-US" sz="1400" b="1" dirty="0" smtClean="0">
              <a:solidFill>
                <a:schemeClr val="tx1"/>
              </a:solidFill>
              <a:latin typeface="微软雅黑" pitchFamily="34" charset="-122"/>
              <a:ea typeface="微软雅黑" pitchFamily="34" charset="-122"/>
            </a:rPr>
            <a:t>计量检验</a:t>
          </a:r>
          <a:endParaRPr lang="zh-CN" altLang="en-US" sz="1400" b="1" dirty="0">
            <a:solidFill>
              <a:schemeClr val="tx1"/>
            </a:solidFill>
            <a:latin typeface="微软雅黑" pitchFamily="34" charset="-122"/>
            <a:ea typeface="微软雅黑" pitchFamily="34" charset="-122"/>
          </a:endParaRPr>
        </a:p>
      </dgm:t>
    </dgm:pt>
    <dgm:pt modelId="{89D4A41D-06CB-43FD-9ABD-E39C68B5254C}" type="parTrans" cxnId="{9FF40BB4-F91C-4B3B-9E56-C2BDE6C5B7EA}">
      <dgm:prSet/>
      <dgm:spPr/>
      <dgm:t>
        <a:bodyPr/>
        <a:lstStyle/>
        <a:p>
          <a:endParaRPr lang="zh-CN" altLang="en-US"/>
        </a:p>
      </dgm:t>
    </dgm:pt>
    <dgm:pt modelId="{44AB3D79-5F24-4846-B3AE-BF4A2D36BDB6}" type="sibTrans" cxnId="{9FF40BB4-F91C-4B3B-9E56-C2BDE6C5B7EA}">
      <dgm:prSet/>
      <dgm:spPr/>
      <dgm:t>
        <a:bodyPr/>
        <a:lstStyle/>
        <a:p>
          <a:endParaRPr lang="zh-CN" altLang="en-US"/>
        </a:p>
      </dgm:t>
    </dgm:pt>
    <dgm:pt modelId="{73C6F768-51F9-4453-8A7C-FF71B7A0CBBB}" type="pres">
      <dgm:prSet presAssocID="{6A6F53A1-DA56-4BCD-BCEC-2A3E2F9BD869}" presName="theList" presStyleCnt="0">
        <dgm:presLayoutVars>
          <dgm:dir/>
          <dgm:animLvl val="lvl"/>
          <dgm:resizeHandles val="exact"/>
        </dgm:presLayoutVars>
      </dgm:prSet>
      <dgm:spPr/>
      <dgm:t>
        <a:bodyPr/>
        <a:lstStyle/>
        <a:p>
          <a:endParaRPr lang="zh-CN" altLang="en-US"/>
        </a:p>
      </dgm:t>
    </dgm:pt>
    <dgm:pt modelId="{09846051-4DBE-4C79-B197-C724DFF92A80}" type="pres">
      <dgm:prSet presAssocID="{0565FC11-53F4-4B53-81FA-A67A04BAC3A7}" presName="compNode" presStyleCnt="0"/>
      <dgm:spPr/>
    </dgm:pt>
    <dgm:pt modelId="{09467A79-67D3-4755-87F8-A2AC70816816}" type="pres">
      <dgm:prSet presAssocID="{0565FC11-53F4-4B53-81FA-A67A04BAC3A7}" presName="aNode" presStyleLbl="bgShp" presStyleIdx="0" presStyleCnt="7"/>
      <dgm:spPr/>
      <dgm:t>
        <a:bodyPr/>
        <a:lstStyle/>
        <a:p>
          <a:endParaRPr lang="zh-CN" altLang="en-US"/>
        </a:p>
      </dgm:t>
    </dgm:pt>
    <dgm:pt modelId="{DC28B427-0BDA-47BD-BFBF-09B0C450D7BD}" type="pres">
      <dgm:prSet presAssocID="{0565FC11-53F4-4B53-81FA-A67A04BAC3A7}" presName="textNode" presStyleLbl="bgShp" presStyleIdx="0" presStyleCnt="7"/>
      <dgm:spPr/>
      <dgm:t>
        <a:bodyPr/>
        <a:lstStyle/>
        <a:p>
          <a:endParaRPr lang="zh-CN" altLang="en-US"/>
        </a:p>
      </dgm:t>
    </dgm:pt>
    <dgm:pt modelId="{1CE69E36-744F-41C1-9106-A3A672C8D420}" type="pres">
      <dgm:prSet presAssocID="{0565FC11-53F4-4B53-81FA-A67A04BAC3A7}" presName="compChildNode" presStyleCnt="0"/>
      <dgm:spPr/>
    </dgm:pt>
    <dgm:pt modelId="{105F1DA1-0858-4AC4-8E5E-B20236F24FEA}" type="pres">
      <dgm:prSet presAssocID="{0565FC11-53F4-4B53-81FA-A67A04BAC3A7}" presName="theInnerList" presStyleCnt="0"/>
      <dgm:spPr/>
    </dgm:pt>
    <dgm:pt modelId="{90284784-1D8D-487D-AF6D-CBCB2B905B17}" type="pres">
      <dgm:prSet presAssocID="{28DE78EF-DAEF-4CB9-AF3C-2CFBBD46B82A}" presName="childNode" presStyleLbl="node1" presStyleIdx="0" presStyleCnt="16" custScaleX="119068">
        <dgm:presLayoutVars>
          <dgm:bulletEnabled val="1"/>
        </dgm:presLayoutVars>
      </dgm:prSet>
      <dgm:spPr/>
      <dgm:t>
        <a:bodyPr/>
        <a:lstStyle/>
        <a:p>
          <a:endParaRPr lang="zh-CN" altLang="en-US"/>
        </a:p>
      </dgm:t>
    </dgm:pt>
    <dgm:pt modelId="{2763C2A5-DCF2-4E9D-85E3-8294D45E48DA}" type="pres">
      <dgm:prSet presAssocID="{28DE78EF-DAEF-4CB9-AF3C-2CFBBD46B82A}" presName="aSpace2" presStyleCnt="0"/>
      <dgm:spPr/>
    </dgm:pt>
    <dgm:pt modelId="{962EDD18-85B3-44FD-9C58-D0C5ECF74E4D}" type="pres">
      <dgm:prSet presAssocID="{C503510B-4F65-4C12-8CDB-ADC3F733BB64}" presName="childNode" presStyleLbl="node1" presStyleIdx="1" presStyleCnt="16" custScaleX="119068">
        <dgm:presLayoutVars>
          <dgm:bulletEnabled val="1"/>
        </dgm:presLayoutVars>
      </dgm:prSet>
      <dgm:spPr/>
      <dgm:t>
        <a:bodyPr/>
        <a:lstStyle/>
        <a:p>
          <a:endParaRPr lang="zh-CN" altLang="en-US"/>
        </a:p>
      </dgm:t>
    </dgm:pt>
    <dgm:pt modelId="{DA302FB2-2D88-41B6-870E-E524E9083DD5}" type="pres">
      <dgm:prSet presAssocID="{C503510B-4F65-4C12-8CDB-ADC3F733BB64}" presName="aSpace2" presStyleCnt="0"/>
      <dgm:spPr/>
    </dgm:pt>
    <dgm:pt modelId="{430B6544-D803-495E-A1FB-7B67827F437C}" type="pres">
      <dgm:prSet presAssocID="{E43E1627-200E-4C02-8977-9730B34D0949}" presName="childNode" presStyleLbl="node1" presStyleIdx="2" presStyleCnt="16" custScaleX="119068">
        <dgm:presLayoutVars>
          <dgm:bulletEnabled val="1"/>
        </dgm:presLayoutVars>
      </dgm:prSet>
      <dgm:spPr/>
      <dgm:t>
        <a:bodyPr/>
        <a:lstStyle/>
        <a:p>
          <a:endParaRPr lang="zh-CN" altLang="en-US"/>
        </a:p>
      </dgm:t>
    </dgm:pt>
    <dgm:pt modelId="{B086F76D-85A4-4733-B107-89C221A436FD}" type="pres">
      <dgm:prSet presAssocID="{0565FC11-53F4-4B53-81FA-A67A04BAC3A7}" presName="aSpace" presStyleCnt="0"/>
      <dgm:spPr/>
    </dgm:pt>
    <dgm:pt modelId="{183984E2-5142-4576-B67D-FDEAC8BFE106}" type="pres">
      <dgm:prSet presAssocID="{AED77C06-C78A-4356-B2FC-1B23B9FC138F}" presName="compNode" presStyleCnt="0"/>
      <dgm:spPr/>
    </dgm:pt>
    <dgm:pt modelId="{EA012F2E-C3F0-415E-92FC-C3596D3E3AE6}" type="pres">
      <dgm:prSet presAssocID="{AED77C06-C78A-4356-B2FC-1B23B9FC138F}" presName="aNode" presStyleLbl="bgShp" presStyleIdx="1" presStyleCnt="7"/>
      <dgm:spPr/>
      <dgm:t>
        <a:bodyPr/>
        <a:lstStyle/>
        <a:p>
          <a:endParaRPr lang="zh-CN" altLang="en-US"/>
        </a:p>
      </dgm:t>
    </dgm:pt>
    <dgm:pt modelId="{23CB5258-A00A-444E-A591-DBE4BB2426A1}" type="pres">
      <dgm:prSet presAssocID="{AED77C06-C78A-4356-B2FC-1B23B9FC138F}" presName="textNode" presStyleLbl="bgShp" presStyleIdx="1" presStyleCnt="7"/>
      <dgm:spPr/>
      <dgm:t>
        <a:bodyPr/>
        <a:lstStyle/>
        <a:p>
          <a:endParaRPr lang="zh-CN" altLang="en-US"/>
        </a:p>
      </dgm:t>
    </dgm:pt>
    <dgm:pt modelId="{08868390-344E-46EC-AB31-342C64A1ABA1}" type="pres">
      <dgm:prSet presAssocID="{AED77C06-C78A-4356-B2FC-1B23B9FC138F}" presName="compChildNode" presStyleCnt="0"/>
      <dgm:spPr/>
    </dgm:pt>
    <dgm:pt modelId="{06AD1E06-4FA7-491C-85E3-97149290BF01}" type="pres">
      <dgm:prSet presAssocID="{AED77C06-C78A-4356-B2FC-1B23B9FC138F}" presName="theInnerList" presStyleCnt="0"/>
      <dgm:spPr/>
    </dgm:pt>
    <dgm:pt modelId="{3D2560F6-120B-4817-A90F-83F437DE046F}" type="pres">
      <dgm:prSet presAssocID="{2F79BBD7-C94E-49F9-9B29-CB45BA2951E5}" presName="childNode" presStyleLbl="node1" presStyleIdx="3" presStyleCnt="16" custScaleX="119068">
        <dgm:presLayoutVars>
          <dgm:bulletEnabled val="1"/>
        </dgm:presLayoutVars>
      </dgm:prSet>
      <dgm:spPr/>
      <dgm:t>
        <a:bodyPr/>
        <a:lstStyle/>
        <a:p>
          <a:endParaRPr lang="zh-CN" altLang="en-US"/>
        </a:p>
      </dgm:t>
    </dgm:pt>
    <dgm:pt modelId="{9F5BEF29-EB38-4F0D-A0B3-C10B08CDEDA4}" type="pres">
      <dgm:prSet presAssocID="{2F79BBD7-C94E-49F9-9B29-CB45BA2951E5}" presName="aSpace2" presStyleCnt="0"/>
      <dgm:spPr/>
    </dgm:pt>
    <dgm:pt modelId="{44CD1E59-90F2-49A4-A51C-75593D7E7423}" type="pres">
      <dgm:prSet presAssocID="{42A14580-EB91-4EFA-B304-6E51C854BB36}" presName="childNode" presStyleLbl="node1" presStyleIdx="4" presStyleCnt="16" custScaleX="119068">
        <dgm:presLayoutVars>
          <dgm:bulletEnabled val="1"/>
        </dgm:presLayoutVars>
      </dgm:prSet>
      <dgm:spPr/>
      <dgm:t>
        <a:bodyPr/>
        <a:lstStyle/>
        <a:p>
          <a:endParaRPr lang="zh-CN" altLang="en-US"/>
        </a:p>
      </dgm:t>
    </dgm:pt>
    <dgm:pt modelId="{396ED7A8-C013-4F4E-A358-BCA0F5970AB5}" type="pres">
      <dgm:prSet presAssocID="{AED77C06-C78A-4356-B2FC-1B23B9FC138F}" presName="aSpace" presStyleCnt="0"/>
      <dgm:spPr/>
    </dgm:pt>
    <dgm:pt modelId="{6184A104-9795-4688-8D21-218EC0ACFACC}" type="pres">
      <dgm:prSet presAssocID="{6143AAED-8594-4A7B-AC06-B9513BCC4A47}" presName="compNode" presStyleCnt="0"/>
      <dgm:spPr/>
    </dgm:pt>
    <dgm:pt modelId="{007ECDFF-E2BB-42A8-B55C-66C2294F07F4}" type="pres">
      <dgm:prSet presAssocID="{6143AAED-8594-4A7B-AC06-B9513BCC4A47}" presName="aNode" presStyleLbl="bgShp" presStyleIdx="2" presStyleCnt="7"/>
      <dgm:spPr/>
      <dgm:t>
        <a:bodyPr/>
        <a:lstStyle/>
        <a:p>
          <a:endParaRPr lang="zh-CN" altLang="en-US"/>
        </a:p>
      </dgm:t>
    </dgm:pt>
    <dgm:pt modelId="{611C78A5-9729-463B-AAA0-A3D94BAEEBF7}" type="pres">
      <dgm:prSet presAssocID="{6143AAED-8594-4A7B-AC06-B9513BCC4A47}" presName="textNode" presStyleLbl="bgShp" presStyleIdx="2" presStyleCnt="7"/>
      <dgm:spPr/>
      <dgm:t>
        <a:bodyPr/>
        <a:lstStyle/>
        <a:p>
          <a:endParaRPr lang="zh-CN" altLang="en-US"/>
        </a:p>
      </dgm:t>
    </dgm:pt>
    <dgm:pt modelId="{A4F1A3A3-13CA-4A65-AF3B-2B5817D3730D}" type="pres">
      <dgm:prSet presAssocID="{6143AAED-8594-4A7B-AC06-B9513BCC4A47}" presName="compChildNode" presStyleCnt="0"/>
      <dgm:spPr/>
    </dgm:pt>
    <dgm:pt modelId="{742CC6A6-BAC8-4117-9612-359C08F5C021}" type="pres">
      <dgm:prSet presAssocID="{6143AAED-8594-4A7B-AC06-B9513BCC4A47}" presName="theInnerList" presStyleCnt="0"/>
      <dgm:spPr/>
    </dgm:pt>
    <dgm:pt modelId="{9C07495A-5E00-4FFA-A163-571DBFF99A53}" type="pres">
      <dgm:prSet presAssocID="{CFFC9E41-7963-4F9E-BED9-954E34F10CB1}" presName="childNode" presStyleLbl="node1" presStyleIdx="5" presStyleCnt="16" custScaleX="119068">
        <dgm:presLayoutVars>
          <dgm:bulletEnabled val="1"/>
        </dgm:presLayoutVars>
      </dgm:prSet>
      <dgm:spPr/>
      <dgm:t>
        <a:bodyPr/>
        <a:lstStyle/>
        <a:p>
          <a:endParaRPr lang="zh-CN" altLang="en-US"/>
        </a:p>
      </dgm:t>
    </dgm:pt>
    <dgm:pt modelId="{8E72F8AA-32A6-42DD-AD13-F56DE1190E47}" type="pres">
      <dgm:prSet presAssocID="{CFFC9E41-7963-4F9E-BED9-954E34F10CB1}" presName="aSpace2" presStyleCnt="0"/>
      <dgm:spPr/>
    </dgm:pt>
    <dgm:pt modelId="{DA334CE8-3F41-41FC-A3F3-9A2C95E097B3}" type="pres">
      <dgm:prSet presAssocID="{DAD2BEB2-1A59-47E0-93D2-091594E53996}" presName="childNode" presStyleLbl="node1" presStyleIdx="6" presStyleCnt="16" custScaleX="119068">
        <dgm:presLayoutVars>
          <dgm:bulletEnabled val="1"/>
        </dgm:presLayoutVars>
      </dgm:prSet>
      <dgm:spPr/>
      <dgm:t>
        <a:bodyPr/>
        <a:lstStyle/>
        <a:p>
          <a:endParaRPr lang="zh-CN" altLang="en-US"/>
        </a:p>
      </dgm:t>
    </dgm:pt>
    <dgm:pt modelId="{F2095C54-B749-435A-A7F6-BE521974FF5A}" type="pres">
      <dgm:prSet presAssocID="{6143AAED-8594-4A7B-AC06-B9513BCC4A47}" presName="aSpace" presStyleCnt="0"/>
      <dgm:spPr/>
    </dgm:pt>
    <dgm:pt modelId="{EEDC7BD9-1205-4B5F-A586-A31526268DAF}" type="pres">
      <dgm:prSet presAssocID="{C7BD838B-00A0-4587-8CD7-C44188DFF79F}" presName="compNode" presStyleCnt="0"/>
      <dgm:spPr/>
    </dgm:pt>
    <dgm:pt modelId="{1A6F2097-57E1-49A0-AB8E-D8966EABB54F}" type="pres">
      <dgm:prSet presAssocID="{C7BD838B-00A0-4587-8CD7-C44188DFF79F}" presName="aNode" presStyleLbl="bgShp" presStyleIdx="3" presStyleCnt="7"/>
      <dgm:spPr/>
      <dgm:t>
        <a:bodyPr/>
        <a:lstStyle/>
        <a:p>
          <a:endParaRPr lang="zh-CN" altLang="en-US"/>
        </a:p>
      </dgm:t>
    </dgm:pt>
    <dgm:pt modelId="{6BD13103-B886-483D-88F1-9CBFE6474D59}" type="pres">
      <dgm:prSet presAssocID="{C7BD838B-00A0-4587-8CD7-C44188DFF79F}" presName="textNode" presStyleLbl="bgShp" presStyleIdx="3" presStyleCnt="7"/>
      <dgm:spPr/>
      <dgm:t>
        <a:bodyPr/>
        <a:lstStyle/>
        <a:p>
          <a:endParaRPr lang="zh-CN" altLang="en-US"/>
        </a:p>
      </dgm:t>
    </dgm:pt>
    <dgm:pt modelId="{ABA150F1-54A9-49F6-B9DE-ABB95C5ACEFC}" type="pres">
      <dgm:prSet presAssocID="{C7BD838B-00A0-4587-8CD7-C44188DFF79F}" presName="compChildNode" presStyleCnt="0"/>
      <dgm:spPr/>
    </dgm:pt>
    <dgm:pt modelId="{1904BE34-2E08-4721-A504-5F6881CF4B01}" type="pres">
      <dgm:prSet presAssocID="{C7BD838B-00A0-4587-8CD7-C44188DFF79F}" presName="theInnerList" presStyleCnt="0"/>
      <dgm:spPr/>
    </dgm:pt>
    <dgm:pt modelId="{C3B5493C-D1C2-4139-A6FD-B5A2F6E9E912}" type="pres">
      <dgm:prSet presAssocID="{8BB15D03-1368-4A43-B6BE-02035B270A88}" presName="childNode" presStyleLbl="node1" presStyleIdx="7" presStyleCnt="16" custScaleX="119068" custLinFactNeighborY="-282">
        <dgm:presLayoutVars>
          <dgm:bulletEnabled val="1"/>
        </dgm:presLayoutVars>
      </dgm:prSet>
      <dgm:spPr/>
      <dgm:t>
        <a:bodyPr/>
        <a:lstStyle/>
        <a:p>
          <a:endParaRPr lang="zh-CN" altLang="en-US"/>
        </a:p>
      </dgm:t>
    </dgm:pt>
    <dgm:pt modelId="{37AD30C6-9BF2-4B91-8AFC-B9076F28F82F}" type="pres">
      <dgm:prSet presAssocID="{8BB15D03-1368-4A43-B6BE-02035B270A88}" presName="aSpace2" presStyleCnt="0"/>
      <dgm:spPr/>
    </dgm:pt>
    <dgm:pt modelId="{96F2E493-5859-4279-B50F-4D1BAD27F4A9}" type="pres">
      <dgm:prSet presAssocID="{28E226D5-512F-48D3-9D0C-290913DA4B2F}" presName="childNode" presStyleLbl="node1" presStyleIdx="8" presStyleCnt="16" custScaleX="119068">
        <dgm:presLayoutVars>
          <dgm:bulletEnabled val="1"/>
        </dgm:presLayoutVars>
      </dgm:prSet>
      <dgm:spPr/>
      <dgm:t>
        <a:bodyPr/>
        <a:lstStyle/>
        <a:p>
          <a:endParaRPr lang="zh-CN" altLang="en-US"/>
        </a:p>
      </dgm:t>
    </dgm:pt>
    <dgm:pt modelId="{B3C46A0C-D7A6-423B-A1BE-481E332516D7}" type="pres">
      <dgm:prSet presAssocID="{28E226D5-512F-48D3-9D0C-290913DA4B2F}" presName="aSpace2" presStyleCnt="0"/>
      <dgm:spPr/>
    </dgm:pt>
    <dgm:pt modelId="{70651603-ACED-45D8-98B4-30972574D23D}" type="pres">
      <dgm:prSet presAssocID="{89F1CC4E-67B8-495F-99FF-60AA5E0E4567}" presName="childNode" presStyleLbl="node1" presStyleIdx="9" presStyleCnt="16" custScaleX="119068">
        <dgm:presLayoutVars>
          <dgm:bulletEnabled val="1"/>
        </dgm:presLayoutVars>
      </dgm:prSet>
      <dgm:spPr/>
      <dgm:t>
        <a:bodyPr/>
        <a:lstStyle/>
        <a:p>
          <a:endParaRPr lang="zh-CN" altLang="en-US"/>
        </a:p>
      </dgm:t>
    </dgm:pt>
    <dgm:pt modelId="{07D5A09A-2643-4F5B-B538-B83C6391B9B6}" type="pres">
      <dgm:prSet presAssocID="{C7BD838B-00A0-4587-8CD7-C44188DFF79F}" presName="aSpace" presStyleCnt="0"/>
      <dgm:spPr/>
    </dgm:pt>
    <dgm:pt modelId="{A98E9F2A-8115-4D42-9F40-26E2AC862A64}" type="pres">
      <dgm:prSet presAssocID="{5DEB05E4-9212-4681-A5E1-44838569C909}" presName="compNode" presStyleCnt="0"/>
      <dgm:spPr/>
    </dgm:pt>
    <dgm:pt modelId="{4654CD16-5AA5-458B-8918-2103F9D48B67}" type="pres">
      <dgm:prSet presAssocID="{5DEB05E4-9212-4681-A5E1-44838569C909}" presName="aNode" presStyleLbl="bgShp" presStyleIdx="4" presStyleCnt="7"/>
      <dgm:spPr/>
      <dgm:t>
        <a:bodyPr/>
        <a:lstStyle/>
        <a:p>
          <a:endParaRPr lang="zh-CN" altLang="en-US"/>
        </a:p>
      </dgm:t>
    </dgm:pt>
    <dgm:pt modelId="{67E04074-AF4E-4A14-9206-CB7140775DFE}" type="pres">
      <dgm:prSet presAssocID="{5DEB05E4-9212-4681-A5E1-44838569C909}" presName="textNode" presStyleLbl="bgShp" presStyleIdx="4" presStyleCnt="7"/>
      <dgm:spPr/>
      <dgm:t>
        <a:bodyPr/>
        <a:lstStyle/>
        <a:p>
          <a:endParaRPr lang="zh-CN" altLang="en-US"/>
        </a:p>
      </dgm:t>
    </dgm:pt>
    <dgm:pt modelId="{468E74B3-F19E-4B41-B9C5-92E8F979B275}" type="pres">
      <dgm:prSet presAssocID="{5DEB05E4-9212-4681-A5E1-44838569C909}" presName="compChildNode" presStyleCnt="0"/>
      <dgm:spPr/>
    </dgm:pt>
    <dgm:pt modelId="{169DFCEA-6BDC-473C-9064-A4B384C76D22}" type="pres">
      <dgm:prSet presAssocID="{5DEB05E4-9212-4681-A5E1-44838569C909}" presName="theInnerList" presStyleCnt="0"/>
      <dgm:spPr/>
    </dgm:pt>
    <dgm:pt modelId="{14825957-AEA2-40AA-A5DD-2C07F5CE1927}" type="pres">
      <dgm:prSet presAssocID="{6392E00A-2554-43D7-900F-BA0514FFDB07}" presName="childNode" presStyleLbl="node1" presStyleIdx="10" presStyleCnt="16" custScaleX="119068">
        <dgm:presLayoutVars>
          <dgm:bulletEnabled val="1"/>
        </dgm:presLayoutVars>
      </dgm:prSet>
      <dgm:spPr/>
      <dgm:t>
        <a:bodyPr/>
        <a:lstStyle/>
        <a:p>
          <a:endParaRPr lang="zh-CN" altLang="en-US"/>
        </a:p>
      </dgm:t>
    </dgm:pt>
    <dgm:pt modelId="{7045A0A8-B853-4C08-82BD-35387090995D}" type="pres">
      <dgm:prSet presAssocID="{6392E00A-2554-43D7-900F-BA0514FFDB07}" presName="aSpace2" presStyleCnt="0"/>
      <dgm:spPr/>
    </dgm:pt>
    <dgm:pt modelId="{9A610B11-1301-47DD-92E6-D3BA936ADBBD}" type="pres">
      <dgm:prSet presAssocID="{C045586E-AA07-424F-B71D-E3E6FC113756}" presName="childNode" presStyleLbl="node1" presStyleIdx="11" presStyleCnt="16" custScaleX="119068">
        <dgm:presLayoutVars>
          <dgm:bulletEnabled val="1"/>
        </dgm:presLayoutVars>
      </dgm:prSet>
      <dgm:spPr/>
      <dgm:t>
        <a:bodyPr/>
        <a:lstStyle/>
        <a:p>
          <a:endParaRPr lang="zh-CN" altLang="en-US"/>
        </a:p>
      </dgm:t>
    </dgm:pt>
    <dgm:pt modelId="{97B789EC-196B-434D-ADA9-04C3F8F02E87}" type="pres">
      <dgm:prSet presAssocID="{5DEB05E4-9212-4681-A5E1-44838569C909}" presName="aSpace" presStyleCnt="0"/>
      <dgm:spPr/>
    </dgm:pt>
    <dgm:pt modelId="{00617DE7-0428-4CEA-92B1-927CD843CD52}" type="pres">
      <dgm:prSet presAssocID="{7A64C095-8489-49DF-982D-6D607795EA24}" presName="compNode" presStyleCnt="0"/>
      <dgm:spPr/>
    </dgm:pt>
    <dgm:pt modelId="{25D4FA0C-C5BE-4D69-97E3-32E04AEB27E5}" type="pres">
      <dgm:prSet presAssocID="{7A64C095-8489-49DF-982D-6D607795EA24}" presName="aNode" presStyleLbl="bgShp" presStyleIdx="5" presStyleCnt="7"/>
      <dgm:spPr/>
      <dgm:t>
        <a:bodyPr/>
        <a:lstStyle/>
        <a:p>
          <a:endParaRPr lang="zh-CN" altLang="en-US"/>
        </a:p>
      </dgm:t>
    </dgm:pt>
    <dgm:pt modelId="{AE9DC509-90D3-4639-84BD-331120776170}" type="pres">
      <dgm:prSet presAssocID="{7A64C095-8489-49DF-982D-6D607795EA24}" presName="textNode" presStyleLbl="bgShp" presStyleIdx="5" presStyleCnt="7"/>
      <dgm:spPr/>
      <dgm:t>
        <a:bodyPr/>
        <a:lstStyle/>
        <a:p>
          <a:endParaRPr lang="zh-CN" altLang="en-US"/>
        </a:p>
      </dgm:t>
    </dgm:pt>
    <dgm:pt modelId="{D6DA3E10-1B9B-4E21-82AD-89B27C358138}" type="pres">
      <dgm:prSet presAssocID="{7A64C095-8489-49DF-982D-6D607795EA24}" presName="compChildNode" presStyleCnt="0"/>
      <dgm:spPr/>
    </dgm:pt>
    <dgm:pt modelId="{52126AC6-C08A-4EED-B76D-AEBC9DADCE59}" type="pres">
      <dgm:prSet presAssocID="{7A64C095-8489-49DF-982D-6D607795EA24}" presName="theInnerList" presStyleCnt="0"/>
      <dgm:spPr/>
    </dgm:pt>
    <dgm:pt modelId="{BB52339F-4F76-4060-AB10-336550C748F5}" type="pres">
      <dgm:prSet presAssocID="{F78163CE-D12B-4016-8C2F-6AA8C50CA817}" presName="childNode" presStyleLbl="node1" presStyleIdx="12" presStyleCnt="16" custScaleX="119068">
        <dgm:presLayoutVars>
          <dgm:bulletEnabled val="1"/>
        </dgm:presLayoutVars>
      </dgm:prSet>
      <dgm:spPr/>
      <dgm:t>
        <a:bodyPr/>
        <a:lstStyle/>
        <a:p>
          <a:endParaRPr lang="zh-CN" altLang="en-US"/>
        </a:p>
      </dgm:t>
    </dgm:pt>
    <dgm:pt modelId="{A9D9C1DF-E55C-4F62-A03E-5A7A92D81AD3}" type="pres">
      <dgm:prSet presAssocID="{F78163CE-D12B-4016-8C2F-6AA8C50CA817}" presName="aSpace2" presStyleCnt="0"/>
      <dgm:spPr/>
    </dgm:pt>
    <dgm:pt modelId="{58018F09-35B3-427E-8DF2-E0077FD3D8DE}" type="pres">
      <dgm:prSet presAssocID="{1B78C338-0D69-4FAA-B9A8-FD5C523615FD}" presName="childNode" presStyleLbl="node1" presStyleIdx="13" presStyleCnt="16" custScaleX="119068">
        <dgm:presLayoutVars>
          <dgm:bulletEnabled val="1"/>
        </dgm:presLayoutVars>
      </dgm:prSet>
      <dgm:spPr/>
      <dgm:t>
        <a:bodyPr/>
        <a:lstStyle/>
        <a:p>
          <a:endParaRPr lang="zh-CN" altLang="en-US"/>
        </a:p>
      </dgm:t>
    </dgm:pt>
    <dgm:pt modelId="{7DE15551-7641-4811-B739-078E14D3021A}" type="pres">
      <dgm:prSet presAssocID="{7A64C095-8489-49DF-982D-6D607795EA24}" presName="aSpace" presStyleCnt="0"/>
      <dgm:spPr/>
    </dgm:pt>
    <dgm:pt modelId="{C4C328FE-43F9-47DA-93F1-20E5D3376A0F}" type="pres">
      <dgm:prSet presAssocID="{79E94E19-B378-45EF-8C39-2D788AFB190B}" presName="compNode" presStyleCnt="0"/>
      <dgm:spPr/>
    </dgm:pt>
    <dgm:pt modelId="{4EA8060D-3A29-48C3-A8FD-0385D2298AC0}" type="pres">
      <dgm:prSet presAssocID="{79E94E19-B378-45EF-8C39-2D788AFB190B}" presName="aNode" presStyleLbl="bgShp" presStyleIdx="6" presStyleCnt="7"/>
      <dgm:spPr/>
      <dgm:t>
        <a:bodyPr/>
        <a:lstStyle/>
        <a:p>
          <a:endParaRPr lang="zh-CN" altLang="en-US"/>
        </a:p>
      </dgm:t>
    </dgm:pt>
    <dgm:pt modelId="{D129F09A-09FF-4CCF-A328-A3E16DDFBC75}" type="pres">
      <dgm:prSet presAssocID="{79E94E19-B378-45EF-8C39-2D788AFB190B}" presName="textNode" presStyleLbl="bgShp" presStyleIdx="6" presStyleCnt="7"/>
      <dgm:spPr/>
      <dgm:t>
        <a:bodyPr/>
        <a:lstStyle/>
        <a:p>
          <a:endParaRPr lang="zh-CN" altLang="en-US"/>
        </a:p>
      </dgm:t>
    </dgm:pt>
    <dgm:pt modelId="{D904A939-6614-4F68-AF92-F46C1526F8FE}" type="pres">
      <dgm:prSet presAssocID="{79E94E19-B378-45EF-8C39-2D788AFB190B}" presName="compChildNode" presStyleCnt="0"/>
      <dgm:spPr/>
    </dgm:pt>
    <dgm:pt modelId="{63EA4C49-6616-4081-AD2D-0720996528EF}" type="pres">
      <dgm:prSet presAssocID="{79E94E19-B378-45EF-8C39-2D788AFB190B}" presName="theInnerList" presStyleCnt="0"/>
      <dgm:spPr/>
    </dgm:pt>
    <dgm:pt modelId="{01941AB2-4754-47CA-AB4F-55A5F7432250}" type="pres">
      <dgm:prSet presAssocID="{5765B852-C956-4E11-974B-2EFDD2D231EF}" presName="childNode" presStyleLbl="node1" presStyleIdx="14" presStyleCnt="16" custScaleX="119068">
        <dgm:presLayoutVars>
          <dgm:bulletEnabled val="1"/>
        </dgm:presLayoutVars>
      </dgm:prSet>
      <dgm:spPr/>
      <dgm:t>
        <a:bodyPr/>
        <a:lstStyle/>
        <a:p>
          <a:endParaRPr lang="zh-CN" altLang="en-US"/>
        </a:p>
      </dgm:t>
    </dgm:pt>
    <dgm:pt modelId="{C3E346E4-75B8-4F3E-B6D3-B2D1E5B6DA54}" type="pres">
      <dgm:prSet presAssocID="{5765B852-C956-4E11-974B-2EFDD2D231EF}" presName="aSpace2" presStyleCnt="0"/>
      <dgm:spPr/>
    </dgm:pt>
    <dgm:pt modelId="{986B990F-DD18-493C-95C8-8BC39986AE4E}" type="pres">
      <dgm:prSet presAssocID="{9AA5B6C4-5598-4D40-8960-063657454072}" presName="childNode" presStyleLbl="node1" presStyleIdx="15" presStyleCnt="16" custScaleX="119068">
        <dgm:presLayoutVars>
          <dgm:bulletEnabled val="1"/>
        </dgm:presLayoutVars>
      </dgm:prSet>
      <dgm:spPr/>
      <dgm:t>
        <a:bodyPr/>
        <a:lstStyle/>
        <a:p>
          <a:endParaRPr lang="zh-CN" altLang="en-US"/>
        </a:p>
      </dgm:t>
    </dgm:pt>
  </dgm:ptLst>
  <dgm:cxnLst>
    <dgm:cxn modelId="{A2ED9169-68AF-400A-BF34-8E82DD8EA716}" type="presOf" srcId="{0565FC11-53F4-4B53-81FA-A67A04BAC3A7}" destId="{DC28B427-0BDA-47BD-BFBF-09B0C450D7BD}" srcOrd="1" destOrd="0" presId="urn:microsoft.com/office/officeart/2005/8/layout/lProcess2"/>
    <dgm:cxn modelId="{9FF40BB4-F91C-4B3B-9E56-C2BDE6C5B7EA}" srcId="{79E94E19-B378-45EF-8C39-2D788AFB190B}" destId="{9AA5B6C4-5598-4D40-8960-063657454072}" srcOrd="1" destOrd="0" parTransId="{89D4A41D-06CB-43FD-9ABD-E39C68B5254C}" sibTransId="{44AB3D79-5F24-4846-B3AE-BF4A2D36BDB6}"/>
    <dgm:cxn modelId="{444AD4B2-3972-4068-A785-7F5C329F2472}" srcId="{6A6F53A1-DA56-4BCD-BCEC-2A3E2F9BD869}" destId="{C7BD838B-00A0-4587-8CD7-C44188DFF79F}" srcOrd="3" destOrd="0" parTransId="{939BE950-3A50-4238-8EBC-3CC1F249FE3C}" sibTransId="{B105F822-A7D3-4C10-9F37-09F983713DB1}"/>
    <dgm:cxn modelId="{E0307B00-8C1A-4CF2-9C99-7EBE577F5579}" type="presOf" srcId="{28DE78EF-DAEF-4CB9-AF3C-2CFBBD46B82A}" destId="{90284784-1D8D-487D-AF6D-CBCB2B905B17}" srcOrd="0" destOrd="0" presId="urn:microsoft.com/office/officeart/2005/8/layout/lProcess2"/>
    <dgm:cxn modelId="{FFFA4137-8860-4391-96C0-AEC1CED6F9C5}" srcId="{C7BD838B-00A0-4587-8CD7-C44188DFF79F}" destId="{89F1CC4E-67B8-495F-99FF-60AA5E0E4567}" srcOrd="2" destOrd="0" parTransId="{676958A2-87A0-4669-B134-A469C6912C6C}" sibTransId="{2EEA8D6F-5338-4079-8D4B-F1623B52D26C}"/>
    <dgm:cxn modelId="{FDB05D25-0AFF-4621-BF23-B33C6BF2036E}" type="presOf" srcId="{79E94E19-B378-45EF-8C39-2D788AFB190B}" destId="{D129F09A-09FF-4CCF-A328-A3E16DDFBC75}" srcOrd="1" destOrd="0" presId="urn:microsoft.com/office/officeart/2005/8/layout/lProcess2"/>
    <dgm:cxn modelId="{97FF75A3-E3B8-4474-B93C-A60FFB508FD6}" type="presOf" srcId="{2F79BBD7-C94E-49F9-9B29-CB45BA2951E5}" destId="{3D2560F6-120B-4817-A90F-83F437DE046F}" srcOrd="0" destOrd="0" presId="urn:microsoft.com/office/officeart/2005/8/layout/lProcess2"/>
    <dgm:cxn modelId="{2243FB6F-22B7-4E23-AC91-F2DA96E77F2A}" type="presOf" srcId="{E43E1627-200E-4C02-8977-9730B34D0949}" destId="{430B6544-D803-495E-A1FB-7B67827F437C}" srcOrd="0" destOrd="0" presId="urn:microsoft.com/office/officeart/2005/8/layout/lProcess2"/>
    <dgm:cxn modelId="{CCDA57A0-5571-42CA-A42D-34B2120C0A09}" type="presOf" srcId="{42A14580-EB91-4EFA-B304-6E51C854BB36}" destId="{44CD1E59-90F2-49A4-A51C-75593D7E7423}" srcOrd="0" destOrd="0" presId="urn:microsoft.com/office/officeart/2005/8/layout/lProcess2"/>
    <dgm:cxn modelId="{C2159D1D-7BBE-4E35-BA9B-8CA23BD047FC}" srcId="{AED77C06-C78A-4356-B2FC-1B23B9FC138F}" destId="{42A14580-EB91-4EFA-B304-6E51C854BB36}" srcOrd="1" destOrd="0" parTransId="{2B163CFD-39C0-45F8-B312-A075284BB327}" sibTransId="{57548466-7312-4D5F-93D1-7F829F68D1EC}"/>
    <dgm:cxn modelId="{BAC99207-40C8-43CB-A73B-96260EA2218E}" type="presOf" srcId="{5765B852-C956-4E11-974B-2EFDD2D231EF}" destId="{01941AB2-4754-47CA-AB4F-55A5F7432250}" srcOrd="0" destOrd="0" presId="urn:microsoft.com/office/officeart/2005/8/layout/lProcess2"/>
    <dgm:cxn modelId="{A9D4E448-7359-4107-8362-A18C304D1AB5}" srcId="{6A6F53A1-DA56-4BCD-BCEC-2A3E2F9BD869}" destId="{6143AAED-8594-4A7B-AC06-B9513BCC4A47}" srcOrd="2" destOrd="0" parTransId="{94C93869-5087-40C8-80F0-C312AE645BEA}" sibTransId="{67A3FA5F-AB8F-4D97-8A30-AF49259570B1}"/>
    <dgm:cxn modelId="{BCDEE332-AF59-433E-BD4E-08454327531D}" srcId="{5DEB05E4-9212-4681-A5E1-44838569C909}" destId="{6392E00A-2554-43D7-900F-BA0514FFDB07}" srcOrd="0" destOrd="0" parTransId="{D3BA3AEC-B3DD-400D-9D9E-522021F9F875}" sibTransId="{A8E0817B-474A-459A-A564-B07AC70FEEA9}"/>
    <dgm:cxn modelId="{67A40F30-BC85-4F96-9B28-19BD443D7B21}" srcId="{0565FC11-53F4-4B53-81FA-A67A04BAC3A7}" destId="{E43E1627-200E-4C02-8977-9730B34D0949}" srcOrd="2" destOrd="0" parTransId="{2C269538-4158-4DD6-910F-F65C77879FAB}" sibTransId="{0E843E58-3357-4907-9AE8-6291DE667869}"/>
    <dgm:cxn modelId="{577B0387-6CA6-4E49-B586-2C851574224B}" type="presOf" srcId="{C7BD838B-00A0-4587-8CD7-C44188DFF79F}" destId="{1A6F2097-57E1-49A0-AB8E-D8966EABB54F}" srcOrd="0" destOrd="0" presId="urn:microsoft.com/office/officeart/2005/8/layout/lProcess2"/>
    <dgm:cxn modelId="{86736873-1F59-45A0-AEA3-9A199F814138}" type="presOf" srcId="{AED77C06-C78A-4356-B2FC-1B23B9FC138F}" destId="{EA012F2E-C3F0-415E-92FC-C3596D3E3AE6}" srcOrd="0" destOrd="0" presId="urn:microsoft.com/office/officeart/2005/8/layout/lProcess2"/>
    <dgm:cxn modelId="{DB2B1162-36DD-4095-8981-6F0E6B0F140B}" srcId="{6143AAED-8594-4A7B-AC06-B9513BCC4A47}" destId="{CFFC9E41-7963-4F9E-BED9-954E34F10CB1}" srcOrd="0" destOrd="0" parTransId="{5A091F02-44D0-4273-BDE4-3172E9A8B80D}" sibTransId="{D48BB200-D43E-457B-9CF0-3A330E14AE75}"/>
    <dgm:cxn modelId="{D2285432-BD1F-4385-BC81-68039ECB1D32}" type="presOf" srcId="{79E94E19-B378-45EF-8C39-2D788AFB190B}" destId="{4EA8060D-3A29-48C3-A8FD-0385D2298AC0}" srcOrd="0" destOrd="0" presId="urn:microsoft.com/office/officeart/2005/8/layout/lProcess2"/>
    <dgm:cxn modelId="{8FC4FCFD-EF19-4B17-AA66-B19059BB76F6}" type="presOf" srcId="{C045586E-AA07-424F-B71D-E3E6FC113756}" destId="{9A610B11-1301-47DD-92E6-D3BA936ADBBD}" srcOrd="0" destOrd="0" presId="urn:microsoft.com/office/officeart/2005/8/layout/lProcess2"/>
    <dgm:cxn modelId="{D1B8A1E9-C60E-4F04-A8DC-C58E167C7E0A}" srcId="{6A6F53A1-DA56-4BCD-BCEC-2A3E2F9BD869}" destId="{0565FC11-53F4-4B53-81FA-A67A04BAC3A7}" srcOrd="0" destOrd="0" parTransId="{3B1AC618-5C03-4C51-B81F-BA7386E2195F}" sibTransId="{EC304987-AC8A-4872-BB8F-8F77D6085061}"/>
    <dgm:cxn modelId="{148C948E-E106-4364-A350-67ABA2ABEDFA}" srcId="{6A6F53A1-DA56-4BCD-BCEC-2A3E2F9BD869}" destId="{5DEB05E4-9212-4681-A5E1-44838569C909}" srcOrd="4" destOrd="0" parTransId="{69101BA9-C5B6-41E2-A436-E6E1AD514AAE}" sibTransId="{DE05A97A-EA15-4E84-84DA-3182BBD5DF35}"/>
    <dgm:cxn modelId="{9733B99F-812B-4A2E-A102-5C8E04590F5B}" type="presOf" srcId="{7A64C095-8489-49DF-982D-6D607795EA24}" destId="{AE9DC509-90D3-4639-84BD-331120776170}" srcOrd="1" destOrd="0" presId="urn:microsoft.com/office/officeart/2005/8/layout/lProcess2"/>
    <dgm:cxn modelId="{FB501D09-58A3-4557-989E-7D77ADA00995}" type="presOf" srcId="{9AA5B6C4-5598-4D40-8960-063657454072}" destId="{986B990F-DD18-493C-95C8-8BC39986AE4E}" srcOrd="0" destOrd="0" presId="urn:microsoft.com/office/officeart/2005/8/layout/lProcess2"/>
    <dgm:cxn modelId="{C718AE2C-3456-4276-AFD9-DD5372AC4832}" type="presOf" srcId="{5DEB05E4-9212-4681-A5E1-44838569C909}" destId="{67E04074-AF4E-4A14-9206-CB7140775DFE}" srcOrd="1" destOrd="0" presId="urn:microsoft.com/office/officeart/2005/8/layout/lProcess2"/>
    <dgm:cxn modelId="{F72EB199-A311-4061-93D5-6CD6A3F05819}" type="presOf" srcId="{6A6F53A1-DA56-4BCD-BCEC-2A3E2F9BD869}" destId="{73C6F768-51F9-4453-8A7C-FF71B7A0CBBB}" srcOrd="0" destOrd="0" presId="urn:microsoft.com/office/officeart/2005/8/layout/lProcess2"/>
    <dgm:cxn modelId="{350CB7AF-3E0B-4722-B302-1F7003C23015}" type="presOf" srcId="{AED77C06-C78A-4356-B2FC-1B23B9FC138F}" destId="{23CB5258-A00A-444E-A591-DBE4BB2426A1}" srcOrd="1" destOrd="0" presId="urn:microsoft.com/office/officeart/2005/8/layout/lProcess2"/>
    <dgm:cxn modelId="{F1F1DBC9-35BC-485F-B528-C2FE8ABA3E27}" type="presOf" srcId="{CFFC9E41-7963-4F9E-BED9-954E34F10CB1}" destId="{9C07495A-5E00-4FFA-A163-571DBFF99A53}" srcOrd="0" destOrd="0" presId="urn:microsoft.com/office/officeart/2005/8/layout/lProcess2"/>
    <dgm:cxn modelId="{FED5A80F-2610-4D4B-9A83-B0E4FC5BA311}" srcId="{6143AAED-8594-4A7B-AC06-B9513BCC4A47}" destId="{DAD2BEB2-1A59-47E0-93D2-091594E53996}" srcOrd="1" destOrd="0" parTransId="{43C086DD-8FE9-4E6D-AD5C-A5B58799F95E}" sibTransId="{726F6EF1-11A4-4844-8769-39866056DECB}"/>
    <dgm:cxn modelId="{0C3691BB-4B6D-4F65-9891-FE9CAB348952}" srcId="{7A64C095-8489-49DF-982D-6D607795EA24}" destId="{F78163CE-D12B-4016-8C2F-6AA8C50CA817}" srcOrd="0" destOrd="0" parTransId="{C9D935D9-CBF0-464C-9533-2EEA9D6989E1}" sibTransId="{567801F3-843F-43B8-88DD-1879326A357C}"/>
    <dgm:cxn modelId="{0ADF72C5-6093-489E-864A-768A3DA1AAFD}" type="presOf" srcId="{6143AAED-8594-4A7B-AC06-B9513BCC4A47}" destId="{007ECDFF-E2BB-42A8-B55C-66C2294F07F4}" srcOrd="0" destOrd="0" presId="urn:microsoft.com/office/officeart/2005/8/layout/lProcess2"/>
    <dgm:cxn modelId="{4A77BC2C-9982-4488-854D-85992C54DC26}" srcId="{7A64C095-8489-49DF-982D-6D607795EA24}" destId="{1B78C338-0D69-4FAA-B9A8-FD5C523615FD}" srcOrd="1" destOrd="0" parTransId="{99B3C220-9240-4212-B95C-D6078E1D3DD9}" sibTransId="{CEDBB83F-7813-49ED-A789-B313D7E9454E}"/>
    <dgm:cxn modelId="{92C0A8C6-DE60-49C7-A620-85AC19CC4A7F}" type="presOf" srcId="{C7BD838B-00A0-4587-8CD7-C44188DFF79F}" destId="{6BD13103-B886-483D-88F1-9CBFE6474D59}" srcOrd="1" destOrd="0" presId="urn:microsoft.com/office/officeart/2005/8/layout/lProcess2"/>
    <dgm:cxn modelId="{45CEB7AA-1E45-49BA-A11F-BAEB2EFB2763}" type="presOf" srcId="{7A64C095-8489-49DF-982D-6D607795EA24}" destId="{25D4FA0C-C5BE-4D69-97E3-32E04AEB27E5}" srcOrd="0" destOrd="0" presId="urn:microsoft.com/office/officeart/2005/8/layout/lProcess2"/>
    <dgm:cxn modelId="{9973B88B-272E-4D45-80BA-0EE78710F6B4}" srcId="{6A6F53A1-DA56-4BCD-BCEC-2A3E2F9BD869}" destId="{7A64C095-8489-49DF-982D-6D607795EA24}" srcOrd="5" destOrd="0" parTransId="{D3940D9D-25F7-47D2-827A-E90BC1BF9C77}" sibTransId="{243341EE-9AF8-43B3-9D17-B714F0D4A804}"/>
    <dgm:cxn modelId="{13090B82-47A4-4349-BC4C-BBF961118938}" type="presOf" srcId="{5DEB05E4-9212-4681-A5E1-44838569C909}" destId="{4654CD16-5AA5-458B-8918-2103F9D48B67}" srcOrd="0" destOrd="0" presId="urn:microsoft.com/office/officeart/2005/8/layout/lProcess2"/>
    <dgm:cxn modelId="{4D41965E-06D2-4D4C-8A6F-2AE9042CF176}" type="presOf" srcId="{C503510B-4F65-4C12-8CDB-ADC3F733BB64}" destId="{962EDD18-85B3-44FD-9C58-D0C5ECF74E4D}" srcOrd="0" destOrd="0" presId="urn:microsoft.com/office/officeart/2005/8/layout/lProcess2"/>
    <dgm:cxn modelId="{5EF52B4F-FC17-47F3-94C9-6740CCE22AD4}" srcId="{6A6F53A1-DA56-4BCD-BCEC-2A3E2F9BD869}" destId="{AED77C06-C78A-4356-B2FC-1B23B9FC138F}" srcOrd="1" destOrd="0" parTransId="{70B5B6BD-0115-45ED-8E98-CA18EBE7CCAD}" sibTransId="{6534AE66-9293-495F-B991-094FD9930C18}"/>
    <dgm:cxn modelId="{593BFA66-2846-414B-9481-4FF4038E06B9}" type="presOf" srcId="{1B78C338-0D69-4FAA-B9A8-FD5C523615FD}" destId="{58018F09-35B3-427E-8DF2-E0077FD3D8DE}" srcOrd="0" destOrd="0" presId="urn:microsoft.com/office/officeart/2005/8/layout/lProcess2"/>
    <dgm:cxn modelId="{3837A9FD-44F9-4020-BCC0-496B54E9C6CA}" type="presOf" srcId="{0565FC11-53F4-4B53-81FA-A67A04BAC3A7}" destId="{09467A79-67D3-4755-87F8-A2AC70816816}" srcOrd="0" destOrd="0" presId="urn:microsoft.com/office/officeart/2005/8/layout/lProcess2"/>
    <dgm:cxn modelId="{E99230B0-9D72-4AD9-8C29-4B0F9A947A90}" srcId="{6A6F53A1-DA56-4BCD-BCEC-2A3E2F9BD869}" destId="{79E94E19-B378-45EF-8C39-2D788AFB190B}" srcOrd="6" destOrd="0" parTransId="{A33C3B3E-C41A-4FD1-BB4F-6720A2C9E569}" sibTransId="{C9AB3509-5EC8-4AAD-AC42-A2F79E4E8A11}"/>
    <dgm:cxn modelId="{4C97099A-7FFB-41A7-B54D-F3D00B7806E0}" type="presOf" srcId="{6143AAED-8594-4A7B-AC06-B9513BCC4A47}" destId="{611C78A5-9729-463B-AAA0-A3D94BAEEBF7}" srcOrd="1" destOrd="0" presId="urn:microsoft.com/office/officeart/2005/8/layout/lProcess2"/>
    <dgm:cxn modelId="{00EA8236-7553-4190-A4D8-EB74DD2BAC0A}" type="presOf" srcId="{6392E00A-2554-43D7-900F-BA0514FFDB07}" destId="{14825957-AEA2-40AA-A5DD-2C07F5CE1927}" srcOrd="0" destOrd="0" presId="urn:microsoft.com/office/officeart/2005/8/layout/lProcess2"/>
    <dgm:cxn modelId="{0C625B57-7B30-424B-8C02-004D12B96D09}" srcId="{79E94E19-B378-45EF-8C39-2D788AFB190B}" destId="{5765B852-C956-4E11-974B-2EFDD2D231EF}" srcOrd="0" destOrd="0" parTransId="{94EF17CA-B709-4A33-ABAC-463EED150170}" sibTransId="{ADC6340E-C61E-4D82-8E8C-B38DF880D37E}"/>
    <dgm:cxn modelId="{0F1052A6-DB39-40CC-9A21-63070C62E3AA}" srcId="{C7BD838B-00A0-4587-8CD7-C44188DFF79F}" destId="{28E226D5-512F-48D3-9D0C-290913DA4B2F}" srcOrd="1" destOrd="0" parTransId="{D116FBBB-60FC-4230-BDCD-EEE105C9123F}" sibTransId="{DA6F2887-21ED-408A-BE76-50A58E31289A}"/>
    <dgm:cxn modelId="{A8B2BE02-9080-48EC-A165-6106FA79FD1C}" type="presOf" srcId="{8BB15D03-1368-4A43-B6BE-02035B270A88}" destId="{C3B5493C-D1C2-4139-A6FD-B5A2F6E9E912}" srcOrd="0" destOrd="0" presId="urn:microsoft.com/office/officeart/2005/8/layout/lProcess2"/>
    <dgm:cxn modelId="{376417B8-C382-4F01-9E15-B85F6E54EC02}" type="presOf" srcId="{F78163CE-D12B-4016-8C2F-6AA8C50CA817}" destId="{BB52339F-4F76-4060-AB10-336550C748F5}" srcOrd="0" destOrd="0" presId="urn:microsoft.com/office/officeart/2005/8/layout/lProcess2"/>
    <dgm:cxn modelId="{7375BB2E-030F-4998-AEC8-6EE6E3543BAB}" type="presOf" srcId="{28E226D5-512F-48D3-9D0C-290913DA4B2F}" destId="{96F2E493-5859-4279-B50F-4D1BAD27F4A9}" srcOrd="0" destOrd="0" presId="urn:microsoft.com/office/officeart/2005/8/layout/lProcess2"/>
    <dgm:cxn modelId="{631646F1-5E5C-41A4-9AA7-7DFDC9A98B48}" srcId="{0565FC11-53F4-4B53-81FA-A67A04BAC3A7}" destId="{C503510B-4F65-4C12-8CDB-ADC3F733BB64}" srcOrd="1" destOrd="0" parTransId="{160FA232-A495-4E9B-8F89-7BC40008987F}" sibTransId="{87957AF6-5883-494F-8C2F-EE019BB44F7B}"/>
    <dgm:cxn modelId="{3B02C198-7FC6-43A7-AD96-320D1B14C965}" type="presOf" srcId="{89F1CC4E-67B8-495F-99FF-60AA5E0E4567}" destId="{70651603-ACED-45D8-98B4-30972574D23D}" srcOrd="0" destOrd="0" presId="urn:microsoft.com/office/officeart/2005/8/layout/lProcess2"/>
    <dgm:cxn modelId="{D43F2369-125D-4DEA-B581-7534ABDE9F55}" srcId="{AED77C06-C78A-4356-B2FC-1B23B9FC138F}" destId="{2F79BBD7-C94E-49F9-9B29-CB45BA2951E5}" srcOrd="0" destOrd="0" parTransId="{17076AFC-FD04-4151-A05B-D300B31C61E7}" sibTransId="{708A417C-0E80-496D-BFE7-BA35A233996B}"/>
    <dgm:cxn modelId="{459884AB-B062-4E20-AB44-394D44CA7A4B}" type="presOf" srcId="{DAD2BEB2-1A59-47E0-93D2-091594E53996}" destId="{DA334CE8-3F41-41FC-A3F3-9A2C95E097B3}" srcOrd="0" destOrd="0" presId="urn:microsoft.com/office/officeart/2005/8/layout/lProcess2"/>
    <dgm:cxn modelId="{4F920153-0E6E-4555-B26F-BBAEBAA82655}" srcId="{C7BD838B-00A0-4587-8CD7-C44188DFF79F}" destId="{8BB15D03-1368-4A43-B6BE-02035B270A88}" srcOrd="0" destOrd="0" parTransId="{8EDDAB3F-B127-48FD-AB5C-D8C16E4E3025}" sibTransId="{C586507E-A110-4CC5-ADC2-D67D1841DC20}"/>
    <dgm:cxn modelId="{4823632C-B701-4688-BE88-ACF77178AD58}" srcId="{5DEB05E4-9212-4681-A5E1-44838569C909}" destId="{C045586E-AA07-424F-B71D-E3E6FC113756}" srcOrd="1" destOrd="0" parTransId="{0829FC75-C343-47B1-B56C-7D3B1E0142A6}" sibTransId="{2DE43D5B-C2CD-4A53-860B-1C0DB220E9B4}"/>
    <dgm:cxn modelId="{012E729F-40DC-4F10-B8B2-790DF9104383}" srcId="{0565FC11-53F4-4B53-81FA-A67A04BAC3A7}" destId="{28DE78EF-DAEF-4CB9-AF3C-2CFBBD46B82A}" srcOrd="0" destOrd="0" parTransId="{3BA61AA5-EAC3-46CE-B75D-7D8619C348C1}" sibTransId="{A757C98B-0B89-4DF5-A467-C6484BA97BB9}"/>
    <dgm:cxn modelId="{B5E1D855-888D-4DA5-AD6E-1EEF894F9C30}" type="presParOf" srcId="{73C6F768-51F9-4453-8A7C-FF71B7A0CBBB}" destId="{09846051-4DBE-4C79-B197-C724DFF92A80}" srcOrd="0" destOrd="0" presId="urn:microsoft.com/office/officeart/2005/8/layout/lProcess2"/>
    <dgm:cxn modelId="{6D29394C-EC0E-491B-BFAF-0E544C45B507}" type="presParOf" srcId="{09846051-4DBE-4C79-B197-C724DFF92A80}" destId="{09467A79-67D3-4755-87F8-A2AC70816816}" srcOrd="0" destOrd="0" presId="urn:microsoft.com/office/officeart/2005/8/layout/lProcess2"/>
    <dgm:cxn modelId="{9A151A07-52E2-4429-88B5-609DC5F2D62F}" type="presParOf" srcId="{09846051-4DBE-4C79-B197-C724DFF92A80}" destId="{DC28B427-0BDA-47BD-BFBF-09B0C450D7BD}" srcOrd="1" destOrd="0" presId="urn:microsoft.com/office/officeart/2005/8/layout/lProcess2"/>
    <dgm:cxn modelId="{DFF4922C-F84A-457E-9B7A-468940EB0ADF}" type="presParOf" srcId="{09846051-4DBE-4C79-B197-C724DFF92A80}" destId="{1CE69E36-744F-41C1-9106-A3A672C8D420}" srcOrd="2" destOrd="0" presId="urn:microsoft.com/office/officeart/2005/8/layout/lProcess2"/>
    <dgm:cxn modelId="{7D56F54E-6F41-4F99-90E5-6E9B3C459976}" type="presParOf" srcId="{1CE69E36-744F-41C1-9106-A3A672C8D420}" destId="{105F1DA1-0858-4AC4-8E5E-B20236F24FEA}" srcOrd="0" destOrd="0" presId="urn:microsoft.com/office/officeart/2005/8/layout/lProcess2"/>
    <dgm:cxn modelId="{FDEB4A46-065E-4224-A33D-7686AE2DD647}" type="presParOf" srcId="{105F1DA1-0858-4AC4-8E5E-B20236F24FEA}" destId="{90284784-1D8D-487D-AF6D-CBCB2B905B17}" srcOrd="0" destOrd="0" presId="urn:microsoft.com/office/officeart/2005/8/layout/lProcess2"/>
    <dgm:cxn modelId="{3EE7610A-8950-4F7C-B8C4-E745FFD31C11}" type="presParOf" srcId="{105F1DA1-0858-4AC4-8E5E-B20236F24FEA}" destId="{2763C2A5-DCF2-4E9D-85E3-8294D45E48DA}" srcOrd="1" destOrd="0" presId="urn:microsoft.com/office/officeart/2005/8/layout/lProcess2"/>
    <dgm:cxn modelId="{86BA460F-37A3-47F8-B5BF-B5E5F9CCDCBC}" type="presParOf" srcId="{105F1DA1-0858-4AC4-8E5E-B20236F24FEA}" destId="{962EDD18-85B3-44FD-9C58-D0C5ECF74E4D}" srcOrd="2" destOrd="0" presId="urn:microsoft.com/office/officeart/2005/8/layout/lProcess2"/>
    <dgm:cxn modelId="{9A7B1D7E-B7CF-4BF3-ABAC-525BC29A7289}" type="presParOf" srcId="{105F1DA1-0858-4AC4-8E5E-B20236F24FEA}" destId="{DA302FB2-2D88-41B6-870E-E524E9083DD5}" srcOrd="3" destOrd="0" presId="urn:microsoft.com/office/officeart/2005/8/layout/lProcess2"/>
    <dgm:cxn modelId="{A64E4E92-86FF-4C51-849E-CB68EA4FEA5F}" type="presParOf" srcId="{105F1DA1-0858-4AC4-8E5E-B20236F24FEA}" destId="{430B6544-D803-495E-A1FB-7B67827F437C}" srcOrd="4" destOrd="0" presId="urn:microsoft.com/office/officeart/2005/8/layout/lProcess2"/>
    <dgm:cxn modelId="{B5281F11-5D6E-4041-823E-6A32AB66D144}" type="presParOf" srcId="{73C6F768-51F9-4453-8A7C-FF71B7A0CBBB}" destId="{B086F76D-85A4-4733-B107-89C221A436FD}" srcOrd="1" destOrd="0" presId="urn:microsoft.com/office/officeart/2005/8/layout/lProcess2"/>
    <dgm:cxn modelId="{A475586B-D1AA-4DE8-B49E-7585FBF0387B}" type="presParOf" srcId="{73C6F768-51F9-4453-8A7C-FF71B7A0CBBB}" destId="{183984E2-5142-4576-B67D-FDEAC8BFE106}" srcOrd="2" destOrd="0" presId="urn:microsoft.com/office/officeart/2005/8/layout/lProcess2"/>
    <dgm:cxn modelId="{55D92581-1029-4D6E-A11C-AA98DFE0FE21}" type="presParOf" srcId="{183984E2-5142-4576-B67D-FDEAC8BFE106}" destId="{EA012F2E-C3F0-415E-92FC-C3596D3E3AE6}" srcOrd="0" destOrd="0" presId="urn:microsoft.com/office/officeart/2005/8/layout/lProcess2"/>
    <dgm:cxn modelId="{19046CDF-EE0B-4B01-A672-0B7428B7AE57}" type="presParOf" srcId="{183984E2-5142-4576-B67D-FDEAC8BFE106}" destId="{23CB5258-A00A-444E-A591-DBE4BB2426A1}" srcOrd="1" destOrd="0" presId="urn:microsoft.com/office/officeart/2005/8/layout/lProcess2"/>
    <dgm:cxn modelId="{598F6EBE-0574-4DBA-8929-2528C719D43E}" type="presParOf" srcId="{183984E2-5142-4576-B67D-FDEAC8BFE106}" destId="{08868390-344E-46EC-AB31-342C64A1ABA1}" srcOrd="2" destOrd="0" presId="urn:microsoft.com/office/officeart/2005/8/layout/lProcess2"/>
    <dgm:cxn modelId="{039281A2-8E47-40D0-B1BB-830CB5274FAC}" type="presParOf" srcId="{08868390-344E-46EC-AB31-342C64A1ABA1}" destId="{06AD1E06-4FA7-491C-85E3-97149290BF01}" srcOrd="0" destOrd="0" presId="urn:microsoft.com/office/officeart/2005/8/layout/lProcess2"/>
    <dgm:cxn modelId="{F9EA08C9-75AA-442E-A718-D64E77DB39F3}" type="presParOf" srcId="{06AD1E06-4FA7-491C-85E3-97149290BF01}" destId="{3D2560F6-120B-4817-A90F-83F437DE046F}" srcOrd="0" destOrd="0" presId="urn:microsoft.com/office/officeart/2005/8/layout/lProcess2"/>
    <dgm:cxn modelId="{8A3746B4-6642-4AA9-8640-210EA1AC97D6}" type="presParOf" srcId="{06AD1E06-4FA7-491C-85E3-97149290BF01}" destId="{9F5BEF29-EB38-4F0D-A0B3-C10B08CDEDA4}" srcOrd="1" destOrd="0" presId="urn:microsoft.com/office/officeart/2005/8/layout/lProcess2"/>
    <dgm:cxn modelId="{255A1DA0-5075-45BC-AD71-9F645EE47D4B}" type="presParOf" srcId="{06AD1E06-4FA7-491C-85E3-97149290BF01}" destId="{44CD1E59-90F2-49A4-A51C-75593D7E7423}" srcOrd="2" destOrd="0" presId="urn:microsoft.com/office/officeart/2005/8/layout/lProcess2"/>
    <dgm:cxn modelId="{1F023CA0-ACA2-4C6F-9D24-A4281F22CA39}" type="presParOf" srcId="{73C6F768-51F9-4453-8A7C-FF71B7A0CBBB}" destId="{396ED7A8-C013-4F4E-A358-BCA0F5970AB5}" srcOrd="3" destOrd="0" presId="urn:microsoft.com/office/officeart/2005/8/layout/lProcess2"/>
    <dgm:cxn modelId="{E83A207F-8A5E-4C69-8C3B-437FBE1E7AE0}" type="presParOf" srcId="{73C6F768-51F9-4453-8A7C-FF71B7A0CBBB}" destId="{6184A104-9795-4688-8D21-218EC0ACFACC}" srcOrd="4" destOrd="0" presId="urn:microsoft.com/office/officeart/2005/8/layout/lProcess2"/>
    <dgm:cxn modelId="{11908213-32E8-4E96-AB08-04BFADA9E877}" type="presParOf" srcId="{6184A104-9795-4688-8D21-218EC0ACFACC}" destId="{007ECDFF-E2BB-42A8-B55C-66C2294F07F4}" srcOrd="0" destOrd="0" presId="urn:microsoft.com/office/officeart/2005/8/layout/lProcess2"/>
    <dgm:cxn modelId="{A0AC3314-823F-4A5E-93F4-01C72F7C8730}" type="presParOf" srcId="{6184A104-9795-4688-8D21-218EC0ACFACC}" destId="{611C78A5-9729-463B-AAA0-A3D94BAEEBF7}" srcOrd="1" destOrd="0" presId="urn:microsoft.com/office/officeart/2005/8/layout/lProcess2"/>
    <dgm:cxn modelId="{C258C3CF-AABB-4387-9A86-A0F7E4BD9F9B}" type="presParOf" srcId="{6184A104-9795-4688-8D21-218EC0ACFACC}" destId="{A4F1A3A3-13CA-4A65-AF3B-2B5817D3730D}" srcOrd="2" destOrd="0" presId="urn:microsoft.com/office/officeart/2005/8/layout/lProcess2"/>
    <dgm:cxn modelId="{021F826C-2C39-45D7-BCE3-B8A6329165E8}" type="presParOf" srcId="{A4F1A3A3-13CA-4A65-AF3B-2B5817D3730D}" destId="{742CC6A6-BAC8-4117-9612-359C08F5C021}" srcOrd="0" destOrd="0" presId="urn:microsoft.com/office/officeart/2005/8/layout/lProcess2"/>
    <dgm:cxn modelId="{30DA7691-FAE1-480F-AA24-BF75B54D2A3B}" type="presParOf" srcId="{742CC6A6-BAC8-4117-9612-359C08F5C021}" destId="{9C07495A-5E00-4FFA-A163-571DBFF99A53}" srcOrd="0" destOrd="0" presId="urn:microsoft.com/office/officeart/2005/8/layout/lProcess2"/>
    <dgm:cxn modelId="{6ED822AA-9E18-4C47-9F58-299984856B44}" type="presParOf" srcId="{742CC6A6-BAC8-4117-9612-359C08F5C021}" destId="{8E72F8AA-32A6-42DD-AD13-F56DE1190E47}" srcOrd="1" destOrd="0" presId="urn:microsoft.com/office/officeart/2005/8/layout/lProcess2"/>
    <dgm:cxn modelId="{0F8D7F02-469E-4306-B026-0F3BA9DBA33D}" type="presParOf" srcId="{742CC6A6-BAC8-4117-9612-359C08F5C021}" destId="{DA334CE8-3F41-41FC-A3F3-9A2C95E097B3}" srcOrd="2" destOrd="0" presId="urn:microsoft.com/office/officeart/2005/8/layout/lProcess2"/>
    <dgm:cxn modelId="{0DF5E2C0-E834-48BD-9C9D-29CB435D3F33}" type="presParOf" srcId="{73C6F768-51F9-4453-8A7C-FF71B7A0CBBB}" destId="{F2095C54-B749-435A-A7F6-BE521974FF5A}" srcOrd="5" destOrd="0" presId="urn:microsoft.com/office/officeart/2005/8/layout/lProcess2"/>
    <dgm:cxn modelId="{9A3F5AEC-ABB6-4787-BB3C-8D80E8EDE388}" type="presParOf" srcId="{73C6F768-51F9-4453-8A7C-FF71B7A0CBBB}" destId="{EEDC7BD9-1205-4B5F-A586-A31526268DAF}" srcOrd="6" destOrd="0" presId="urn:microsoft.com/office/officeart/2005/8/layout/lProcess2"/>
    <dgm:cxn modelId="{ACF1C4A9-AC41-4FA6-B55D-F4D8029EFC9F}" type="presParOf" srcId="{EEDC7BD9-1205-4B5F-A586-A31526268DAF}" destId="{1A6F2097-57E1-49A0-AB8E-D8966EABB54F}" srcOrd="0" destOrd="0" presId="urn:microsoft.com/office/officeart/2005/8/layout/lProcess2"/>
    <dgm:cxn modelId="{263CC2AF-1777-47BF-9C53-D3E383B4B1C6}" type="presParOf" srcId="{EEDC7BD9-1205-4B5F-A586-A31526268DAF}" destId="{6BD13103-B886-483D-88F1-9CBFE6474D59}" srcOrd="1" destOrd="0" presId="urn:microsoft.com/office/officeart/2005/8/layout/lProcess2"/>
    <dgm:cxn modelId="{84CC382E-458C-4C39-83CA-BD05334E670E}" type="presParOf" srcId="{EEDC7BD9-1205-4B5F-A586-A31526268DAF}" destId="{ABA150F1-54A9-49F6-B9DE-ABB95C5ACEFC}" srcOrd="2" destOrd="0" presId="urn:microsoft.com/office/officeart/2005/8/layout/lProcess2"/>
    <dgm:cxn modelId="{311ED726-B440-4045-AE99-872658E44484}" type="presParOf" srcId="{ABA150F1-54A9-49F6-B9DE-ABB95C5ACEFC}" destId="{1904BE34-2E08-4721-A504-5F6881CF4B01}" srcOrd="0" destOrd="0" presId="urn:microsoft.com/office/officeart/2005/8/layout/lProcess2"/>
    <dgm:cxn modelId="{0166CA5D-F073-48AC-900D-14DDE5A46E3D}" type="presParOf" srcId="{1904BE34-2E08-4721-A504-5F6881CF4B01}" destId="{C3B5493C-D1C2-4139-A6FD-B5A2F6E9E912}" srcOrd="0" destOrd="0" presId="urn:microsoft.com/office/officeart/2005/8/layout/lProcess2"/>
    <dgm:cxn modelId="{B9E154E6-DA98-41FF-8CB1-B8B3A0D70846}" type="presParOf" srcId="{1904BE34-2E08-4721-A504-5F6881CF4B01}" destId="{37AD30C6-9BF2-4B91-8AFC-B9076F28F82F}" srcOrd="1" destOrd="0" presId="urn:microsoft.com/office/officeart/2005/8/layout/lProcess2"/>
    <dgm:cxn modelId="{072403AE-5994-4A20-A300-377E6919BEFC}" type="presParOf" srcId="{1904BE34-2E08-4721-A504-5F6881CF4B01}" destId="{96F2E493-5859-4279-B50F-4D1BAD27F4A9}" srcOrd="2" destOrd="0" presId="urn:microsoft.com/office/officeart/2005/8/layout/lProcess2"/>
    <dgm:cxn modelId="{81BD5DA7-C758-419F-9936-B3EBFA8FE720}" type="presParOf" srcId="{1904BE34-2E08-4721-A504-5F6881CF4B01}" destId="{B3C46A0C-D7A6-423B-A1BE-481E332516D7}" srcOrd="3" destOrd="0" presId="urn:microsoft.com/office/officeart/2005/8/layout/lProcess2"/>
    <dgm:cxn modelId="{7890A73F-529F-49F4-9400-2C58602B030A}" type="presParOf" srcId="{1904BE34-2E08-4721-A504-5F6881CF4B01}" destId="{70651603-ACED-45D8-98B4-30972574D23D}" srcOrd="4" destOrd="0" presId="urn:microsoft.com/office/officeart/2005/8/layout/lProcess2"/>
    <dgm:cxn modelId="{D32E339F-2D18-4551-AB87-EFA3913E2604}" type="presParOf" srcId="{73C6F768-51F9-4453-8A7C-FF71B7A0CBBB}" destId="{07D5A09A-2643-4F5B-B538-B83C6391B9B6}" srcOrd="7" destOrd="0" presId="urn:microsoft.com/office/officeart/2005/8/layout/lProcess2"/>
    <dgm:cxn modelId="{ED8D421D-9EE1-4D48-9100-E3BC6FD91660}" type="presParOf" srcId="{73C6F768-51F9-4453-8A7C-FF71B7A0CBBB}" destId="{A98E9F2A-8115-4D42-9F40-26E2AC862A64}" srcOrd="8" destOrd="0" presId="urn:microsoft.com/office/officeart/2005/8/layout/lProcess2"/>
    <dgm:cxn modelId="{C5FA4BEB-EB1A-48C9-87F5-8333DF4908D9}" type="presParOf" srcId="{A98E9F2A-8115-4D42-9F40-26E2AC862A64}" destId="{4654CD16-5AA5-458B-8918-2103F9D48B67}" srcOrd="0" destOrd="0" presId="urn:microsoft.com/office/officeart/2005/8/layout/lProcess2"/>
    <dgm:cxn modelId="{B64345E9-D70C-4798-8C14-062727479656}" type="presParOf" srcId="{A98E9F2A-8115-4D42-9F40-26E2AC862A64}" destId="{67E04074-AF4E-4A14-9206-CB7140775DFE}" srcOrd="1" destOrd="0" presId="urn:microsoft.com/office/officeart/2005/8/layout/lProcess2"/>
    <dgm:cxn modelId="{6E7894A7-F90F-4D67-A5FB-FFA911FD7E92}" type="presParOf" srcId="{A98E9F2A-8115-4D42-9F40-26E2AC862A64}" destId="{468E74B3-F19E-4B41-B9C5-92E8F979B275}" srcOrd="2" destOrd="0" presId="urn:microsoft.com/office/officeart/2005/8/layout/lProcess2"/>
    <dgm:cxn modelId="{0F17ED71-8CB6-4FD7-8E99-69FE6DB902B8}" type="presParOf" srcId="{468E74B3-F19E-4B41-B9C5-92E8F979B275}" destId="{169DFCEA-6BDC-473C-9064-A4B384C76D22}" srcOrd="0" destOrd="0" presId="urn:microsoft.com/office/officeart/2005/8/layout/lProcess2"/>
    <dgm:cxn modelId="{2B43BC28-C0B2-488B-9C0B-EEC22B9DA01F}" type="presParOf" srcId="{169DFCEA-6BDC-473C-9064-A4B384C76D22}" destId="{14825957-AEA2-40AA-A5DD-2C07F5CE1927}" srcOrd="0" destOrd="0" presId="urn:microsoft.com/office/officeart/2005/8/layout/lProcess2"/>
    <dgm:cxn modelId="{F6572EF6-8DD1-4522-B6F7-5C3839FA22ED}" type="presParOf" srcId="{169DFCEA-6BDC-473C-9064-A4B384C76D22}" destId="{7045A0A8-B853-4C08-82BD-35387090995D}" srcOrd="1" destOrd="0" presId="urn:microsoft.com/office/officeart/2005/8/layout/lProcess2"/>
    <dgm:cxn modelId="{1C4AF065-7475-4722-AB09-D4A709E28E43}" type="presParOf" srcId="{169DFCEA-6BDC-473C-9064-A4B384C76D22}" destId="{9A610B11-1301-47DD-92E6-D3BA936ADBBD}" srcOrd="2" destOrd="0" presId="urn:microsoft.com/office/officeart/2005/8/layout/lProcess2"/>
    <dgm:cxn modelId="{39888E04-3A5A-43E2-BC56-686A24C529DF}" type="presParOf" srcId="{73C6F768-51F9-4453-8A7C-FF71B7A0CBBB}" destId="{97B789EC-196B-434D-ADA9-04C3F8F02E87}" srcOrd="9" destOrd="0" presId="urn:microsoft.com/office/officeart/2005/8/layout/lProcess2"/>
    <dgm:cxn modelId="{54DC316A-73D1-4426-B542-A169F3FD5034}" type="presParOf" srcId="{73C6F768-51F9-4453-8A7C-FF71B7A0CBBB}" destId="{00617DE7-0428-4CEA-92B1-927CD843CD52}" srcOrd="10" destOrd="0" presId="urn:microsoft.com/office/officeart/2005/8/layout/lProcess2"/>
    <dgm:cxn modelId="{756941DE-0EF2-49F0-8ACD-26CEA4B8B0D3}" type="presParOf" srcId="{00617DE7-0428-4CEA-92B1-927CD843CD52}" destId="{25D4FA0C-C5BE-4D69-97E3-32E04AEB27E5}" srcOrd="0" destOrd="0" presId="urn:microsoft.com/office/officeart/2005/8/layout/lProcess2"/>
    <dgm:cxn modelId="{AA37CF2C-E8E1-4FCC-B7AA-8F79C27B9A01}" type="presParOf" srcId="{00617DE7-0428-4CEA-92B1-927CD843CD52}" destId="{AE9DC509-90D3-4639-84BD-331120776170}" srcOrd="1" destOrd="0" presId="urn:microsoft.com/office/officeart/2005/8/layout/lProcess2"/>
    <dgm:cxn modelId="{9E3DFCD4-7C12-482E-B21E-E0A2E7FE78D4}" type="presParOf" srcId="{00617DE7-0428-4CEA-92B1-927CD843CD52}" destId="{D6DA3E10-1B9B-4E21-82AD-89B27C358138}" srcOrd="2" destOrd="0" presId="urn:microsoft.com/office/officeart/2005/8/layout/lProcess2"/>
    <dgm:cxn modelId="{E366C162-60F2-45CA-8B90-9C71B33F9BCB}" type="presParOf" srcId="{D6DA3E10-1B9B-4E21-82AD-89B27C358138}" destId="{52126AC6-C08A-4EED-B76D-AEBC9DADCE59}" srcOrd="0" destOrd="0" presId="urn:microsoft.com/office/officeart/2005/8/layout/lProcess2"/>
    <dgm:cxn modelId="{A6F7E293-90CB-4206-AA3C-D551858AE4D4}" type="presParOf" srcId="{52126AC6-C08A-4EED-B76D-AEBC9DADCE59}" destId="{BB52339F-4F76-4060-AB10-336550C748F5}" srcOrd="0" destOrd="0" presId="urn:microsoft.com/office/officeart/2005/8/layout/lProcess2"/>
    <dgm:cxn modelId="{81B583F7-FC04-40B0-A461-251B873CB3EB}" type="presParOf" srcId="{52126AC6-C08A-4EED-B76D-AEBC9DADCE59}" destId="{A9D9C1DF-E55C-4F62-A03E-5A7A92D81AD3}" srcOrd="1" destOrd="0" presId="urn:microsoft.com/office/officeart/2005/8/layout/lProcess2"/>
    <dgm:cxn modelId="{25D2458A-7276-41BA-AB37-AF92B62A8B0C}" type="presParOf" srcId="{52126AC6-C08A-4EED-B76D-AEBC9DADCE59}" destId="{58018F09-35B3-427E-8DF2-E0077FD3D8DE}" srcOrd="2" destOrd="0" presId="urn:microsoft.com/office/officeart/2005/8/layout/lProcess2"/>
    <dgm:cxn modelId="{0DB77ECE-1C43-4F04-A2BD-26D7FC0EF471}" type="presParOf" srcId="{73C6F768-51F9-4453-8A7C-FF71B7A0CBBB}" destId="{7DE15551-7641-4811-B739-078E14D3021A}" srcOrd="11" destOrd="0" presId="urn:microsoft.com/office/officeart/2005/8/layout/lProcess2"/>
    <dgm:cxn modelId="{BCDC4AD7-2105-4162-9CDC-40A61BC1FADA}" type="presParOf" srcId="{73C6F768-51F9-4453-8A7C-FF71B7A0CBBB}" destId="{C4C328FE-43F9-47DA-93F1-20E5D3376A0F}" srcOrd="12" destOrd="0" presId="urn:microsoft.com/office/officeart/2005/8/layout/lProcess2"/>
    <dgm:cxn modelId="{5DBEBA83-E41A-4DBE-AC9A-B82B4BD5FF04}" type="presParOf" srcId="{C4C328FE-43F9-47DA-93F1-20E5D3376A0F}" destId="{4EA8060D-3A29-48C3-A8FD-0385D2298AC0}" srcOrd="0" destOrd="0" presId="urn:microsoft.com/office/officeart/2005/8/layout/lProcess2"/>
    <dgm:cxn modelId="{1130EEC8-1FAA-4BE9-9E85-985118E04292}" type="presParOf" srcId="{C4C328FE-43F9-47DA-93F1-20E5D3376A0F}" destId="{D129F09A-09FF-4CCF-A328-A3E16DDFBC75}" srcOrd="1" destOrd="0" presId="urn:microsoft.com/office/officeart/2005/8/layout/lProcess2"/>
    <dgm:cxn modelId="{EC21D627-C489-4DF5-AD6E-75DC7BC3D4EE}" type="presParOf" srcId="{C4C328FE-43F9-47DA-93F1-20E5D3376A0F}" destId="{D904A939-6614-4F68-AF92-F46C1526F8FE}" srcOrd="2" destOrd="0" presId="urn:microsoft.com/office/officeart/2005/8/layout/lProcess2"/>
    <dgm:cxn modelId="{702513C4-E9AF-416C-A70C-BE5164D335AE}" type="presParOf" srcId="{D904A939-6614-4F68-AF92-F46C1526F8FE}" destId="{63EA4C49-6616-4081-AD2D-0720996528EF}" srcOrd="0" destOrd="0" presId="urn:microsoft.com/office/officeart/2005/8/layout/lProcess2"/>
    <dgm:cxn modelId="{2A40EA7F-8198-4559-855B-8D8FB1D55313}" type="presParOf" srcId="{63EA4C49-6616-4081-AD2D-0720996528EF}" destId="{01941AB2-4754-47CA-AB4F-55A5F7432250}" srcOrd="0" destOrd="0" presId="urn:microsoft.com/office/officeart/2005/8/layout/lProcess2"/>
    <dgm:cxn modelId="{46DF8350-4E00-40DB-84E7-F7DEDED4CB8B}" type="presParOf" srcId="{63EA4C49-6616-4081-AD2D-0720996528EF}" destId="{C3E346E4-75B8-4F3E-B6D3-B2D1E5B6DA54}" srcOrd="1" destOrd="0" presId="urn:microsoft.com/office/officeart/2005/8/layout/lProcess2"/>
    <dgm:cxn modelId="{2B8B8D16-17CE-4BBE-B45B-43C210A1E9B0}" type="presParOf" srcId="{63EA4C49-6616-4081-AD2D-0720996528EF}" destId="{986B990F-DD18-493C-95C8-8BC39986AE4E}" srcOrd="2" destOrd="0" presId="urn:microsoft.com/office/officeart/2005/8/layout/lProcess2"/>
  </dgm:cxnLst>
  <dgm:bg>
    <a:noFill/>
  </dgm:bg>
  <dgm:whole>
    <a:ln>
      <a:noFill/>
    </a:ln>
  </dgm:whole>
  <dgm:extLst>
    <a:ext uri="{C62137D5-CB1D-491B-B009-E17868A290BF}">
      <dgm14:recolorImg xmlns="" xmlns:dgm14="http://schemas.microsoft.com/office/drawing/2010/diagram" val="1"/>
    </a:ex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67A2BF7-F594-41E2-AC84-9777696164B6}" type="doc">
      <dgm:prSet loTypeId="urn:microsoft.com/office/officeart/2005/8/layout/hProcess9" loCatId="process" qsTypeId="urn:microsoft.com/office/officeart/2005/8/quickstyle/simple3" qsCatId="simple" csTypeId="urn:microsoft.com/office/officeart/2005/8/colors/accent1_2" csCatId="accent1" phldr="1"/>
      <dgm:spPr/>
    </dgm:pt>
    <dgm:pt modelId="{DE182038-1AE2-4B68-965C-0A73BB998B29}">
      <dgm:prSet phldrT="[文本]" custT="1"/>
      <dgm:spPr/>
      <dgm:t>
        <a:bodyPr/>
        <a:lstStyle/>
        <a:p>
          <a:r>
            <a:rPr lang="zh-CN" altLang="en-US" sz="2800" b="1" dirty="0" smtClean="0"/>
            <a:t>吃透规范选择方法</a:t>
          </a:r>
          <a:endParaRPr lang="zh-CN" altLang="en-US" sz="2800" b="1" dirty="0"/>
        </a:p>
      </dgm:t>
    </dgm:pt>
    <dgm:pt modelId="{0ED62676-7292-40F2-949F-8293B6DF357F}" type="parTrans" cxnId="{0BEEF7F7-76D5-4F07-BF87-AD5930C7AF2B}">
      <dgm:prSet/>
      <dgm:spPr/>
      <dgm:t>
        <a:bodyPr/>
        <a:lstStyle/>
        <a:p>
          <a:endParaRPr lang="zh-CN" altLang="en-US"/>
        </a:p>
      </dgm:t>
    </dgm:pt>
    <dgm:pt modelId="{2E2B8ADF-2F52-4EC0-B060-C4B03376C5F5}" type="sibTrans" cxnId="{0BEEF7F7-76D5-4F07-BF87-AD5930C7AF2B}">
      <dgm:prSet/>
      <dgm:spPr/>
      <dgm:t>
        <a:bodyPr/>
        <a:lstStyle/>
        <a:p>
          <a:endParaRPr lang="zh-CN" altLang="en-US"/>
        </a:p>
      </dgm:t>
    </dgm:pt>
    <dgm:pt modelId="{FEE736CC-7F4F-4A1E-86EC-52CD27C47B01}">
      <dgm:prSet phldrT="[文本]" custT="1"/>
      <dgm:spPr/>
      <dgm:t>
        <a:bodyPr/>
        <a:lstStyle/>
        <a:p>
          <a:r>
            <a:rPr lang="zh-CN" altLang="en-US" sz="2800" b="1" dirty="0" smtClean="0"/>
            <a:t>确认和处置</a:t>
          </a:r>
          <a:endParaRPr lang="zh-CN" altLang="en-US" sz="2800" b="1" dirty="0"/>
        </a:p>
      </dgm:t>
    </dgm:pt>
    <dgm:pt modelId="{3A140891-5F60-4FC2-A5CF-3FB8C749AA14}" type="parTrans" cxnId="{3ECF9E5D-554C-4F9C-B34F-140320032AE4}">
      <dgm:prSet/>
      <dgm:spPr/>
      <dgm:t>
        <a:bodyPr/>
        <a:lstStyle/>
        <a:p>
          <a:endParaRPr lang="zh-CN" altLang="en-US"/>
        </a:p>
      </dgm:t>
    </dgm:pt>
    <dgm:pt modelId="{9385FFCD-3D71-4069-9C8B-5A066320ABE1}" type="sibTrans" cxnId="{3ECF9E5D-554C-4F9C-B34F-140320032AE4}">
      <dgm:prSet/>
      <dgm:spPr/>
      <dgm:t>
        <a:bodyPr/>
        <a:lstStyle/>
        <a:p>
          <a:endParaRPr lang="zh-CN" altLang="en-US"/>
        </a:p>
      </dgm:t>
    </dgm:pt>
    <dgm:pt modelId="{4384A71A-2D1A-4D69-9491-5F4E499C1567}">
      <dgm:prSet phldrT="[文本]" custT="1"/>
      <dgm:spPr/>
      <dgm:t>
        <a:bodyPr/>
        <a:lstStyle/>
        <a:p>
          <a:r>
            <a:rPr lang="zh-CN" altLang="en-US" sz="2800" b="1" dirty="0" smtClean="0"/>
            <a:t>记录</a:t>
          </a:r>
          <a:endParaRPr lang="zh-CN" altLang="en-US" sz="2800" b="1" dirty="0"/>
        </a:p>
      </dgm:t>
    </dgm:pt>
    <dgm:pt modelId="{35302EB2-D6ED-4DE8-B633-27C38F640E5D}" type="parTrans" cxnId="{66EDB955-7674-4CC3-8CBB-F7B2DF1B337C}">
      <dgm:prSet/>
      <dgm:spPr/>
      <dgm:t>
        <a:bodyPr/>
        <a:lstStyle/>
        <a:p>
          <a:endParaRPr lang="zh-CN" altLang="en-US"/>
        </a:p>
      </dgm:t>
    </dgm:pt>
    <dgm:pt modelId="{F2A8DE36-B1FE-4B00-A234-15038EF711E3}" type="sibTrans" cxnId="{66EDB955-7674-4CC3-8CBB-F7B2DF1B337C}">
      <dgm:prSet/>
      <dgm:spPr/>
      <dgm:t>
        <a:bodyPr/>
        <a:lstStyle/>
        <a:p>
          <a:endParaRPr lang="zh-CN" altLang="en-US"/>
        </a:p>
      </dgm:t>
    </dgm:pt>
    <dgm:pt modelId="{E3EFC01E-C932-4973-BE8C-95853B58DB84}">
      <dgm:prSet phldrT="[文本]" custT="1"/>
      <dgm:spPr/>
      <dgm:t>
        <a:bodyPr/>
        <a:lstStyle/>
        <a:p>
          <a:r>
            <a:rPr lang="zh-CN" altLang="en-US" sz="2800" b="1" dirty="0" smtClean="0"/>
            <a:t>观察测量或试验</a:t>
          </a:r>
          <a:endParaRPr lang="zh-CN" altLang="en-US" sz="2800" b="1" dirty="0"/>
        </a:p>
      </dgm:t>
    </dgm:pt>
    <dgm:pt modelId="{EF644B18-29F2-4AAA-A10C-C53313F57CF3}" type="parTrans" cxnId="{2AD4B9EB-790E-4A3E-A886-1628840FA5EB}">
      <dgm:prSet/>
      <dgm:spPr/>
      <dgm:t>
        <a:bodyPr/>
        <a:lstStyle/>
        <a:p>
          <a:endParaRPr lang="zh-CN" altLang="en-US"/>
        </a:p>
      </dgm:t>
    </dgm:pt>
    <dgm:pt modelId="{8AE43417-D374-46AC-9A4B-746212A43F24}" type="sibTrans" cxnId="{2AD4B9EB-790E-4A3E-A886-1628840FA5EB}">
      <dgm:prSet/>
      <dgm:spPr/>
      <dgm:t>
        <a:bodyPr/>
        <a:lstStyle/>
        <a:p>
          <a:endParaRPr lang="zh-CN" altLang="en-US"/>
        </a:p>
      </dgm:t>
    </dgm:pt>
    <dgm:pt modelId="{92D70E2E-E1B1-4F20-88BD-5C12123D55C6}">
      <dgm:prSet phldrT="[文本]" custT="1"/>
      <dgm:spPr/>
      <dgm:t>
        <a:bodyPr/>
        <a:lstStyle/>
        <a:p>
          <a:r>
            <a:rPr lang="zh-CN" altLang="en-US" sz="2800" b="1" dirty="0" smtClean="0"/>
            <a:t>比较和判定</a:t>
          </a:r>
          <a:endParaRPr lang="zh-CN" altLang="en-US" sz="2800" b="1" dirty="0"/>
        </a:p>
      </dgm:t>
    </dgm:pt>
    <dgm:pt modelId="{91E36A7E-5803-46B0-A35A-4643384FACD7}" type="parTrans" cxnId="{7FB6AE32-D3DB-4667-9B6C-6E62ACACDD9A}">
      <dgm:prSet/>
      <dgm:spPr/>
      <dgm:t>
        <a:bodyPr/>
        <a:lstStyle/>
        <a:p>
          <a:endParaRPr lang="zh-CN" altLang="en-US"/>
        </a:p>
      </dgm:t>
    </dgm:pt>
    <dgm:pt modelId="{835801AC-C49C-43C5-8B57-E406E8D43795}" type="sibTrans" cxnId="{7FB6AE32-D3DB-4667-9B6C-6E62ACACDD9A}">
      <dgm:prSet/>
      <dgm:spPr/>
      <dgm:t>
        <a:bodyPr/>
        <a:lstStyle/>
        <a:p>
          <a:endParaRPr lang="zh-CN" altLang="en-US"/>
        </a:p>
      </dgm:t>
    </dgm:pt>
    <dgm:pt modelId="{8155EFFB-A461-4417-BA9E-486E46FE95B7}" type="pres">
      <dgm:prSet presAssocID="{267A2BF7-F594-41E2-AC84-9777696164B6}" presName="CompostProcess" presStyleCnt="0">
        <dgm:presLayoutVars>
          <dgm:dir/>
          <dgm:resizeHandles val="exact"/>
        </dgm:presLayoutVars>
      </dgm:prSet>
      <dgm:spPr/>
    </dgm:pt>
    <dgm:pt modelId="{87937B1F-B107-4501-A383-24C66502274D}" type="pres">
      <dgm:prSet presAssocID="{267A2BF7-F594-41E2-AC84-9777696164B6}" presName="arrow" presStyleLbl="bgShp" presStyleIdx="0" presStyleCnt="1"/>
      <dgm:spPr/>
    </dgm:pt>
    <dgm:pt modelId="{96FCA593-7D16-4A60-A51D-F4CCD608602B}" type="pres">
      <dgm:prSet presAssocID="{267A2BF7-F594-41E2-AC84-9777696164B6}" presName="linearProcess" presStyleCnt="0"/>
      <dgm:spPr/>
    </dgm:pt>
    <dgm:pt modelId="{3FB8E4BA-5EDF-4E8D-A18D-F7EA7B7DA9DB}" type="pres">
      <dgm:prSet presAssocID="{DE182038-1AE2-4B68-965C-0A73BB998B29}" presName="textNode" presStyleLbl="node1" presStyleIdx="0" presStyleCnt="5" custScaleX="178791" custLinFactNeighborX="42969" custLinFactNeighborY="472">
        <dgm:presLayoutVars>
          <dgm:bulletEnabled val="1"/>
        </dgm:presLayoutVars>
      </dgm:prSet>
      <dgm:spPr/>
      <dgm:t>
        <a:bodyPr/>
        <a:lstStyle/>
        <a:p>
          <a:endParaRPr lang="zh-CN" altLang="en-US"/>
        </a:p>
      </dgm:t>
    </dgm:pt>
    <dgm:pt modelId="{B315E04F-173B-4F52-BB77-584FD889AF56}" type="pres">
      <dgm:prSet presAssocID="{2E2B8ADF-2F52-4EC0-B060-C4B03376C5F5}" presName="sibTrans" presStyleCnt="0"/>
      <dgm:spPr/>
    </dgm:pt>
    <dgm:pt modelId="{404EE990-6AA1-4C10-8CCF-9588763178BD}" type="pres">
      <dgm:prSet presAssocID="{E3EFC01E-C932-4973-BE8C-95853B58DB84}" presName="textNode" presStyleLbl="node1" presStyleIdx="1" presStyleCnt="5" custScaleX="187737">
        <dgm:presLayoutVars>
          <dgm:bulletEnabled val="1"/>
        </dgm:presLayoutVars>
      </dgm:prSet>
      <dgm:spPr/>
      <dgm:t>
        <a:bodyPr/>
        <a:lstStyle/>
        <a:p>
          <a:endParaRPr lang="zh-CN" altLang="en-US"/>
        </a:p>
      </dgm:t>
    </dgm:pt>
    <dgm:pt modelId="{577FACE0-BE0D-4850-B66D-48E02C3E0147}" type="pres">
      <dgm:prSet presAssocID="{8AE43417-D374-46AC-9A4B-746212A43F24}" presName="sibTrans" presStyleCnt="0"/>
      <dgm:spPr/>
    </dgm:pt>
    <dgm:pt modelId="{A7E37160-0E9D-4267-A70C-D0A60710783C}" type="pres">
      <dgm:prSet presAssocID="{92D70E2E-E1B1-4F20-88BD-5C12123D55C6}" presName="textNode" presStyleLbl="node1" presStyleIdx="2" presStyleCnt="5" custScaleX="149765" custLinFactNeighborX="-52357">
        <dgm:presLayoutVars>
          <dgm:bulletEnabled val="1"/>
        </dgm:presLayoutVars>
      </dgm:prSet>
      <dgm:spPr/>
      <dgm:t>
        <a:bodyPr/>
        <a:lstStyle/>
        <a:p>
          <a:endParaRPr lang="zh-CN" altLang="en-US"/>
        </a:p>
      </dgm:t>
    </dgm:pt>
    <dgm:pt modelId="{7A157052-4908-48D5-857B-1C8206F979E9}" type="pres">
      <dgm:prSet presAssocID="{835801AC-C49C-43C5-8B57-E406E8D43795}" presName="sibTrans" presStyleCnt="0"/>
      <dgm:spPr/>
    </dgm:pt>
    <dgm:pt modelId="{6E46743F-8B85-4AB1-BDB8-5D0DE114B995}" type="pres">
      <dgm:prSet presAssocID="{FEE736CC-7F4F-4A1E-86EC-52CD27C47B01}" presName="textNode" presStyleLbl="node1" presStyleIdx="3" presStyleCnt="5" custScaleX="144918" custLinFactNeighborX="-93936">
        <dgm:presLayoutVars>
          <dgm:bulletEnabled val="1"/>
        </dgm:presLayoutVars>
      </dgm:prSet>
      <dgm:spPr/>
      <dgm:t>
        <a:bodyPr/>
        <a:lstStyle/>
        <a:p>
          <a:endParaRPr lang="zh-CN" altLang="en-US"/>
        </a:p>
      </dgm:t>
    </dgm:pt>
    <dgm:pt modelId="{70709BC7-D85D-440B-9F63-3843A873E444}" type="pres">
      <dgm:prSet presAssocID="{9385FFCD-3D71-4069-9C8B-5A066320ABE1}" presName="sibTrans" presStyleCnt="0"/>
      <dgm:spPr/>
    </dgm:pt>
    <dgm:pt modelId="{F1CFAA43-CFE1-4C0C-8198-99B98FA9EE2A}" type="pres">
      <dgm:prSet presAssocID="{4384A71A-2D1A-4D69-9491-5F4E499C1567}" presName="textNode" presStyleLbl="node1" presStyleIdx="4" presStyleCnt="5" custScaleX="70527" custLinFactX="-4914" custLinFactNeighborX="-100000">
        <dgm:presLayoutVars>
          <dgm:bulletEnabled val="1"/>
        </dgm:presLayoutVars>
      </dgm:prSet>
      <dgm:spPr/>
      <dgm:t>
        <a:bodyPr/>
        <a:lstStyle/>
        <a:p>
          <a:endParaRPr lang="zh-CN" altLang="en-US"/>
        </a:p>
      </dgm:t>
    </dgm:pt>
  </dgm:ptLst>
  <dgm:cxnLst>
    <dgm:cxn modelId="{0BEEF7F7-76D5-4F07-BF87-AD5930C7AF2B}" srcId="{267A2BF7-F594-41E2-AC84-9777696164B6}" destId="{DE182038-1AE2-4B68-965C-0A73BB998B29}" srcOrd="0" destOrd="0" parTransId="{0ED62676-7292-40F2-949F-8293B6DF357F}" sibTransId="{2E2B8ADF-2F52-4EC0-B060-C4B03376C5F5}"/>
    <dgm:cxn modelId="{66EDB955-7674-4CC3-8CBB-F7B2DF1B337C}" srcId="{267A2BF7-F594-41E2-AC84-9777696164B6}" destId="{4384A71A-2D1A-4D69-9491-5F4E499C1567}" srcOrd="4" destOrd="0" parTransId="{35302EB2-D6ED-4DE8-B633-27C38F640E5D}" sibTransId="{F2A8DE36-B1FE-4B00-A234-15038EF711E3}"/>
    <dgm:cxn modelId="{7FB6AE32-D3DB-4667-9B6C-6E62ACACDD9A}" srcId="{267A2BF7-F594-41E2-AC84-9777696164B6}" destId="{92D70E2E-E1B1-4F20-88BD-5C12123D55C6}" srcOrd="2" destOrd="0" parTransId="{91E36A7E-5803-46B0-A35A-4643384FACD7}" sibTransId="{835801AC-C49C-43C5-8B57-E406E8D43795}"/>
    <dgm:cxn modelId="{E45F979B-6BE9-4D5F-BAF0-1C39C4D28EA3}" type="presOf" srcId="{E3EFC01E-C932-4973-BE8C-95853B58DB84}" destId="{404EE990-6AA1-4C10-8CCF-9588763178BD}" srcOrd="0" destOrd="0" presId="urn:microsoft.com/office/officeart/2005/8/layout/hProcess9"/>
    <dgm:cxn modelId="{2AD4B9EB-790E-4A3E-A886-1628840FA5EB}" srcId="{267A2BF7-F594-41E2-AC84-9777696164B6}" destId="{E3EFC01E-C932-4973-BE8C-95853B58DB84}" srcOrd="1" destOrd="0" parTransId="{EF644B18-29F2-4AAA-A10C-C53313F57CF3}" sibTransId="{8AE43417-D374-46AC-9A4B-746212A43F24}"/>
    <dgm:cxn modelId="{2D5DCEEB-D5F1-4506-A409-D5E7FB956FFB}" type="presOf" srcId="{4384A71A-2D1A-4D69-9491-5F4E499C1567}" destId="{F1CFAA43-CFE1-4C0C-8198-99B98FA9EE2A}" srcOrd="0" destOrd="0" presId="urn:microsoft.com/office/officeart/2005/8/layout/hProcess9"/>
    <dgm:cxn modelId="{E2C8E1BE-AC46-4771-A6CE-1D403C55AF00}" type="presOf" srcId="{267A2BF7-F594-41E2-AC84-9777696164B6}" destId="{8155EFFB-A461-4417-BA9E-486E46FE95B7}" srcOrd="0" destOrd="0" presId="urn:microsoft.com/office/officeart/2005/8/layout/hProcess9"/>
    <dgm:cxn modelId="{D3EDB554-F7F9-4AC3-A4E4-5EFE34D65701}" type="presOf" srcId="{DE182038-1AE2-4B68-965C-0A73BB998B29}" destId="{3FB8E4BA-5EDF-4E8D-A18D-F7EA7B7DA9DB}" srcOrd="0" destOrd="0" presId="urn:microsoft.com/office/officeart/2005/8/layout/hProcess9"/>
    <dgm:cxn modelId="{63D21BB5-B53A-49D6-B0A8-8384146F9E70}" type="presOf" srcId="{92D70E2E-E1B1-4F20-88BD-5C12123D55C6}" destId="{A7E37160-0E9D-4267-A70C-D0A60710783C}" srcOrd="0" destOrd="0" presId="urn:microsoft.com/office/officeart/2005/8/layout/hProcess9"/>
    <dgm:cxn modelId="{3ECF9E5D-554C-4F9C-B34F-140320032AE4}" srcId="{267A2BF7-F594-41E2-AC84-9777696164B6}" destId="{FEE736CC-7F4F-4A1E-86EC-52CD27C47B01}" srcOrd="3" destOrd="0" parTransId="{3A140891-5F60-4FC2-A5CF-3FB8C749AA14}" sibTransId="{9385FFCD-3D71-4069-9C8B-5A066320ABE1}"/>
    <dgm:cxn modelId="{CCA74F99-DB12-4EE5-98E8-D4B94919CB7A}" type="presOf" srcId="{FEE736CC-7F4F-4A1E-86EC-52CD27C47B01}" destId="{6E46743F-8B85-4AB1-BDB8-5D0DE114B995}" srcOrd="0" destOrd="0" presId="urn:microsoft.com/office/officeart/2005/8/layout/hProcess9"/>
    <dgm:cxn modelId="{9B13A76D-FA68-4ADA-95E5-39C448C3A4BB}" type="presParOf" srcId="{8155EFFB-A461-4417-BA9E-486E46FE95B7}" destId="{87937B1F-B107-4501-A383-24C66502274D}" srcOrd="0" destOrd="0" presId="urn:microsoft.com/office/officeart/2005/8/layout/hProcess9"/>
    <dgm:cxn modelId="{0DC04F86-AC50-459F-A1D6-D5F4D8FDFC0E}" type="presParOf" srcId="{8155EFFB-A461-4417-BA9E-486E46FE95B7}" destId="{96FCA593-7D16-4A60-A51D-F4CCD608602B}" srcOrd="1" destOrd="0" presId="urn:microsoft.com/office/officeart/2005/8/layout/hProcess9"/>
    <dgm:cxn modelId="{D1704379-03C4-43C2-B5D2-4E16738A6433}" type="presParOf" srcId="{96FCA593-7D16-4A60-A51D-F4CCD608602B}" destId="{3FB8E4BA-5EDF-4E8D-A18D-F7EA7B7DA9DB}" srcOrd="0" destOrd="0" presId="urn:microsoft.com/office/officeart/2005/8/layout/hProcess9"/>
    <dgm:cxn modelId="{8A766AB6-B56B-4344-9099-024984612906}" type="presParOf" srcId="{96FCA593-7D16-4A60-A51D-F4CCD608602B}" destId="{B315E04F-173B-4F52-BB77-584FD889AF56}" srcOrd="1" destOrd="0" presId="urn:microsoft.com/office/officeart/2005/8/layout/hProcess9"/>
    <dgm:cxn modelId="{656BC162-3166-47F6-934F-58F32178DB82}" type="presParOf" srcId="{96FCA593-7D16-4A60-A51D-F4CCD608602B}" destId="{404EE990-6AA1-4C10-8CCF-9588763178BD}" srcOrd="2" destOrd="0" presId="urn:microsoft.com/office/officeart/2005/8/layout/hProcess9"/>
    <dgm:cxn modelId="{AC3036D5-A40F-4A4C-B0FA-E2A375FF6093}" type="presParOf" srcId="{96FCA593-7D16-4A60-A51D-F4CCD608602B}" destId="{577FACE0-BE0D-4850-B66D-48E02C3E0147}" srcOrd="3" destOrd="0" presId="urn:microsoft.com/office/officeart/2005/8/layout/hProcess9"/>
    <dgm:cxn modelId="{272C94E6-1A5F-42BE-864A-2B1E6B2DD3D8}" type="presParOf" srcId="{96FCA593-7D16-4A60-A51D-F4CCD608602B}" destId="{A7E37160-0E9D-4267-A70C-D0A60710783C}" srcOrd="4" destOrd="0" presId="urn:microsoft.com/office/officeart/2005/8/layout/hProcess9"/>
    <dgm:cxn modelId="{B16A8E88-3E26-4CD9-B52D-E6503716B022}" type="presParOf" srcId="{96FCA593-7D16-4A60-A51D-F4CCD608602B}" destId="{7A157052-4908-48D5-857B-1C8206F979E9}" srcOrd="5" destOrd="0" presId="urn:microsoft.com/office/officeart/2005/8/layout/hProcess9"/>
    <dgm:cxn modelId="{C87D7C31-469C-4DB7-AD48-3FE514AE2F9F}" type="presParOf" srcId="{96FCA593-7D16-4A60-A51D-F4CCD608602B}" destId="{6E46743F-8B85-4AB1-BDB8-5D0DE114B995}" srcOrd="6" destOrd="0" presId="urn:microsoft.com/office/officeart/2005/8/layout/hProcess9"/>
    <dgm:cxn modelId="{E8130237-DF48-40B9-A93A-A867E67FC01E}" type="presParOf" srcId="{96FCA593-7D16-4A60-A51D-F4CCD608602B}" destId="{70709BC7-D85D-440B-9F63-3843A873E444}" srcOrd="7" destOrd="0" presId="urn:microsoft.com/office/officeart/2005/8/layout/hProcess9"/>
    <dgm:cxn modelId="{0E3A7A9E-1BFE-4037-AA96-7E10F8BE2670}" type="presParOf" srcId="{96FCA593-7D16-4A60-A51D-F4CCD608602B}" destId="{F1CFAA43-CFE1-4C0C-8198-99B98FA9EE2A}" srcOrd="8"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BC5D940-8131-4B8B-ACFC-48D80183734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zh-CN" altLang="en-US"/>
        </a:p>
      </dgm:t>
    </dgm:pt>
    <dgm:pt modelId="{FE568786-19FF-4696-9BCC-3103C60753D2}">
      <dgm:prSet phldrT="[文本]"/>
      <dgm:spPr/>
      <dgm:t>
        <a:bodyPr/>
        <a:lstStyle/>
        <a:p>
          <a:r>
            <a:rPr lang="zh-CN" altLang="en-US" b="1" dirty="0" smtClean="0"/>
            <a:t>按其测量用途分类</a:t>
          </a:r>
          <a:endParaRPr lang="zh-CN" altLang="en-US" b="1" dirty="0"/>
        </a:p>
      </dgm:t>
    </dgm:pt>
    <dgm:pt modelId="{0EB6906F-19C2-433B-95D7-F2FD0DCE8384}" type="parTrans" cxnId="{4FC30402-231E-4BD5-BA21-BB64F94D78E9}">
      <dgm:prSet/>
      <dgm:spPr/>
      <dgm:t>
        <a:bodyPr/>
        <a:lstStyle/>
        <a:p>
          <a:endParaRPr lang="zh-CN" altLang="en-US"/>
        </a:p>
      </dgm:t>
    </dgm:pt>
    <dgm:pt modelId="{B72DB89A-84BA-4D7B-A206-2CAF35E14AEC}" type="sibTrans" cxnId="{4FC30402-231E-4BD5-BA21-BB64F94D78E9}">
      <dgm:prSet/>
      <dgm:spPr/>
      <dgm:t>
        <a:bodyPr/>
        <a:lstStyle/>
        <a:p>
          <a:endParaRPr lang="zh-CN" altLang="en-US"/>
        </a:p>
      </dgm:t>
    </dgm:pt>
    <dgm:pt modelId="{F841954C-8B9C-4E9F-8743-E0B164DC7FDC}">
      <dgm:prSet phldrT="[文本]"/>
      <dgm:spPr/>
      <dgm:t>
        <a:bodyPr/>
        <a:lstStyle/>
        <a:p>
          <a:r>
            <a:rPr lang="zh-CN" altLang="en-US" dirty="0" smtClean="0"/>
            <a:t>长度</a:t>
          </a:r>
          <a:endParaRPr lang="zh-CN" altLang="en-US" dirty="0"/>
        </a:p>
      </dgm:t>
    </dgm:pt>
    <dgm:pt modelId="{C50EAF5E-12EE-492F-AB03-44A79D086656}" type="parTrans" cxnId="{56162F56-7481-4AB9-8FBF-470872743FF2}">
      <dgm:prSet/>
      <dgm:spPr/>
      <dgm:t>
        <a:bodyPr/>
        <a:lstStyle/>
        <a:p>
          <a:endParaRPr lang="zh-CN" altLang="en-US"/>
        </a:p>
      </dgm:t>
    </dgm:pt>
    <dgm:pt modelId="{087D5379-D658-4E91-BE3D-0A84D82FD788}" type="sibTrans" cxnId="{56162F56-7481-4AB9-8FBF-470872743FF2}">
      <dgm:prSet/>
      <dgm:spPr/>
      <dgm:t>
        <a:bodyPr/>
        <a:lstStyle/>
        <a:p>
          <a:endParaRPr lang="zh-CN" altLang="en-US"/>
        </a:p>
      </dgm:t>
    </dgm:pt>
    <dgm:pt modelId="{6D8C8EEF-EA8F-4058-A595-66E1DA5FA6C5}">
      <dgm:prSet phldrT="[文本]"/>
      <dgm:spPr/>
      <dgm:t>
        <a:bodyPr/>
        <a:lstStyle/>
        <a:p>
          <a:r>
            <a:rPr lang="zh-CN" altLang="en-US" dirty="0" smtClean="0"/>
            <a:t>温度</a:t>
          </a:r>
          <a:endParaRPr lang="zh-CN" altLang="en-US" dirty="0"/>
        </a:p>
      </dgm:t>
    </dgm:pt>
    <dgm:pt modelId="{C6AD3674-DE0F-4CEA-BE0E-390950CD28A0}" type="parTrans" cxnId="{4C859F7A-93BC-421C-AEE7-0804C1D79221}">
      <dgm:prSet/>
      <dgm:spPr/>
      <dgm:t>
        <a:bodyPr/>
        <a:lstStyle/>
        <a:p>
          <a:endParaRPr lang="zh-CN" altLang="en-US"/>
        </a:p>
      </dgm:t>
    </dgm:pt>
    <dgm:pt modelId="{C6091927-AEC6-4AE8-84A7-9593FF4AE26B}" type="sibTrans" cxnId="{4C859F7A-93BC-421C-AEE7-0804C1D79221}">
      <dgm:prSet/>
      <dgm:spPr/>
      <dgm:t>
        <a:bodyPr/>
        <a:lstStyle/>
        <a:p>
          <a:endParaRPr lang="zh-CN" altLang="en-US"/>
        </a:p>
      </dgm:t>
    </dgm:pt>
    <dgm:pt modelId="{C0BD33CA-EBF9-4570-AB9C-C35BB00831CB}">
      <dgm:prSet phldrT="[文本]"/>
      <dgm:spPr/>
      <dgm:t>
        <a:bodyPr/>
        <a:lstStyle/>
        <a:p>
          <a:r>
            <a:rPr lang="zh-CN" altLang="en-US" dirty="0" smtClean="0"/>
            <a:t>无线电</a:t>
          </a:r>
          <a:endParaRPr lang="zh-CN" altLang="en-US" dirty="0"/>
        </a:p>
      </dgm:t>
    </dgm:pt>
    <dgm:pt modelId="{2A1CAF83-CAAF-44DD-894E-1737380FFD38}" type="parTrans" cxnId="{80E8E3B0-DF92-4E2F-8C53-3D609FE4ED2D}">
      <dgm:prSet/>
      <dgm:spPr/>
      <dgm:t>
        <a:bodyPr/>
        <a:lstStyle/>
        <a:p>
          <a:endParaRPr lang="zh-CN" altLang="en-US"/>
        </a:p>
      </dgm:t>
    </dgm:pt>
    <dgm:pt modelId="{B945A38C-5967-4ECF-99D0-3B03CA6B376E}" type="sibTrans" cxnId="{80E8E3B0-DF92-4E2F-8C53-3D609FE4ED2D}">
      <dgm:prSet/>
      <dgm:spPr/>
      <dgm:t>
        <a:bodyPr/>
        <a:lstStyle/>
        <a:p>
          <a:endParaRPr lang="zh-CN" altLang="en-US"/>
        </a:p>
      </dgm:t>
    </dgm:pt>
    <dgm:pt modelId="{266A479B-2D18-4C5B-9AB3-90104552BC06}">
      <dgm:prSet phldrT="[文本]"/>
      <dgm:spPr/>
      <dgm:t>
        <a:bodyPr/>
        <a:lstStyle/>
        <a:p>
          <a:r>
            <a:rPr lang="zh-CN" altLang="en-US" dirty="0" smtClean="0"/>
            <a:t>力学</a:t>
          </a:r>
          <a:endParaRPr lang="zh-CN" altLang="en-US" dirty="0"/>
        </a:p>
      </dgm:t>
    </dgm:pt>
    <dgm:pt modelId="{AE657070-8DA6-4CA8-B535-E8CD56EEBF12}" type="parTrans" cxnId="{B10FA5AB-543A-4361-8B02-42639C959250}">
      <dgm:prSet/>
      <dgm:spPr/>
      <dgm:t>
        <a:bodyPr/>
        <a:lstStyle/>
        <a:p>
          <a:endParaRPr lang="zh-CN" altLang="en-US"/>
        </a:p>
      </dgm:t>
    </dgm:pt>
    <dgm:pt modelId="{3910C49D-8947-41B0-837A-BAE3B55FEB10}" type="sibTrans" cxnId="{B10FA5AB-543A-4361-8B02-42639C959250}">
      <dgm:prSet/>
      <dgm:spPr/>
      <dgm:t>
        <a:bodyPr/>
        <a:lstStyle/>
        <a:p>
          <a:endParaRPr lang="zh-CN" altLang="en-US"/>
        </a:p>
      </dgm:t>
    </dgm:pt>
    <dgm:pt modelId="{75157574-58F3-4A90-AF3F-4EBCF0ED760A}">
      <dgm:prSet phldrT="[文本]"/>
      <dgm:spPr/>
      <dgm:t>
        <a:bodyPr/>
        <a:lstStyle/>
        <a:p>
          <a:r>
            <a:rPr lang="zh-CN" altLang="en-US" dirty="0" smtClean="0"/>
            <a:t>电学</a:t>
          </a:r>
          <a:endParaRPr lang="zh-CN" altLang="en-US" dirty="0"/>
        </a:p>
      </dgm:t>
    </dgm:pt>
    <dgm:pt modelId="{D59EE7AB-D42F-4CC0-8F3B-A842AE4508CD}" type="parTrans" cxnId="{F5F61F60-B09F-48FF-BCB9-FBDE8BB11F93}">
      <dgm:prSet/>
      <dgm:spPr/>
      <dgm:t>
        <a:bodyPr/>
        <a:lstStyle/>
        <a:p>
          <a:endParaRPr lang="zh-CN" altLang="en-US"/>
        </a:p>
      </dgm:t>
    </dgm:pt>
    <dgm:pt modelId="{E73F7AD7-E131-4C4A-9287-6DFF9E73B6BB}" type="sibTrans" cxnId="{F5F61F60-B09F-48FF-BCB9-FBDE8BB11F93}">
      <dgm:prSet/>
      <dgm:spPr/>
      <dgm:t>
        <a:bodyPr/>
        <a:lstStyle/>
        <a:p>
          <a:endParaRPr lang="zh-CN" altLang="en-US"/>
        </a:p>
      </dgm:t>
    </dgm:pt>
    <dgm:pt modelId="{21AE5195-8B02-4A95-A97F-243695B47477}" type="pres">
      <dgm:prSet presAssocID="{DBC5D940-8131-4B8B-ACFC-48D801837349}" presName="hierChild1" presStyleCnt="0">
        <dgm:presLayoutVars>
          <dgm:orgChart val="1"/>
          <dgm:chPref val="1"/>
          <dgm:dir/>
          <dgm:animOne val="branch"/>
          <dgm:animLvl val="lvl"/>
          <dgm:resizeHandles/>
        </dgm:presLayoutVars>
      </dgm:prSet>
      <dgm:spPr/>
      <dgm:t>
        <a:bodyPr/>
        <a:lstStyle/>
        <a:p>
          <a:endParaRPr lang="zh-CN" altLang="en-US"/>
        </a:p>
      </dgm:t>
    </dgm:pt>
    <dgm:pt modelId="{788B7FE2-9352-4826-8A40-72ABF180392C}" type="pres">
      <dgm:prSet presAssocID="{FE568786-19FF-4696-9BCC-3103C60753D2}" presName="hierRoot1" presStyleCnt="0">
        <dgm:presLayoutVars>
          <dgm:hierBranch val="init"/>
        </dgm:presLayoutVars>
      </dgm:prSet>
      <dgm:spPr/>
    </dgm:pt>
    <dgm:pt modelId="{CA8C2C2F-2D48-424E-8C19-A31716B934D0}" type="pres">
      <dgm:prSet presAssocID="{FE568786-19FF-4696-9BCC-3103C60753D2}" presName="rootComposite1" presStyleCnt="0"/>
      <dgm:spPr/>
    </dgm:pt>
    <dgm:pt modelId="{0A6DCAAF-5842-4885-A7B9-B69D6B4C5E8F}" type="pres">
      <dgm:prSet presAssocID="{FE568786-19FF-4696-9BCC-3103C60753D2}" presName="rootText1" presStyleLbl="node0" presStyleIdx="0" presStyleCnt="1" custScaleX="233640">
        <dgm:presLayoutVars>
          <dgm:chPref val="3"/>
        </dgm:presLayoutVars>
      </dgm:prSet>
      <dgm:spPr/>
      <dgm:t>
        <a:bodyPr/>
        <a:lstStyle/>
        <a:p>
          <a:endParaRPr lang="zh-CN" altLang="en-US"/>
        </a:p>
      </dgm:t>
    </dgm:pt>
    <dgm:pt modelId="{AEA4BB4E-0254-4557-A6E8-0361146A4C6D}" type="pres">
      <dgm:prSet presAssocID="{FE568786-19FF-4696-9BCC-3103C60753D2}" presName="rootConnector1" presStyleLbl="node1" presStyleIdx="0" presStyleCnt="0"/>
      <dgm:spPr/>
      <dgm:t>
        <a:bodyPr/>
        <a:lstStyle/>
        <a:p>
          <a:endParaRPr lang="zh-CN" altLang="en-US"/>
        </a:p>
      </dgm:t>
    </dgm:pt>
    <dgm:pt modelId="{1AC045DF-1E9D-4152-B26E-910ADD3BE054}" type="pres">
      <dgm:prSet presAssocID="{FE568786-19FF-4696-9BCC-3103C60753D2}" presName="hierChild2" presStyleCnt="0"/>
      <dgm:spPr/>
    </dgm:pt>
    <dgm:pt modelId="{6B894150-849F-4DC0-A3C2-3A8844898707}" type="pres">
      <dgm:prSet presAssocID="{C50EAF5E-12EE-492F-AB03-44A79D086656}" presName="Name37" presStyleLbl="parChTrans1D2" presStyleIdx="0" presStyleCnt="5"/>
      <dgm:spPr/>
      <dgm:t>
        <a:bodyPr/>
        <a:lstStyle/>
        <a:p>
          <a:endParaRPr lang="zh-CN" altLang="en-US"/>
        </a:p>
      </dgm:t>
    </dgm:pt>
    <dgm:pt modelId="{FE58F400-4983-44ED-B2F2-59ABAA2DDD61}" type="pres">
      <dgm:prSet presAssocID="{F841954C-8B9C-4E9F-8743-E0B164DC7FDC}" presName="hierRoot2" presStyleCnt="0">
        <dgm:presLayoutVars>
          <dgm:hierBranch val="init"/>
        </dgm:presLayoutVars>
      </dgm:prSet>
      <dgm:spPr/>
    </dgm:pt>
    <dgm:pt modelId="{8144BF61-5C90-4825-8321-09502EECA0D7}" type="pres">
      <dgm:prSet presAssocID="{F841954C-8B9C-4E9F-8743-E0B164DC7FDC}" presName="rootComposite" presStyleCnt="0"/>
      <dgm:spPr/>
    </dgm:pt>
    <dgm:pt modelId="{BA49B8B2-0DB6-494E-A042-346B9449C02B}" type="pres">
      <dgm:prSet presAssocID="{F841954C-8B9C-4E9F-8743-E0B164DC7FDC}" presName="rootText" presStyleLbl="node2" presStyleIdx="0" presStyleCnt="5">
        <dgm:presLayoutVars>
          <dgm:chPref val="3"/>
        </dgm:presLayoutVars>
      </dgm:prSet>
      <dgm:spPr/>
      <dgm:t>
        <a:bodyPr/>
        <a:lstStyle/>
        <a:p>
          <a:endParaRPr lang="zh-CN" altLang="en-US"/>
        </a:p>
      </dgm:t>
    </dgm:pt>
    <dgm:pt modelId="{A4B787F2-6602-4AB5-AD0A-EEDE3BB1981A}" type="pres">
      <dgm:prSet presAssocID="{F841954C-8B9C-4E9F-8743-E0B164DC7FDC}" presName="rootConnector" presStyleLbl="node2" presStyleIdx="0" presStyleCnt="5"/>
      <dgm:spPr/>
      <dgm:t>
        <a:bodyPr/>
        <a:lstStyle/>
        <a:p>
          <a:endParaRPr lang="zh-CN" altLang="en-US"/>
        </a:p>
      </dgm:t>
    </dgm:pt>
    <dgm:pt modelId="{E34211CC-1549-437B-BB8D-BBAA66E100CE}" type="pres">
      <dgm:prSet presAssocID="{F841954C-8B9C-4E9F-8743-E0B164DC7FDC}" presName="hierChild4" presStyleCnt="0"/>
      <dgm:spPr/>
    </dgm:pt>
    <dgm:pt modelId="{41B7EB0F-0EE3-4344-A9D7-932F3AF091D3}" type="pres">
      <dgm:prSet presAssocID="{F841954C-8B9C-4E9F-8743-E0B164DC7FDC}" presName="hierChild5" presStyleCnt="0"/>
      <dgm:spPr/>
    </dgm:pt>
    <dgm:pt modelId="{8F243857-8833-4151-BC90-4F5F67FC4585}" type="pres">
      <dgm:prSet presAssocID="{C6AD3674-DE0F-4CEA-BE0E-390950CD28A0}" presName="Name37" presStyleLbl="parChTrans1D2" presStyleIdx="1" presStyleCnt="5"/>
      <dgm:spPr/>
      <dgm:t>
        <a:bodyPr/>
        <a:lstStyle/>
        <a:p>
          <a:endParaRPr lang="zh-CN" altLang="en-US"/>
        </a:p>
      </dgm:t>
    </dgm:pt>
    <dgm:pt modelId="{04B5ECB1-F17F-4768-8B18-25EAE8B55B7B}" type="pres">
      <dgm:prSet presAssocID="{6D8C8EEF-EA8F-4058-A595-66E1DA5FA6C5}" presName="hierRoot2" presStyleCnt="0">
        <dgm:presLayoutVars>
          <dgm:hierBranch val="init"/>
        </dgm:presLayoutVars>
      </dgm:prSet>
      <dgm:spPr/>
    </dgm:pt>
    <dgm:pt modelId="{69ED2E9A-C01C-4D5F-AB1D-806388AA2C88}" type="pres">
      <dgm:prSet presAssocID="{6D8C8EEF-EA8F-4058-A595-66E1DA5FA6C5}" presName="rootComposite" presStyleCnt="0"/>
      <dgm:spPr/>
    </dgm:pt>
    <dgm:pt modelId="{7A96C093-39CE-463D-AF8C-5DFE22ED8C06}" type="pres">
      <dgm:prSet presAssocID="{6D8C8EEF-EA8F-4058-A595-66E1DA5FA6C5}" presName="rootText" presStyleLbl="node2" presStyleIdx="1" presStyleCnt="5">
        <dgm:presLayoutVars>
          <dgm:chPref val="3"/>
        </dgm:presLayoutVars>
      </dgm:prSet>
      <dgm:spPr/>
      <dgm:t>
        <a:bodyPr/>
        <a:lstStyle/>
        <a:p>
          <a:endParaRPr lang="zh-CN" altLang="en-US"/>
        </a:p>
      </dgm:t>
    </dgm:pt>
    <dgm:pt modelId="{15376A2A-E05C-4FEE-A21E-EFE07A049CE4}" type="pres">
      <dgm:prSet presAssocID="{6D8C8EEF-EA8F-4058-A595-66E1DA5FA6C5}" presName="rootConnector" presStyleLbl="node2" presStyleIdx="1" presStyleCnt="5"/>
      <dgm:spPr/>
      <dgm:t>
        <a:bodyPr/>
        <a:lstStyle/>
        <a:p>
          <a:endParaRPr lang="zh-CN" altLang="en-US"/>
        </a:p>
      </dgm:t>
    </dgm:pt>
    <dgm:pt modelId="{3391EE48-1631-4AF9-B8E5-E1CAFB3DA497}" type="pres">
      <dgm:prSet presAssocID="{6D8C8EEF-EA8F-4058-A595-66E1DA5FA6C5}" presName="hierChild4" presStyleCnt="0"/>
      <dgm:spPr/>
    </dgm:pt>
    <dgm:pt modelId="{5B02E6A1-B804-421D-A28B-2ABBA76F011D}" type="pres">
      <dgm:prSet presAssocID="{6D8C8EEF-EA8F-4058-A595-66E1DA5FA6C5}" presName="hierChild5" presStyleCnt="0"/>
      <dgm:spPr/>
    </dgm:pt>
    <dgm:pt modelId="{172EE047-69DD-4BE6-B8BE-DAB1BDC1D0DB}" type="pres">
      <dgm:prSet presAssocID="{AE657070-8DA6-4CA8-B535-E8CD56EEBF12}" presName="Name37" presStyleLbl="parChTrans1D2" presStyleIdx="2" presStyleCnt="5"/>
      <dgm:spPr/>
      <dgm:t>
        <a:bodyPr/>
        <a:lstStyle/>
        <a:p>
          <a:endParaRPr lang="zh-CN" altLang="en-US"/>
        </a:p>
      </dgm:t>
    </dgm:pt>
    <dgm:pt modelId="{11B64D6A-350E-4115-B49D-2E4F5205A101}" type="pres">
      <dgm:prSet presAssocID="{266A479B-2D18-4C5B-9AB3-90104552BC06}" presName="hierRoot2" presStyleCnt="0">
        <dgm:presLayoutVars>
          <dgm:hierBranch val="init"/>
        </dgm:presLayoutVars>
      </dgm:prSet>
      <dgm:spPr/>
    </dgm:pt>
    <dgm:pt modelId="{F2F6EB41-B714-4C96-8752-3E2A141F8F6C}" type="pres">
      <dgm:prSet presAssocID="{266A479B-2D18-4C5B-9AB3-90104552BC06}" presName="rootComposite" presStyleCnt="0"/>
      <dgm:spPr/>
    </dgm:pt>
    <dgm:pt modelId="{7F2284C3-66AF-42A0-9A96-17A7FCED7562}" type="pres">
      <dgm:prSet presAssocID="{266A479B-2D18-4C5B-9AB3-90104552BC06}" presName="rootText" presStyleLbl="node2" presStyleIdx="2" presStyleCnt="5">
        <dgm:presLayoutVars>
          <dgm:chPref val="3"/>
        </dgm:presLayoutVars>
      </dgm:prSet>
      <dgm:spPr/>
      <dgm:t>
        <a:bodyPr/>
        <a:lstStyle/>
        <a:p>
          <a:endParaRPr lang="zh-CN" altLang="en-US"/>
        </a:p>
      </dgm:t>
    </dgm:pt>
    <dgm:pt modelId="{DFA9124A-ED47-4E99-82CC-4649C097AC89}" type="pres">
      <dgm:prSet presAssocID="{266A479B-2D18-4C5B-9AB3-90104552BC06}" presName="rootConnector" presStyleLbl="node2" presStyleIdx="2" presStyleCnt="5"/>
      <dgm:spPr/>
      <dgm:t>
        <a:bodyPr/>
        <a:lstStyle/>
        <a:p>
          <a:endParaRPr lang="zh-CN" altLang="en-US"/>
        </a:p>
      </dgm:t>
    </dgm:pt>
    <dgm:pt modelId="{9B3587AD-AEC3-45A3-951E-9F647323EB4F}" type="pres">
      <dgm:prSet presAssocID="{266A479B-2D18-4C5B-9AB3-90104552BC06}" presName="hierChild4" presStyleCnt="0"/>
      <dgm:spPr/>
    </dgm:pt>
    <dgm:pt modelId="{E0785E6D-C017-4522-82D1-632FC094F365}" type="pres">
      <dgm:prSet presAssocID="{266A479B-2D18-4C5B-9AB3-90104552BC06}" presName="hierChild5" presStyleCnt="0"/>
      <dgm:spPr/>
    </dgm:pt>
    <dgm:pt modelId="{A432C26D-D391-4DB7-9718-904F489069C6}" type="pres">
      <dgm:prSet presAssocID="{D59EE7AB-D42F-4CC0-8F3B-A842AE4508CD}" presName="Name37" presStyleLbl="parChTrans1D2" presStyleIdx="3" presStyleCnt="5"/>
      <dgm:spPr/>
      <dgm:t>
        <a:bodyPr/>
        <a:lstStyle/>
        <a:p>
          <a:endParaRPr lang="zh-CN" altLang="en-US"/>
        </a:p>
      </dgm:t>
    </dgm:pt>
    <dgm:pt modelId="{C224D866-83F5-404B-B4A5-615E0DB6AB96}" type="pres">
      <dgm:prSet presAssocID="{75157574-58F3-4A90-AF3F-4EBCF0ED760A}" presName="hierRoot2" presStyleCnt="0">
        <dgm:presLayoutVars>
          <dgm:hierBranch val="init"/>
        </dgm:presLayoutVars>
      </dgm:prSet>
      <dgm:spPr/>
    </dgm:pt>
    <dgm:pt modelId="{4DDB5343-891C-494C-B97B-EA171A3462E8}" type="pres">
      <dgm:prSet presAssocID="{75157574-58F3-4A90-AF3F-4EBCF0ED760A}" presName="rootComposite" presStyleCnt="0"/>
      <dgm:spPr/>
    </dgm:pt>
    <dgm:pt modelId="{72AC6F40-91F8-48CC-BDF5-A58CA160B081}" type="pres">
      <dgm:prSet presAssocID="{75157574-58F3-4A90-AF3F-4EBCF0ED760A}" presName="rootText" presStyleLbl="node2" presStyleIdx="3" presStyleCnt="5" custLinFactNeighborX="2013">
        <dgm:presLayoutVars>
          <dgm:chPref val="3"/>
        </dgm:presLayoutVars>
      </dgm:prSet>
      <dgm:spPr/>
      <dgm:t>
        <a:bodyPr/>
        <a:lstStyle/>
        <a:p>
          <a:endParaRPr lang="zh-CN" altLang="en-US"/>
        </a:p>
      </dgm:t>
    </dgm:pt>
    <dgm:pt modelId="{F4267B58-A8E6-4509-A6BD-6209C1918DDC}" type="pres">
      <dgm:prSet presAssocID="{75157574-58F3-4A90-AF3F-4EBCF0ED760A}" presName="rootConnector" presStyleLbl="node2" presStyleIdx="3" presStyleCnt="5"/>
      <dgm:spPr/>
      <dgm:t>
        <a:bodyPr/>
        <a:lstStyle/>
        <a:p>
          <a:endParaRPr lang="zh-CN" altLang="en-US"/>
        </a:p>
      </dgm:t>
    </dgm:pt>
    <dgm:pt modelId="{7BBC24CC-4137-4F5A-9CBB-CDE44C347F9E}" type="pres">
      <dgm:prSet presAssocID="{75157574-58F3-4A90-AF3F-4EBCF0ED760A}" presName="hierChild4" presStyleCnt="0"/>
      <dgm:spPr/>
    </dgm:pt>
    <dgm:pt modelId="{53814CA1-9264-4034-B319-7E33F2663901}" type="pres">
      <dgm:prSet presAssocID="{75157574-58F3-4A90-AF3F-4EBCF0ED760A}" presName="hierChild5" presStyleCnt="0"/>
      <dgm:spPr/>
    </dgm:pt>
    <dgm:pt modelId="{6783CE6A-0339-497F-9BC2-B5B8B35110BA}" type="pres">
      <dgm:prSet presAssocID="{2A1CAF83-CAAF-44DD-894E-1737380FFD38}" presName="Name37" presStyleLbl="parChTrans1D2" presStyleIdx="4" presStyleCnt="5"/>
      <dgm:spPr/>
      <dgm:t>
        <a:bodyPr/>
        <a:lstStyle/>
        <a:p>
          <a:endParaRPr lang="zh-CN" altLang="en-US"/>
        </a:p>
      </dgm:t>
    </dgm:pt>
    <dgm:pt modelId="{71DFBD14-F5C8-4F0F-A5F5-32FB2F60017A}" type="pres">
      <dgm:prSet presAssocID="{C0BD33CA-EBF9-4570-AB9C-C35BB00831CB}" presName="hierRoot2" presStyleCnt="0">
        <dgm:presLayoutVars>
          <dgm:hierBranch val="init"/>
        </dgm:presLayoutVars>
      </dgm:prSet>
      <dgm:spPr/>
    </dgm:pt>
    <dgm:pt modelId="{5F99E368-4BC1-4F76-8E10-983E15B32A60}" type="pres">
      <dgm:prSet presAssocID="{C0BD33CA-EBF9-4570-AB9C-C35BB00831CB}" presName="rootComposite" presStyleCnt="0"/>
      <dgm:spPr/>
    </dgm:pt>
    <dgm:pt modelId="{1059C2BC-E845-4745-BD7D-60330C6CF9AB}" type="pres">
      <dgm:prSet presAssocID="{C0BD33CA-EBF9-4570-AB9C-C35BB00831CB}" presName="rootText" presStyleLbl="node2" presStyleIdx="4" presStyleCnt="5">
        <dgm:presLayoutVars>
          <dgm:chPref val="3"/>
        </dgm:presLayoutVars>
      </dgm:prSet>
      <dgm:spPr/>
      <dgm:t>
        <a:bodyPr/>
        <a:lstStyle/>
        <a:p>
          <a:endParaRPr lang="zh-CN" altLang="en-US"/>
        </a:p>
      </dgm:t>
    </dgm:pt>
    <dgm:pt modelId="{BA34956F-417A-4CB0-BC4C-73EC62829603}" type="pres">
      <dgm:prSet presAssocID="{C0BD33CA-EBF9-4570-AB9C-C35BB00831CB}" presName="rootConnector" presStyleLbl="node2" presStyleIdx="4" presStyleCnt="5"/>
      <dgm:spPr/>
      <dgm:t>
        <a:bodyPr/>
        <a:lstStyle/>
        <a:p>
          <a:endParaRPr lang="zh-CN" altLang="en-US"/>
        </a:p>
      </dgm:t>
    </dgm:pt>
    <dgm:pt modelId="{AD6A9B86-A8B9-446E-9C6C-CEB52411E95E}" type="pres">
      <dgm:prSet presAssocID="{C0BD33CA-EBF9-4570-AB9C-C35BB00831CB}" presName="hierChild4" presStyleCnt="0"/>
      <dgm:spPr/>
    </dgm:pt>
    <dgm:pt modelId="{E6BE5977-9794-4855-A8B7-1CC91A444C32}" type="pres">
      <dgm:prSet presAssocID="{C0BD33CA-EBF9-4570-AB9C-C35BB00831CB}" presName="hierChild5" presStyleCnt="0"/>
      <dgm:spPr/>
    </dgm:pt>
    <dgm:pt modelId="{ACF21741-CE11-4758-8F65-E459087B9DBE}" type="pres">
      <dgm:prSet presAssocID="{FE568786-19FF-4696-9BCC-3103C60753D2}" presName="hierChild3" presStyleCnt="0"/>
      <dgm:spPr/>
    </dgm:pt>
  </dgm:ptLst>
  <dgm:cxnLst>
    <dgm:cxn modelId="{B10FA5AB-543A-4361-8B02-42639C959250}" srcId="{FE568786-19FF-4696-9BCC-3103C60753D2}" destId="{266A479B-2D18-4C5B-9AB3-90104552BC06}" srcOrd="2" destOrd="0" parTransId="{AE657070-8DA6-4CA8-B535-E8CD56EEBF12}" sibTransId="{3910C49D-8947-41B0-837A-BAE3B55FEB10}"/>
    <dgm:cxn modelId="{C6512290-DD48-4C07-81B7-06A3C31877EC}" type="presOf" srcId="{6D8C8EEF-EA8F-4058-A595-66E1DA5FA6C5}" destId="{7A96C093-39CE-463D-AF8C-5DFE22ED8C06}" srcOrd="0" destOrd="0" presId="urn:microsoft.com/office/officeart/2005/8/layout/orgChart1"/>
    <dgm:cxn modelId="{4FC30402-231E-4BD5-BA21-BB64F94D78E9}" srcId="{DBC5D940-8131-4B8B-ACFC-48D801837349}" destId="{FE568786-19FF-4696-9BCC-3103C60753D2}" srcOrd="0" destOrd="0" parTransId="{0EB6906F-19C2-433B-95D7-F2FD0DCE8384}" sibTransId="{B72DB89A-84BA-4D7B-A206-2CAF35E14AEC}"/>
    <dgm:cxn modelId="{4C859F7A-93BC-421C-AEE7-0804C1D79221}" srcId="{FE568786-19FF-4696-9BCC-3103C60753D2}" destId="{6D8C8EEF-EA8F-4058-A595-66E1DA5FA6C5}" srcOrd="1" destOrd="0" parTransId="{C6AD3674-DE0F-4CEA-BE0E-390950CD28A0}" sibTransId="{C6091927-AEC6-4AE8-84A7-9593FF4AE26B}"/>
    <dgm:cxn modelId="{5ACAE1EE-D769-4098-8253-77320A1C35AF}" type="presOf" srcId="{FE568786-19FF-4696-9BCC-3103C60753D2}" destId="{0A6DCAAF-5842-4885-A7B9-B69D6B4C5E8F}" srcOrd="0" destOrd="0" presId="urn:microsoft.com/office/officeart/2005/8/layout/orgChart1"/>
    <dgm:cxn modelId="{0062F578-553E-4B62-A05C-6264C198E5EB}" type="presOf" srcId="{C50EAF5E-12EE-492F-AB03-44A79D086656}" destId="{6B894150-849F-4DC0-A3C2-3A8844898707}" srcOrd="0" destOrd="0" presId="urn:microsoft.com/office/officeart/2005/8/layout/orgChart1"/>
    <dgm:cxn modelId="{884A1D14-D859-4076-920E-F473C2076CE9}" type="presOf" srcId="{FE568786-19FF-4696-9BCC-3103C60753D2}" destId="{AEA4BB4E-0254-4557-A6E8-0361146A4C6D}" srcOrd="1" destOrd="0" presId="urn:microsoft.com/office/officeart/2005/8/layout/orgChart1"/>
    <dgm:cxn modelId="{07ABAA61-350A-499F-95E4-8AE367F30CC1}" type="presOf" srcId="{DBC5D940-8131-4B8B-ACFC-48D801837349}" destId="{21AE5195-8B02-4A95-A97F-243695B47477}" srcOrd="0" destOrd="0" presId="urn:microsoft.com/office/officeart/2005/8/layout/orgChart1"/>
    <dgm:cxn modelId="{80E8E3B0-DF92-4E2F-8C53-3D609FE4ED2D}" srcId="{FE568786-19FF-4696-9BCC-3103C60753D2}" destId="{C0BD33CA-EBF9-4570-AB9C-C35BB00831CB}" srcOrd="4" destOrd="0" parTransId="{2A1CAF83-CAAF-44DD-894E-1737380FFD38}" sibTransId="{B945A38C-5967-4ECF-99D0-3B03CA6B376E}"/>
    <dgm:cxn modelId="{A90529CB-52EC-4682-B4A0-9F20E63CE02B}" type="presOf" srcId="{2A1CAF83-CAAF-44DD-894E-1737380FFD38}" destId="{6783CE6A-0339-497F-9BC2-B5B8B35110BA}" srcOrd="0" destOrd="0" presId="urn:microsoft.com/office/officeart/2005/8/layout/orgChart1"/>
    <dgm:cxn modelId="{F5F61F60-B09F-48FF-BCB9-FBDE8BB11F93}" srcId="{FE568786-19FF-4696-9BCC-3103C60753D2}" destId="{75157574-58F3-4A90-AF3F-4EBCF0ED760A}" srcOrd="3" destOrd="0" parTransId="{D59EE7AB-D42F-4CC0-8F3B-A842AE4508CD}" sibTransId="{E73F7AD7-E131-4C4A-9287-6DFF9E73B6BB}"/>
    <dgm:cxn modelId="{FF5A99CD-99AA-4FA3-93A4-9C1DE05AB5E3}" type="presOf" srcId="{75157574-58F3-4A90-AF3F-4EBCF0ED760A}" destId="{F4267B58-A8E6-4509-A6BD-6209C1918DDC}" srcOrd="1" destOrd="0" presId="urn:microsoft.com/office/officeart/2005/8/layout/orgChart1"/>
    <dgm:cxn modelId="{69068135-EDBC-4691-96AD-D3EBF532F26E}" type="presOf" srcId="{75157574-58F3-4A90-AF3F-4EBCF0ED760A}" destId="{72AC6F40-91F8-48CC-BDF5-A58CA160B081}" srcOrd="0" destOrd="0" presId="urn:microsoft.com/office/officeart/2005/8/layout/orgChart1"/>
    <dgm:cxn modelId="{A406AFF9-1E85-4C06-95B3-2671618AC87B}" type="presOf" srcId="{C6AD3674-DE0F-4CEA-BE0E-390950CD28A0}" destId="{8F243857-8833-4151-BC90-4F5F67FC4585}" srcOrd="0" destOrd="0" presId="urn:microsoft.com/office/officeart/2005/8/layout/orgChart1"/>
    <dgm:cxn modelId="{ED97EEBF-95C7-4CA8-9136-EA8DBC669C52}" type="presOf" srcId="{AE657070-8DA6-4CA8-B535-E8CD56EEBF12}" destId="{172EE047-69DD-4BE6-B8BE-DAB1BDC1D0DB}" srcOrd="0" destOrd="0" presId="urn:microsoft.com/office/officeart/2005/8/layout/orgChart1"/>
    <dgm:cxn modelId="{56162F56-7481-4AB9-8FBF-470872743FF2}" srcId="{FE568786-19FF-4696-9BCC-3103C60753D2}" destId="{F841954C-8B9C-4E9F-8743-E0B164DC7FDC}" srcOrd="0" destOrd="0" parTransId="{C50EAF5E-12EE-492F-AB03-44A79D086656}" sibTransId="{087D5379-D658-4E91-BE3D-0A84D82FD788}"/>
    <dgm:cxn modelId="{5480E2B7-1E84-429C-B34D-4360C0DE8FB1}" type="presOf" srcId="{C0BD33CA-EBF9-4570-AB9C-C35BB00831CB}" destId="{BA34956F-417A-4CB0-BC4C-73EC62829603}" srcOrd="1" destOrd="0" presId="urn:microsoft.com/office/officeart/2005/8/layout/orgChart1"/>
    <dgm:cxn modelId="{A644856F-D248-4965-AACF-A5BAB58D942B}" type="presOf" srcId="{D59EE7AB-D42F-4CC0-8F3B-A842AE4508CD}" destId="{A432C26D-D391-4DB7-9718-904F489069C6}" srcOrd="0" destOrd="0" presId="urn:microsoft.com/office/officeart/2005/8/layout/orgChart1"/>
    <dgm:cxn modelId="{0DBA700F-7B60-4179-BF3D-B3C104FF0940}" type="presOf" srcId="{F841954C-8B9C-4E9F-8743-E0B164DC7FDC}" destId="{A4B787F2-6602-4AB5-AD0A-EEDE3BB1981A}" srcOrd="1" destOrd="0" presId="urn:microsoft.com/office/officeart/2005/8/layout/orgChart1"/>
    <dgm:cxn modelId="{30205BAD-3230-4DE8-AB98-4B91A71CE0DE}" type="presOf" srcId="{C0BD33CA-EBF9-4570-AB9C-C35BB00831CB}" destId="{1059C2BC-E845-4745-BD7D-60330C6CF9AB}" srcOrd="0" destOrd="0" presId="urn:microsoft.com/office/officeart/2005/8/layout/orgChart1"/>
    <dgm:cxn modelId="{592F8BBB-11CF-4446-97DB-5F1456742BE4}" type="presOf" srcId="{266A479B-2D18-4C5B-9AB3-90104552BC06}" destId="{7F2284C3-66AF-42A0-9A96-17A7FCED7562}" srcOrd="0" destOrd="0" presId="urn:microsoft.com/office/officeart/2005/8/layout/orgChart1"/>
    <dgm:cxn modelId="{039C36C5-61E0-4B87-A4CD-D929BE5B3939}" type="presOf" srcId="{F841954C-8B9C-4E9F-8743-E0B164DC7FDC}" destId="{BA49B8B2-0DB6-494E-A042-346B9449C02B}" srcOrd="0" destOrd="0" presId="urn:microsoft.com/office/officeart/2005/8/layout/orgChart1"/>
    <dgm:cxn modelId="{4BAA5720-B492-44FD-A7E8-F860295EF52E}" type="presOf" srcId="{266A479B-2D18-4C5B-9AB3-90104552BC06}" destId="{DFA9124A-ED47-4E99-82CC-4649C097AC89}" srcOrd="1" destOrd="0" presId="urn:microsoft.com/office/officeart/2005/8/layout/orgChart1"/>
    <dgm:cxn modelId="{9399CB01-5317-45FE-8010-69B3DFA781B4}" type="presOf" srcId="{6D8C8EEF-EA8F-4058-A595-66E1DA5FA6C5}" destId="{15376A2A-E05C-4FEE-A21E-EFE07A049CE4}" srcOrd="1" destOrd="0" presId="urn:microsoft.com/office/officeart/2005/8/layout/orgChart1"/>
    <dgm:cxn modelId="{3F94EC81-C6B5-4D53-938F-C6B9274411D3}" type="presParOf" srcId="{21AE5195-8B02-4A95-A97F-243695B47477}" destId="{788B7FE2-9352-4826-8A40-72ABF180392C}" srcOrd="0" destOrd="0" presId="urn:microsoft.com/office/officeart/2005/8/layout/orgChart1"/>
    <dgm:cxn modelId="{1E954E0F-BD2D-43E8-8E7D-703C6B1BCA02}" type="presParOf" srcId="{788B7FE2-9352-4826-8A40-72ABF180392C}" destId="{CA8C2C2F-2D48-424E-8C19-A31716B934D0}" srcOrd="0" destOrd="0" presId="urn:microsoft.com/office/officeart/2005/8/layout/orgChart1"/>
    <dgm:cxn modelId="{9E38BD53-C0FD-4FBC-9D16-D2F8D042F50D}" type="presParOf" srcId="{CA8C2C2F-2D48-424E-8C19-A31716B934D0}" destId="{0A6DCAAF-5842-4885-A7B9-B69D6B4C5E8F}" srcOrd="0" destOrd="0" presId="urn:microsoft.com/office/officeart/2005/8/layout/orgChart1"/>
    <dgm:cxn modelId="{A25AFFB4-B1BB-4E89-91D4-BD489068DD3D}" type="presParOf" srcId="{CA8C2C2F-2D48-424E-8C19-A31716B934D0}" destId="{AEA4BB4E-0254-4557-A6E8-0361146A4C6D}" srcOrd="1" destOrd="0" presId="urn:microsoft.com/office/officeart/2005/8/layout/orgChart1"/>
    <dgm:cxn modelId="{68298F66-9AD0-4DB5-918F-CE239564A90E}" type="presParOf" srcId="{788B7FE2-9352-4826-8A40-72ABF180392C}" destId="{1AC045DF-1E9D-4152-B26E-910ADD3BE054}" srcOrd="1" destOrd="0" presId="urn:microsoft.com/office/officeart/2005/8/layout/orgChart1"/>
    <dgm:cxn modelId="{51511F57-88F3-4C37-9848-9378BAC22EA0}" type="presParOf" srcId="{1AC045DF-1E9D-4152-B26E-910ADD3BE054}" destId="{6B894150-849F-4DC0-A3C2-3A8844898707}" srcOrd="0" destOrd="0" presId="urn:microsoft.com/office/officeart/2005/8/layout/orgChart1"/>
    <dgm:cxn modelId="{1C1BD3E3-29C5-4119-986D-473494C35EBB}" type="presParOf" srcId="{1AC045DF-1E9D-4152-B26E-910ADD3BE054}" destId="{FE58F400-4983-44ED-B2F2-59ABAA2DDD61}" srcOrd="1" destOrd="0" presId="urn:microsoft.com/office/officeart/2005/8/layout/orgChart1"/>
    <dgm:cxn modelId="{6811AFDE-B474-403D-88D8-9AFBFAAD372C}" type="presParOf" srcId="{FE58F400-4983-44ED-B2F2-59ABAA2DDD61}" destId="{8144BF61-5C90-4825-8321-09502EECA0D7}" srcOrd="0" destOrd="0" presId="urn:microsoft.com/office/officeart/2005/8/layout/orgChart1"/>
    <dgm:cxn modelId="{A50C1EA3-50B2-4C20-BAD0-D45E4BC259A0}" type="presParOf" srcId="{8144BF61-5C90-4825-8321-09502EECA0D7}" destId="{BA49B8B2-0DB6-494E-A042-346B9449C02B}" srcOrd="0" destOrd="0" presId="urn:microsoft.com/office/officeart/2005/8/layout/orgChart1"/>
    <dgm:cxn modelId="{25C95143-9DD1-4AF3-B994-C38BE4C11494}" type="presParOf" srcId="{8144BF61-5C90-4825-8321-09502EECA0D7}" destId="{A4B787F2-6602-4AB5-AD0A-EEDE3BB1981A}" srcOrd="1" destOrd="0" presId="urn:microsoft.com/office/officeart/2005/8/layout/orgChart1"/>
    <dgm:cxn modelId="{C93D0ED7-FD0D-4BC1-B597-336A131D1995}" type="presParOf" srcId="{FE58F400-4983-44ED-B2F2-59ABAA2DDD61}" destId="{E34211CC-1549-437B-BB8D-BBAA66E100CE}" srcOrd="1" destOrd="0" presId="urn:microsoft.com/office/officeart/2005/8/layout/orgChart1"/>
    <dgm:cxn modelId="{1B3FC225-7103-4132-A9F3-45EC5F7AD01A}" type="presParOf" srcId="{FE58F400-4983-44ED-B2F2-59ABAA2DDD61}" destId="{41B7EB0F-0EE3-4344-A9D7-932F3AF091D3}" srcOrd="2" destOrd="0" presId="urn:microsoft.com/office/officeart/2005/8/layout/orgChart1"/>
    <dgm:cxn modelId="{DCC35B7F-F259-4A5B-BB76-181D57426ED0}" type="presParOf" srcId="{1AC045DF-1E9D-4152-B26E-910ADD3BE054}" destId="{8F243857-8833-4151-BC90-4F5F67FC4585}" srcOrd="2" destOrd="0" presId="urn:microsoft.com/office/officeart/2005/8/layout/orgChart1"/>
    <dgm:cxn modelId="{4907DB27-53CD-4A69-A1B4-DD887830FCF6}" type="presParOf" srcId="{1AC045DF-1E9D-4152-B26E-910ADD3BE054}" destId="{04B5ECB1-F17F-4768-8B18-25EAE8B55B7B}" srcOrd="3" destOrd="0" presId="urn:microsoft.com/office/officeart/2005/8/layout/orgChart1"/>
    <dgm:cxn modelId="{2386B955-2949-4A6D-9FBB-8BCDA114182B}" type="presParOf" srcId="{04B5ECB1-F17F-4768-8B18-25EAE8B55B7B}" destId="{69ED2E9A-C01C-4D5F-AB1D-806388AA2C88}" srcOrd="0" destOrd="0" presId="urn:microsoft.com/office/officeart/2005/8/layout/orgChart1"/>
    <dgm:cxn modelId="{3C3D85DD-B0A3-4BE8-9AD2-437DCB529617}" type="presParOf" srcId="{69ED2E9A-C01C-4D5F-AB1D-806388AA2C88}" destId="{7A96C093-39CE-463D-AF8C-5DFE22ED8C06}" srcOrd="0" destOrd="0" presId="urn:microsoft.com/office/officeart/2005/8/layout/orgChart1"/>
    <dgm:cxn modelId="{258C0E6D-1DD4-4114-8B12-8160A7814C38}" type="presParOf" srcId="{69ED2E9A-C01C-4D5F-AB1D-806388AA2C88}" destId="{15376A2A-E05C-4FEE-A21E-EFE07A049CE4}" srcOrd="1" destOrd="0" presId="urn:microsoft.com/office/officeart/2005/8/layout/orgChart1"/>
    <dgm:cxn modelId="{2FB357A5-BAFE-4BCD-87BE-250A2532F816}" type="presParOf" srcId="{04B5ECB1-F17F-4768-8B18-25EAE8B55B7B}" destId="{3391EE48-1631-4AF9-B8E5-E1CAFB3DA497}" srcOrd="1" destOrd="0" presId="urn:microsoft.com/office/officeart/2005/8/layout/orgChart1"/>
    <dgm:cxn modelId="{E70D92B6-79E7-466A-A543-68A20FF4FDA8}" type="presParOf" srcId="{04B5ECB1-F17F-4768-8B18-25EAE8B55B7B}" destId="{5B02E6A1-B804-421D-A28B-2ABBA76F011D}" srcOrd="2" destOrd="0" presId="urn:microsoft.com/office/officeart/2005/8/layout/orgChart1"/>
    <dgm:cxn modelId="{F3656A1C-ADFB-4397-8D85-73C84FCE64F3}" type="presParOf" srcId="{1AC045DF-1E9D-4152-B26E-910ADD3BE054}" destId="{172EE047-69DD-4BE6-B8BE-DAB1BDC1D0DB}" srcOrd="4" destOrd="0" presId="urn:microsoft.com/office/officeart/2005/8/layout/orgChart1"/>
    <dgm:cxn modelId="{E5A5E29D-011E-44EB-AE07-3A2965326D77}" type="presParOf" srcId="{1AC045DF-1E9D-4152-B26E-910ADD3BE054}" destId="{11B64D6A-350E-4115-B49D-2E4F5205A101}" srcOrd="5" destOrd="0" presId="urn:microsoft.com/office/officeart/2005/8/layout/orgChart1"/>
    <dgm:cxn modelId="{7C20FDED-8232-4F20-A46A-5FF9E35B6724}" type="presParOf" srcId="{11B64D6A-350E-4115-B49D-2E4F5205A101}" destId="{F2F6EB41-B714-4C96-8752-3E2A141F8F6C}" srcOrd="0" destOrd="0" presId="urn:microsoft.com/office/officeart/2005/8/layout/orgChart1"/>
    <dgm:cxn modelId="{413435A1-517A-4BBE-9B09-5A843BFEFB21}" type="presParOf" srcId="{F2F6EB41-B714-4C96-8752-3E2A141F8F6C}" destId="{7F2284C3-66AF-42A0-9A96-17A7FCED7562}" srcOrd="0" destOrd="0" presId="urn:microsoft.com/office/officeart/2005/8/layout/orgChart1"/>
    <dgm:cxn modelId="{FBF6468A-EA61-4AC4-8A33-F634A76C9A7E}" type="presParOf" srcId="{F2F6EB41-B714-4C96-8752-3E2A141F8F6C}" destId="{DFA9124A-ED47-4E99-82CC-4649C097AC89}" srcOrd="1" destOrd="0" presId="urn:microsoft.com/office/officeart/2005/8/layout/orgChart1"/>
    <dgm:cxn modelId="{0BC3C812-15D8-47DC-9AB9-EB3758B3C5BD}" type="presParOf" srcId="{11B64D6A-350E-4115-B49D-2E4F5205A101}" destId="{9B3587AD-AEC3-45A3-951E-9F647323EB4F}" srcOrd="1" destOrd="0" presId="urn:microsoft.com/office/officeart/2005/8/layout/orgChart1"/>
    <dgm:cxn modelId="{480FEA2F-82BA-4149-A845-006F4E7CBC6E}" type="presParOf" srcId="{11B64D6A-350E-4115-B49D-2E4F5205A101}" destId="{E0785E6D-C017-4522-82D1-632FC094F365}" srcOrd="2" destOrd="0" presId="urn:microsoft.com/office/officeart/2005/8/layout/orgChart1"/>
    <dgm:cxn modelId="{F65F7606-BA8F-4E48-AF38-D7A0FE01DC4D}" type="presParOf" srcId="{1AC045DF-1E9D-4152-B26E-910ADD3BE054}" destId="{A432C26D-D391-4DB7-9718-904F489069C6}" srcOrd="6" destOrd="0" presId="urn:microsoft.com/office/officeart/2005/8/layout/orgChart1"/>
    <dgm:cxn modelId="{40E6CFCB-A787-4C79-9A68-7B5608355229}" type="presParOf" srcId="{1AC045DF-1E9D-4152-B26E-910ADD3BE054}" destId="{C224D866-83F5-404B-B4A5-615E0DB6AB96}" srcOrd="7" destOrd="0" presId="urn:microsoft.com/office/officeart/2005/8/layout/orgChart1"/>
    <dgm:cxn modelId="{9C90C2E5-2765-489C-A989-7310470F290F}" type="presParOf" srcId="{C224D866-83F5-404B-B4A5-615E0DB6AB96}" destId="{4DDB5343-891C-494C-B97B-EA171A3462E8}" srcOrd="0" destOrd="0" presId="urn:microsoft.com/office/officeart/2005/8/layout/orgChart1"/>
    <dgm:cxn modelId="{3B301C1B-F7B7-4F17-BD1F-233B0FE3AEE0}" type="presParOf" srcId="{4DDB5343-891C-494C-B97B-EA171A3462E8}" destId="{72AC6F40-91F8-48CC-BDF5-A58CA160B081}" srcOrd="0" destOrd="0" presId="urn:microsoft.com/office/officeart/2005/8/layout/orgChart1"/>
    <dgm:cxn modelId="{C2480223-A1DD-4B9D-B3DE-D38075BCDE82}" type="presParOf" srcId="{4DDB5343-891C-494C-B97B-EA171A3462E8}" destId="{F4267B58-A8E6-4509-A6BD-6209C1918DDC}" srcOrd="1" destOrd="0" presId="urn:microsoft.com/office/officeart/2005/8/layout/orgChart1"/>
    <dgm:cxn modelId="{E10D6073-8D3C-4202-BF70-4ED9DB552682}" type="presParOf" srcId="{C224D866-83F5-404B-B4A5-615E0DB6AB96}" destId="{7BBC24CC-4137-4F5A-9CBB-CDE44C347F9E}" srcOrd="1" destOrd="0" presId="urn:microsoft.com/office/officeart/2005/8/layout/orgChart1"/>
    <dgm:cxn modelId="{9EBD8357-DE7E-4AC2-B404-B4B128F3B03C}" type="presParOf" srcId="{C224D866-83F5-404B-B4A5-615E0DB6AB96}" destId="{53814CA1-9264-4034-B319-7E33F2663901}" srcOrd="2" destOrd="0" presId="urn:microsoft.com/office/officeart/2005/8/layout/orgChart1"/>
    <dgm:cxn modelId="{D3A36BB8-5CF0-4DB3-B768-D4C0D4885BC3}" type="presParOf" srcId="{1AC045DF-1E9D-4152-B26E-910ADD3BE054}" destId="{6783CE6A-0339-497F-9BC2-B5B8B35110BA}" srcOrd="8" destOrd="0" presId="urn:microsoft.com/office/officeart/2005/8/layout/orgChart1"/>
    <dgm:cxn modelId="{F9C7A76F-CA2D-43B7-A9B9-E54E99CC29B6}" type="presParOf" srcId="{1AC045DF-1E9D-4152-B26E-910ADD3BE054}" destId="{71DFBD14-F5C8-4F0F-A5F5-32FB2F60017A}" srcOrd="9" destOrd="0" presId="urn:microsoft.com/office/officeart/2005/8/layout/orgChart1"/>
    <dgm:cxn modelId="{6BF0907E-D876-41C8-8EF6-60213A489CB3}" type="presParOf" srcId="{71DFBD14-F5C8-4F0F-A5F5-32FB2F60017A}" destId="{5F99E368-4BC1-4F76-8E10-983E15B32A60}" srcOrd="0" destOrd="0" presId="urn:microsoft.com/office/officeart/2005/8/layout/orgChart1"/>
    <dgm:cxn modelId="{58081ECA-2D7F-42BD-8C32-8695B7321947}" type="presParOf" srcId="{5F99E368-4BC1-4F76-8E10-983E15B32A60}" destId="{1059C2BC-E845-4745-BD7D-60330C6CF9AB}" srcOrd="0" destOrd="0" presId="urn:microsoft.com/office/officeart/2005/8/layout/orgChart1"/>
    <dgm:cxn modelId="{12A4C177-E750-46BE-8098-F57B2F9D421B}" type="presParOf" srcId="{5F99E368-4BC1-4F76-8E10-983E15B32A60}" destId="{BA34956F-417A-4CB0-BC4C-73EC62829603}" srcOrd="1" destOrd="0" presId="urn:microsoft.com/office/officeart/2005/8/layout/orgChart1"/>
    <dgm:cxn modelId="{CBE3DAA5-4F73-47BC-A6CF-0399EB4CCF98}" type="presParOf" srcId="{71DFBD14-F5C8-4F0F-A5F5-32FB2F60017A}" destId="{AD6A9B86-A8B9-446E-9C6C-CEB52411E95E}" srcOrd="1" destOrd="0" presId="urn:microsoft.com/office/officeart/2005/8/layout/orgChart1"/>
    <dgm:cxn modelId="{5E08F439-B9B6-44DC-841C-6BA7FE543880}" type="presParOf" srcId="{71DFBD14-F5C8-4F0F-A5F5-32FB2F60017A}" destId="{E6BE5977-9794-4855-A8B7-1CC91A444C32}" srcOrd="2" destOrd="0" presId="urn:microsoft.com/office/officeart/2005/8/layout/orgChart1"/>
    <dgm:cxn modelId="{C8EC2F60-7376-4D57-B7CA-560E1BCC31D0}" type="presParOf" srcId="{788B7FE2-9352-4826-8A40-72ABF180392C}" destId="{ACF21741-CE11-4758-8F65-E459087B9DBE}"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BC5D940-8131-4B8B-ACFC-48D80183734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zh-CN" altLang="en-US"/>
        </a:p>
      </dgm:t>
    </dgm:pt>
    <dgm:pt modelId="{FE568786-19FF-4696-9BCC-3103C60753D2}">
      <dgm:prSet phldrT="[文本]"/>
      <dgm:spPr/>
      <dgm:t>
        <a:bodyPr/>
        <a:lstStyle/>
        <a:p>
          <a:r>
            <a:rPr lang="zh-CN" altLang="en-US" dirty="0" smtClean="0"/>
            <a:t>按其管理要求分类</a:t>
          </a:r>
          <a:endParaRPr lang="zh-CN" altLang="en-US" dirty="0"/>
        </a:p>
      </dgm:t>
    </dgm:pt>
    <dgm:pt modelId="{0EB6906F-19C2-433B-95D7-F2FD0DCE8384}" type="parTrans" cxnId="{4FC30402-231E-4BD5-BA21-BB64F94D78E9}">
      <dgm:prSet/>
      <dgm:spPr/>
      <dgm:t>
        <a:bodyPr/>
        <a:lstStyle/>
        <a:p>
          <a:endParaRPr lang="zh-CN" altLang="en-US"/>
        </a:p>
      </dgm:t>
    </dgm:pt>
    <dgm:pt modelId="{B72DB89A-84BA-4D7B-A206-2CAF35E14AEC}" type="sibTrans" cxnId="{4FC30402-231E-4BD5-BA21-BB64F94D78E9}">
      <dgm:prSet/>
      <dgm:spPr/>
      <dgm:t>
        <a:bodyPr/>
        <a:lstStyle/>
        <a:p>
          <a:endParaRPr lang="zh-CN" altLang="en-US"/>
        </a:p>
      </dgm:t>
    </dgm:pt>
    <dgm:pt modelId="{C0BD33CA-EBF9-4570-AB9C-C35BB00831CB}">
      <dgm:prSet phldrT="[文本]"/>
      <dgm:spPr/>
      <dgm:t>
        <a:bodyPr/>
        <a:lstStyle/>
        <a:p>
          <a:r>
            <a:rPr lang="en-US" altLang="zh-CN" dirty="0" smtClean="0"/>
            <a:t>C</a:t>
          </a:r>
          <a:r>
            <a:rPr lang="zh-CN" altLang="en-US" dirty="0" smtClean="0"/>
            <a:t>类</a:t>
          </a:r>
          <a:endParaRPr lang="zh-CN" altLang="en-US" dirty="0"/>
        </a:p>
      </dgm:t>
    </dgm:pt>
    <dgm:pt modelId="{2A1CAF83-CAAF-44DD-894E-1737380FFD38}" type="parTrans" cxnId="{80E8E3B0-DF92-4E2F-8C53-3D609FE4ED2D}">
      <dgm:prSet/>
      <dgm:spPr/>
      <dgm:t>
        <a:bodyPr/>
        <a:lstStyle/>
        <a:p>
          <a:endParaRPr lang="zh-CN" altLang="en-US"/>
        </a:p>
      </dgm:t>
    </dgm:pt>
    <dgm:pt modelId="{B945A38C-5967-4ECF-99D0-3B03CA6B376E}" type="sibTrans" cxnId="{80E8E3B0-DF92-4E2F-8C53-3D609FE4ED2D}">
      <dgm:prSet/>
      <dgm:spPr/>
      <dgm:t>
        <a:bodyPr/>
        <a:lstStyle/>
        <a:p>
          <a:endParaRPr lang="zh-CN" altLang="en-US"/>
        </a:p>
      </dgm:t>
    </dgm:pt>
    <dgm:pt modelId="{266A479B-2D18-4C5B-9AB3-90104552BC06}">
      <dgm:prSet phldrT="[文本]"/>
      <dgm:spPr/>
      <dgm:t>
        <a:bodyPr/>
        <a:lstStyle/>
        <a:p>
          <a:r>
            <a:rPr lang="en-US" altLang="zh-CN" dirty="0" smtClean="0"/>
            <a:t>A</a:t>
          </a:r>
          <a:r>
            <a:rPr lang="zh-CN" altLang="en-US" dirty="0" smtClean="0"/>
            <a:t>类</a:t>
          </a:r>
          <a:endParaRPr lang="zh-CN" altLang="en-US" dirty="0"/>
        </a:p>
      </dgm:t>
    </dgm:pt>
    <dgm:pt modelId="{AE657070-8DA6-4CA8-B535-E8CD56EEBF12}" type="parTrans" cxnId="{B10FA5AB-543A-4361-8B02-42639C959250}">
      <dgm:prSet/>
      <dgm:spPr/>
      <dgm:t>
        <a:bodyPr/>
        <a:lstStyle/>
        <a:p>
          <a:endParaRPr lang="zh-CN" altLang="en-US"/>
        </a:p>
      </dgm:t>
    </dgm:pt>
    <dgm:pt modelId="{3910C49D-8947-41B0-837A-BAE3B55FEB10}" type="sibTrans" cxnId="{B10FA5AB-543A-4361-8B02-42639C959250}">
      <dgm:prSet/>
      <dgm:spPr/>
      <dgm:t>
        <a:bodyPr/>
        <a:lstStyle/>
        <a:p>
          <a:endParaRPr lang="zh-CN" altLang="en-US"/>
        </a:p>
      </dgm:t>
    </dgm:pt>
    <dgm:pt modelId="{75157574-58F3-4A90-AF3F-4EBCF0ED760A}">
      <dgm:prSet phldrT="[文本]"/>
      <dgm:spPr/>
      <dgm:t>
        <a:bodyPr/>
        <a:lstStyle/>
        <a:p>
          <a:r>
            <a:rPr lang="en-US" altLang="zh-CN" dirty="0" smtClean="0"/>
            <a:t>B</a:t>
          </a:r>
          <a:r>
            <a:rPr lang="zh-CN" altLang="en-US" dirty="0" smtClean="0"/>
            <a:t>类</a:t>
          </a:r>
          <a:endParaRPr lang="zh-CN" altLang="en-US" dirty="0"/>
        </a:p>
      </dgm:t>
    </dgm:pt>
    <dgm:pt modelId="{D59EE7AB-D42F-4CC0-8F3B-A842AE4508CD}" type="parTrans" cxnId="{F5F61F60-B09F-48FF-BCB9-FBDE8BB11F93}">
      <dgm:prSet/>
      <dgm:spPr/>
      <dgm:t>
        <a:bodyPr/>
        <a:lstStyle/>
        <a:p>
          <a:endParaRPr lang="zh-CN" altLang="en-US"/>
        </a:p>
      </dgm:t>
    </dgm:pt>
    <dgm:pt modelId="{E73F7AD7-E131-4C4A-9287-6DFF9E73B6BB}" type="sibTrans" cxnId="{F5F61F60-B09F-48FF-BCB9-FBDE8BB11F93}">
      <dgm:prSet/>
      <dgm:spPr/>
      <dgm:t>
        <a:bodyPr/>
        <a:lstStyle/>
        <a:p>
          <a:endParaRPr lang="zh-CN" altLang="en-US"/>
        </a:p>
      </dgm:t>
    </dgm:pt>
    <dgm:pt modelId="{21AE5195-8B02-4A95-A97F-243695B47477}" type="pres">
      <dgm:prSet presAssocID="{DBC5D940-8131-4B8B-ACFC-48D801837349}" presName="hierChild1" presStyleCnt="0">
        <dgm:presLayoutVars>
          <dgm:orgChart val="1"/>
          <dgm:chPref val="1"/>
          <dgm:dir/>
          <dgm:animOne val="branch"/>
          <dgm:animLvl val="lvl"/>
          <dgm:resizeHandles/>
        </dgm:presLayoutVars>
      </dgm:prSet>
      <dgm:spPr/>
      <dgm:t>
        <a:bodyPr/>
        <a:lstStyle/>
        <a:p>
          <a:endParaRPr lang="zh-CN" altLang="en-US"/>
        </a:p>
      </dgm:t>
    </dgm:pt>
    <dgm:pt modelId="{788B7FE2-9352-4826-8A40-72ABF180392C}" type="pres">
      <dgm:prSet presAssocID="{FE568786-19FF-4696-9BCC-3103C60753D2}" presName="hierRoot1" presStyleCnt="0">
        <dgm:presLayoutVars>
          <dgm:hierBranch val="init"/>
        </dgm:presLayoutVars>
      </dgm:prSet>
      <dgm:spPr/>
    </dgm:pt>
    <dgm:pt modelId="{CA8C2C2F-2D48-424E-8C19-A31716B934D0}" type="pres">
      <dgm:prSet presAssocID="{FE568786-19FF-4696-9BCC-3103C60753D2}" presName="rootComposite1" presStyleCnt="0"/>
      <dgm:spPr/>
    </dgm:pt>
    <dgm:pt modelId="{0A6DCAAF-5842-4885-A7B9-B69D6B4C5E8F}" type="pres">
      <dgm:prSet presAssocID="{FE568786-19FF-4696-9BCC-3103C60753D2}" presName="rootText1" presStyleLbl="node0" presStyleIdx="0" presStyleCnt="1" custScaleX="233640">
        <dgm:presLayoutVars>
          <dgm:chPref val="3"/>
        </dgm:presLayoutVars>
      </dgm:prSet>
      <dgm:spPr/>
      <dgm:t>
        <a:bodyPr/>
        <a:lstStyle/>
        <a:p>
          <a:endParaRPr lang="zh-CN" altLang="en-US"/>
        </a:p>
      </dgm:t>
    </dgm:pt>
    <dgm:pt modelId="{AEA4BB4E-0254-4557-A6E8-0361146A4C6D}" type="pres">
      <dgm:prSet presAssocID="{FE568786-19FF-4696-9BCC-3103C60753D2}" presName="rootConnector1" presStyleLbl="node1" presStyleIdx="0" presStyleCnt="0"/>
      <dgm:spPr/>
      <dgm:t>
        <a:bodyPr/>
        <a:lstStyle/>
        <a:p>
          <a:endParaRPr lang="zh-CN" altLang="en-US"/>
        </a:p>
      </dgm:t>
    </dgm:pt>
    <dgm:pt modelId="{1AC045DF-1E9D-4152-B26E-910ADD3BE054}" type="pres">
      <dgm:prSet presAssocID="{FE568786-19FF-4696-9BCC-3103C60753D2}" presName="hierChild2" presStyleCnt="0"/>
      <dgm:spPr/>
    </dgm:pt>
    <dgm:pt modelId="{172EE047-69DD-4BE6-B8BE-DAB1BDC1D0DB}" type="pres">
      <dgm:prSet presAssocID="{AE657070-8DA6-4CA8-B535-E8CD56EEBF12}" presName="Name37" presStyleLbl="parChTrans1D2" presStyleIdx="0" presStyleCnt="3"/>
      <dgm:spPr/>
      <dgm:t>
        <a:bodyPr/>
        <a:lstStyle/>
        <a:p>
          <a:endParaRPr lang="zh-CN" altLang="en-US"/>
        </a:p>
      </dgm:t>
    </dgm:pt>
    <dgm:pt modelId="{11B64D6A-350E-4115-B49D-2E4F5205A101}" type="pres">
      <dgm:prSet presAssocID="{266A479B-2D18-4C5B-9AB3-90104552BC06}" presName="hierRoot2" presStyleCnt="0">
        <dgm:presLayoutVars>
          <dgm:hierBranch val="init"/>
        </dgm:presLayoutVars>
      </dgm:prSet>
      <dgm:spPr/>
    </dgm:pt>
    <dgm:pt modelId="{F2F6EB41-B714-4C96-8752-3E2A141F8F6C}" type="pres">
      <dgm:prSet presAssocID="{266A479B-2D18-4C5B-9AB3-90104552BC06}" presName="rootComposite" presStyleCnt="0"/>
      <dgm:spPr/>
    </dgm:pt>
    <dgm:pt modelId="{7F2284C3-66AF-42A0-9A96-17A7FCED7562}" type="pres">
      <dgm:prSet presAssocID="{266A479B-2D18-4C5B-9AB3-90104552BC06}" presName="rootText" presStyleLbl="node2" presStyleIdx="0" presStyleCnt="3">
        <dgm:presLayoutVars>
          <dgm:chPref val="3"/>
        </dgm:presLayoutVars>
      </dgm:prSet>
      <dgm:spPr/>
      <dgm:t>
        <a:bodyPr/>
        <a:lstStyle/>
        <a:p>
          <a:endParaRPr lang="zh-CN" altLang="en-US"/>
        </a:p>
      </dgm:t>
    </dgm:pt>
    <dgm:pt modelId="{DFA9124A-ED47-4E99-82CC-4649C097AC89}" type="pres">
      <dgm:prSet presAssocID="{266A479B-2D18-4C5B-9AB3-90104552BC06}" presName="rootConnector" presStyleLbl="node2" presStyleIdx="0" presStyleCnt="3"/>
      <dgm:spPr/>
      <dgm:t>
        <a:bodyPr/>
        <a:lstStyle/>
        <a:p>
          <a:endParaRPr lang="zh-CN" altLang="en-US"/>
        </a:p>
      </dgm:t>
    </dgm:pt>
    <dgm:pt modelId="{9B3587AD-AEC3-45A3-951E-9F647323EB4F}" type="pres">
      <dgm:prSet presAssocID="{266A479B-2D18-4C5B-9AB3-90104552BC06}" presName="hierChild4" presStyleCnt="0"/>
      <dgm:spPr/>
    </dgm:pt>
    <dgm:pt modelId="{E0785E6D-C017-4522-82D1-632FC094F365}" type="pres">
      <dgm:prSet presAssocID="{266A479B-2D18-4C5B-9AB3-90104552BC06}" presName="hierChild5" presStyleCnt="0"/>
      <dgm:spPr/>
    </dgm:pt>
    <dgm:pt modelId="{A432C26D-D391-4DB7-9718-904F489069C6}" type="pres">
      <dgm:prSet presAssocID="{D59EE7AB-D42F-4CC0-8F3B-A842AE4508CD}" presName="Name37" presStyleLbl="parChTrans1D2" presStyleIdx="1" presStyleCnt="3"/>
      <dgm:spPr/>
      <dgm:t>
        <a:bodyPr/>
        <a:lstStyle/>
        <a:p>
          <a:endParaRPr lang="zh-CN" altLang="en-US"/>
        </a:p>
      </dgm:t>
    </dgm:pt>
    <dgm:pt modelId="{C224D866-83F5-404B-B4A5-615E0DB6AB96}" type="pres">
      <dgm:prSet presAssocID="{75157574-58F3-4A90-AF3F-4EBCF0ED760A}" presName="hierRoot2" presStyleCnt="0">
        <dgm:presLayoutVars>
          <dgm:hierBranch val="init"/>
        </dgm:presLayoutVars>
      </dgm:prSet>
      <dgm:spPr/>
    </dgm:pt>
    <dgm:pt modelId="{4DDB5343-891C-494C-B97B-EA171A3462E8}" type="pres">
      <dgm:prSet presAssocID="{75157574-58F3-4A90-AF3F-4EBCF0ED760A}" presName="rootComposite" presStyleCnt="0"/>
      <dgm:spPr/>
    </dgm:pt>
    <dgm:pt modelId="{72AC6F40-91F8-48CC-BDF5-A58CA160B081}" type="pres">
      <dgm:prSet presAssocID="{75157574-58F3-4A90-AF3F-4EBCF0ED760A}" presName="rootText" presStyleLbl="node2" presStyleIdx="1" presStyleCnt="3" custLinFactNeighborX="-116">
        <dgm:presLayoutVars>
          <dgm:chPref val="3"/>
        </dgm:presLayoutVars>
      </dgm:prSet>
      <dgm:spPr/>
      <dgm:t>
        <a:bodyPr/>
        <a:lstStyle/>
        <a:p>
          <a:endParaRPr lang="zh-CN" altLang="en-US"/>
        </a:p>
      </dgm:t>
    </dgm:pt>
    <dgm:pt modelId="{F4267B58-A8E6-4509-A6BD-6209C1918DDC}" type="pres">
      <dgm:prSet presAssocID="{75157574-58F3-4A90-AF3F-4EBCF0ED760A}" presName="rootConnector" presStyleLbl="node2" presStyleIdx="1" presStyleCnt="3"/>
      <dgm:spPr/>
      <dgm:t>
        <a:bodyPr/>
        <a:lstStyle/>
        <a:p>
          <a:endParaRPr lang="zh-CN" altLang="en-US"/>
        </a:p>
      </dgm:t>
    </dgm:pt>
    <dgm:pt modelId="{7BBC24CC-4137-4F5A-9CBB-CDE44C347F9E}" type="pres">
      <dgm:prSet presAssocID="{75157574-58F3-4A90-AF3F-4EBCF0ED760A}" presName="hierChild4" presStyleCnt="0"/>
      <dgm:spPr/>
    </dgm:pt>
    <dgm:pt modelId="{53814CA1-9264-4034-B319-7E33F2663901}" type="pres">
      <dgm:prSet presAssocID="{75157574-58F3-4A90-AF3F-4EBCF0ED760A}" presName="hierChild5" presStyleCnt="0"/>
      <dgm:spPr/>
    </dgm:pt>
    <dgm:pt modelId="{6783CE6A-0339-497F-9BC2-B5B8B35110BA}" type="pres">
      <dgm:prSet presAssocID="{2A1CAF83-CAAF-44DD-894E-1737380FFD38}" presName="Name37" presStyleLbl="parChTrans1D2" presStyleIdx="2" presStyleCnt="3"/>
      <dgm:spPr/>
      <dgm:t>
        <a:bodyPr/>
        <a:lstStyle/>
        <a:p>
          <a:endParaRPr lang="zh-CN" altLang="en-US"/>
        </a:p>
      </dgm:t>
    </dgm:pt>
    <dgm:pt modelId="{71DFBD14-F5C8-4F0F-A5F5-32FB2F60017A}" type="pres">
      <dgm:prSet presAssocID="{C0BD33CA-EBF9-4570-AB9C-C35BB00831CB}" presName="hierRoot2" presStyleCnt="0">
        <dgm:presLayoutVars>
          <dgm:hierBranch val="init"/>
        </dgm:presLayoutVars>
      </dgm:prSet>
      <dgm:spPr/>
    </dgm:pt>
    <dgm:pt modelId="{5F99E368-4BC1-4F76-8E10-983E15B32A60}" type="pres">
      <dgm:prSet presAssocID="{C0BD33CA-EBF9-4570-AB9C-C35BB00831CB}" presName="rootComposite" presStyleCnt="0"/>
      <dgm:spPr/>
    </dgm:pt>
    <dgm:pt modelId="{1059C2BC-E845-4745-BD7D-60330C6CF9AB}" type="pres">
      <dgm:prSet presAssocID="{C0BD33CA-EBF9-4570-AB9C-C35BB00831CB}" presName="rootText" presStyleLbl="node2" presStyleIdx="2" presStyleCnt="3">
        <dgm:presLayoutVars>
          <dgm:chPref val="3"/>
        </dgm:presLayoutVars>
      </dgm:prSet>
      <dgm:spPr/>
      <dgm:t>
        <a:bodyPr/>
        <a:lstStyle/>
        <a:p>
          <a:endParaRPr lang="zh-CN" altLang="en-US"/>
        </a:p>
      </dgm:t>
    </dgm:pt>
    <dgm:pt modelId="{BA34956F-417A-4CB0-BC4C-73EC62829603}" type="pres">
      <dgm:prSet presAssocID="{C0BD33CA-EBF9-4570-AB9C-C35BB00831CB}" presName="rootConnector" presStyleLbl="node2" presStyleIdx="2" presStyleCnt="3"/>
      <dgm:spPr/>
      <dgm:t>
        <a:bodyPr/>
        <a:lstStyle/>
        <a:p>
          <a:endParaRPr lang="zh-CN" altLang="en-US"/>
        </a:p>
      </dgm:t>
    </dgm:pt>
    <dgm:pt modelId="{AD6A9B86-A8B9-446E-9C6C-CEB52411E95E}" type="pres">
      <dgm:prSet presAssocID="{C0BD33CA-EBF9-4570-AB9C-C35BB00831CB}" presName="hierChild4" presStyleCnt="0"/>
      <dgm:spPr/>
    </dgm:pt>
    <dgm:pt modelId="{E6BE5977-9794-4855-A8B7-1CC91A444C32}" type="pres">
      <dgm:prSet presAssocID="{C0BD33CA-EBF9-4570-AB9C-C35BB00831CB}" presName="hierChild5" presStyleCnt="0"/>
      <dgm:spPr/>
    </dgm:pt>
    <dgm:pt modelId="{ACF21741-CE11-4758-8F65-E459087B9DBE}" type="pres">
      <dgm:prSet presAssocID="{FE568786-19FF-4696-9BCC-3103C60753D2}" presName="hierChild3" presStyleCnt="0"/>
      <dgm:spPr/>
    </dgm:pt>
  </dgm:ptLst>
  <dgm:cxnLst>
    <dgm:cxn modelId="{129E3D4A-B474-4082-AEAC-E2ED4087F96C}" type="presOf" srcId="{266A479B-2D18-4C5B-9AB3-90104552BC06}" destId="{7F2284C3-66AF-42A0-9A96-17A7FCED7562}" srcOrd="0" destOrd="0" presId="urn:microsoft.com/office/officeart/2005/8/layout/orgChart1"/>
    <dgm:cxn modelId="{E4AE4A96-68BD-4CBF-8D18-17C52CACDEF3}" type="presOf" srcId="{75157574-58F3-4A90-AF3F-4EBCF0ED760A}" destId="{72AC6F40-91F8-48CC-BDF5-A58CA160B081}" srcOrd="0" destOrd="0" presId="urn:microsoft.com/office/officeart/2005/8/layout/orgChart1"/>
    <dgm:cxn modelId="{B10FA5AB-543A-4361-8B02-42639C959250}" srcId="{FE568786-19FF-4696-9BCC-3103C60753D2}" destId="{266A479B-2D18-4C5B-9AB3-90104552BC06}" srcOrd="0" destOrd="0" parTransId="{AE657070-8DA6-4CA8-B535-E8CD56EEBF12}" sibTransId="{3910C49D-8947-41B0-837A-BAE3B55FEB10}"/>
    <dgm:cxn modelId="{1CC70756-B425-487F-9408-159619EB69A6}" type="presOf" srcId="{FE568786-19FF-4696-9BCC-3103C60753D2}" destId="{AEA4BB4E-0254-4557-A6E8-0361146A4C6D}" srcOrd="1" destOrd="0" presId="urn:microsoft.com/office/officeart/2005/8/layout/orgChart1"/>
    <dgm:cxn modelId="{EBFB541F-321E-4772-96E1-E3EEFBA349F1}" type="presOf" srcId="{D59EE7AB-D42F-4CC0-8F3B-A842AE4508CD}" destId="{A432C26D-D391-4DB7-9718-904F489069C6}" srcOrd="0" destOrd="0" presId="urn:microsoft.com/office/officeart/2005/8/layout/orgChart1"/>
    <dgm:cxn modelId="{564F24A9-165A-44F7-A856-92942138833C}" type="presOf" srcId="{DBC5D940-8131-4B8B-ACFC-48D801837349}" destId="{21AE5195-8B02-4A95-A97F-243695B47477}" srcOrd="0" destOrd="0" presId="urn:microsoft.com/office/officeart/2005/8/layout/orgChart1"/>
    <dgm:cxn modelId="{51FAE4AC-C41C-4485-B4AA-3A6159BE29BA}" type="presOf" srcId="{AE657070-8DA6-4CA8-B535-E8CD56EEBF12}" destId="{172EE047-69DD-4BE6-B8BE-DAB1BDC1D0DB}" srcOrd="0" destOrd="0" presId="urn:microsoft.com/office/officeart/2005/8/layout/orgChart1"/>
    <dgm:cxn modelId="{E6C46B8C-3BF4-4083-93F5-37580F8C9718}" type="presOf" srcId="{266A479B-2D18-4C5B-9AB3-90104552BC06}" destId="{DFA9124A-ED47-4E99-82CC-4649C097AC89}" srcOrd="1" destOrd="0" presId="urn:microsoft.com/office/officeart/2005/8/layout/orgChart1"/>
    <dgm:cxn modelId="{D17AC8E2-11DA-4606-B109-BA2D2168EAD4}" type="presOf" srcId="{C0BD33CA-EBF9-4570-AB9C-C35BB00831CB}" destId="{1059C2BC-E845-4745-BD7D-60330C6CF9AB}" srcOrd="0" destOrd="0" presId="urn:microsoft.com/office/officeart/2005/8/layout/orgChart1"/>
    <dgm:cxn modelId="{C0C28BB6-2B02-4A4C-8266-1DDB19426ED7}" type="presOf" srcId="{2A1CAF83-CAAF-44DD-894E-1737380FFD38}" destId="{6783CE6A-0339-497F-9BC2-B5B8B35110BA}" srcOrd="0" destOrd="0" presId="urn:microsoft.com/office/officeart/2005/8/layout/orgChart1"/>
    <dgm:cxn modelId="{80E8E3B0-DF92-4E2F-8C53-3D609FE4ED2D}" srcId="{FE568786-19FF-4696-9BCC-3103C60753D2}" destId="{C0BD33CA-EBF9-4570-AB9C-C35BB00831CB}" srcOrd="2" destOrd="0" parTransId="{2A1CAF83-CAAF-44DD-894E-1737380FFD38}" sibTransId="{B945A38C-5967-4ECF-99D0-3B03CA6B376E}"/>
    <dgm:cxn modelId="{4FC30402-231E-4BD5-BA21-BB64F94D78E9}" srcId="{DBC5D940-8131-4B8B-ACFC-48D801837349}" destId="{FE568786-19FF-4696-9BCC-3103C60753D2}" srcOrd="0" destOrd="0" parTransId="{0EB6906F-19C2-433B-95D7-F2FD0DCE8384}" sibTransId="{B72DB89A-84BA-4D7B-A206-2CAF35E14AEC}"/>
    <dgm:cxn modelId="{F5F61F60-B09F-48FF-BCB9-FBDE8BB11F93}" srcId="{FE568786-19FF-4696-9BCC-3103C60753D2}" destId="{75157574-58F3-4A90-AF3F-4EBCF0ED760A}" srcOrd="1" destOrd="0" parTransId="{D59EE7AB-D42F-4CC0-8F3B-A842AE4508CD}" sibTransId="{E73F7AD7-E131-4C4A-9287-6DFF9E73B6BB}"/>
    <dgm:cxn modelId="{4D90E53C-E48D-49DF-8B84-44E3B425289C}" type="presOf" srcId="{FE568786-19FF-4696-9BCC-3103C60753D2}" destId="{0A6DCAAF-5842-4885-A7B9-B69D6B4C5E8F}" srcOrd="0" destOrd="0" presId="urn:microsoft.com/office/officeart/2005/8/layout/orgChart1"/>
    <dgm:cxn modelId="{C254BE4C-7796-44F7-A223-91891201D841}" type="presOf" srcId="{75157574-58F3-4A90-AF3F-4EBCF0ED760A}" destId="{F4267B58-A8E6-4509-A6BD-6209C1918DDC}" srcOrd="1" destOrd="0" presId="urn:microsoft.com/office/officeart/2005/8/layout/orgChart1"/>
    <dgm:cxn modelId="{DEF176BD-73A0-4F34-A695-C4AEEB7E032C}" type="presOf" srcId="{C0BD33CA-EBF9-4570-AB9C-C35BB00831CB}" destId="{BA34956F-417A-4CB0-BC4C-73EC62829603}" srcOrd="1" destOrd="0" presId="urn:microsoft.com/office/officeart/2005/8/layout/orgChart1"/>
    <dgm:cxn modelId="{8F0AACFC-7D93-4BBA-850A-0C663D466FAA}" type="presParOf" srcId="{21AE5195-8B02-4A95-A97F-243695B47477}" destId="{788B7FE2-9352-4826-8A40-72ABF180392C}" srcOrd="0" destOrd="0" presId="urn:microsoft.com/office/officeart/2005/8/layout/orgChart1"/>
    <dgm:cxn modelId="{2D93D07A-19B2-487E-B4C9-3E78F643F4A8}" type="presParOf" srcId="{788B7FE2-9352-4826-8A40-72ABF180392C}" destId="{CA8C2C2F-2D48-424E-8C19-A31716B934D0}" srcOrd="0" destOrd="0" presId="urn:microsoft.com/office/officeart/2005/8/layout/orgChart1"/>
    <dgm:cxn modelId="{1FB9A406-5E46-4658-83E1-94487ED9125D}" type="presParOf" srcId="{CA8C2C2F-2D48-424E-8C19-A31716B934D0}" destId="{0A6DCAAF-5842-4885-A7B9-B69D6B4C5E8F}" srcOrd="0" destOrd="0" presId="urn:microsoft.com/office/officeart/2005/8/layout/orgChart1"/>
    <dgm:cxn modelId="{36EFF53E-5313-4077-8077-156784E0E07A}" type="presParOf" srcId="{CA8C2C2F-2D48-424E-8C19-A31716B934D0}" destId="{AEA4BB4E-0254-4557-A6E8-0361146A4C6D}" srcOrd="1" destOrd="0" presId="urn:microsoft.com/office/officeart/2005/8/layout/orgChart1"/>
    <dgm:cxn modelId="{735E69B2-029F-42A6-82FB-3E18916D9F06}" type="presParOf" srcId="{788B7FE2-9352-4826-8A40-72ABF180392C}" destId="{1AC045DF-1E9D-4152-B26E-910ADD3BE054}" srcOrd="1" destOrd="0" presId="urn:microsoft.com/office/officeart/2005/8/layout/orgChart1"/>
    <dgm:cxn modelId="{492CC80E-433C-4AB7-B2D3-D376B6DC5684}" type="presParOf" srcId="{1AC045DF-1E9D-4152-B26E-910ADD3BE054}" destId="{172EE047-69DD-4BE6-B8BE-DAB1BDC1D0DB}" srcOrd="0" destOrd="0" presId="urn:microsoft.com/office/officeart/2005/8/layout/orgChart1"/>
    <dgm:cxn modelId="{8688F964-7990-4071-A329-33087B48DF21}" type="presParOf" srcId="{1AC045DF-1E9D-4152-B26E-910ADD3BE054}" destId="{11B64D6A-350E-4115-B49D-2E4F5205A101}" srcOrd="1" destOrd="0" presId="urn:microsoft.com/office/officeart/2005/8/layout/orgChart1"/>
    <dgm:cxn modelId="{634B6E19-9796-4206-81E3-51EDD7901537}" type="presParOf" srcId="{11B64D6A-350E-4115-B49D-2E4F5205A101}" destId="{F2F6EB41-B714-4C96-8752-3E2A141F8F6C}" srcOrd="0" destOrd="0" presId="urn:microsoft.com/office/officeart/2005/8/layout/orgChart1"/>
    <dgm:cxn modelId="{46C19F6D-60FF-40C0-9FB2-EF26925C898D}" type="presParOf" srcId="{F2F6EB41-B714-4C96-8752-3E2A141F8F6C}" destId="{7F2284C3-66AF-42A0-9A96-17A7FCED7562}" srcOrd="0" destOrd="0" presId="urn:microsoft.com/office/officeart/2005/8/layout/orgChart1"/>
    <dgm:cxn modelId="{522304A6-30ED-4EC7-A346-D68824D90179}" type="presParOf" srcId="{F2F6EB41-B714-4C96-8752-3E2A141F8F6C}" destId="{DFA9124A-ED47-4E99-82CC-4649C097AC89}" srcOrd="1" destOrd="0" presId="urn:microsoft.com/office/officeart/2005/8/layout/orgChart1"/>
    <dgm:cxn modelId="{B5634320-2545-4D4E-8E5B-CA104013C7C8}" type="presParOf" srcId="{11B64D6A-350E-4115-B49D-2E4F5205A101}" destId="{9B3587AD-AEC3-45A3-951E-9F647323EB4F}" srcOrd="1" destOrd="0" presId="urn:microsoft.com/office/officeart/2005/8/layout/orgChart1"/>
    <dgm:cxn modelId="{3AB56175-034E-4B9A-A89D-DBCDF0CA5F44}" type="presParOf" srcId="{11B64D6A-350E-4115-B49D-2E4F5205A101}" destId="{E0785E6D-C017-4522-82D1-632FC094F365}" srcOrd="2" destOrd="0" presId="urn:microsoft.com/office/officeart/2005/8/layout/orgChart1"/>
    <dgm:cxn modelId="{3AFF161A-DEAC-4C13-ABD3-4FF9C16F3E68}" type="presParOf" srcId="{1AC045DF-1E9D-4152-B26E-910ADD3BE054}" destId="{A432C26D-D391-4DB7-9718-904F489069C6}" srcOrd="2" destOrd="0" presId="urn:microsoft.com/office/officeart/2005/8/layout/orgChart1"/>
    <dgm:cxn modelId="{4B7A8065-432D-4223-9A79-92386784CFC4}" type="presParOf" srcId="{1AC045DF-1E9D-4152-B26E-910ADD3BE054}" destId="{C224D866-83F5-404B-B4A5-615E0DB6AB96}" srcOrd="3" destOrd="0" presId="urn:microsoft.com/office/officeart/2005/8/layout/orgChart1"/>
    <dgm:cxn modelId="{AD9F2458-74B9-45D8-AE9C-5CB5A96E0592}" type="presParOf" srcId="{C224D866-83F5-404B-B4A5-615E0DB6AB96}" destId="{4DDB5343-891C-494C-B97B-EA171A3462E8}" srcOrd="0" destOrd="0" presId="urn:microsoft.com/office/officeart/2005/8/layout/orgChart1"/>
    <dgm:cxn modelId="{66C23AF9-1746-4192-A4FA-74D044B97B4F}" type="presParOf" srcId="{4DDB5343-891C-494C-B97B-EA171A3462E8}" destId="{72AC6F40-91F8-48CC-BDF5-A58CA160B081}" srcOrd="0" destOrd="0" presId="urn:microsoft.com/office/officeart/2005/8/layout/orgChart1"/>
    <dgm:cxn modelId="{05480312-C0D8-4B19-BE47-DCC4247A2DEB}" type="presParOf" srcId="{4DDB5343-891C-494C-B97B-EA171A3462E8}" destId="{F4267B58-A8E6-4509-A6BD-6209C1918DDC}" srcOrd="1" destOrd="0" presId="urn:microsoft.com/office/officeart/2005/8/layout/orgChart1"/>
    <dgm:cxn modelId="{7337DF5D-A567-483C-90ED-BD77D8A6C949}" type="presParOf" srcId="{C224D866-83F5-404B-B4A5-615E0DB6AB96}" destId="{7BBC24CC-4137-4F5A-9CBB-CDE44C347F9E}" srcOrd="1" destOrd="0" presId="urn:microsoft.com/office/officeart/2005/8/layout/orgChart1"/>
    <dgm:cxn modelId="{21F4B639-CC46-4031-ABEC-27B8D0BB5282}" type="presParOf" srcId="{C224D866-83F5-404B-B4A5-615E0DB6AB96}" destId="{53814CA1-9264-4034-B319-7E33F2663901}" srcOrd="2" destOrd="0" presId="urn:microsoft.com/office/officeart/2005/8/layout/orgChart1"/>
    <dgm:cxn modelId="{FE2A974C-AADD-4B29-8AB7-898150B72C81}" type="presParOf" srcId="{1AC045DF-1E9D-4152-B26E-910ADD3BE054}" destId="{6783CE6A-0339-497F-9BC2-B5B8B35110BA}" srcOrd="4" destOrd="0" presId="urn:microsoft.com/office/officeart/2005/8/layout/orgChart1"/>
    <dgm:cxn modelId="{4FEA3129-C885-47F0-A52C-145521500852}" type="presParOf" srcId="{1AC045DF-1E9D-4152-B26E-910ADD3BE054}" destId="{71DFBD14-F5C8-4F0F-A5F5-32FB2F60017A}" srcOrd="5" destOrd="0" presId="urn:microsoft.com/office/officeart/2005/8/layout/orgChart1"/>
    <dgm:cxn modelId="{FE8F1E2A-ED16-4B41-8B2F-8FD121C8F4C0}" type="presParOf" srcId="{71DFBD14-F5C8-4F0F-A5F5-32FB2F60017A}" destId="{5F99E368-4BC1-4F76-8E10-983E15B32A60}" srcOrd="0" destOrd="0" presId="urn:microsoft.com/office/officeart/2005/8/layout/orgChart1"/>
    <dgm:cxn modelId="{FF546E8C-972E-447A-AF49-C145C2526F6C}" type="presParOf" srcId="{5F99E368-4BC1-4F76-8E10-983E15B32A60}" destId="{1059C2BC-E845-4745-BD7D-60330C6CF9AB}" srcOrd="0" destOrd="0" presId="urn:microsoft.com/office/officeart/2005/8/layout/orgChart1"/>
    <dgm:cxn modelId="{BE5F2B41-56DD-4E89-BB39-00866E13B823}" type="presParOf" srcId="{5F99E368-4BC1-4F76-8E10-983E15B32A60}" destId="{BA34956F-417A-4CB0-BC4C-73EC62829603}" srcOrd="1" destOrd="0" presId="urn:microsoft.com/office/officeart/2005/8/layout/orgChart1"/>
    <dgm:cxn modelId="{8F96C79D-FD30-4511-961B-CF6A53C6BAFD}" type="presParOf" srcId="{71DFBD14-F5C8-4F0F-A5F5-32FB2F60017A}" destId="{AD6A9B86-A8B9-446E-9C6C-CEB52411E95E}" srcOrd="1" destOrd="0" presId="urn:microsoft.com/office/officeart/2005/8/layout/orgChart1"/>
    <dgm:cxn modelId="{39902381-C76D-4B17-8253-5E62C8679D8D}" type="presParOf" srcId="{71DFBD14-F5C8-4F0F-A5F5-32FB2F60017A}" destId="{E6BE5977-9794-4855-A8B7-1CC91A444C32}" srcOrd="2" destOrd="0" presId="urn:microsoft.com/office/officeart/2005/8/layout/orgChart1"/>
    <dgm:cxn modelId="{522E55CC-4301-4F91-9C49-9502383E4237}" type="presParOf" srcId="{788B7FE2-9352-4826-8A40-72ABF180392C}" destId="{ACF21741-CE11-4758-8F65-E459087B9DBE}" srcOrd="2" destOrd="0" presId="urn:microsoft.com/office/officeart/2005/8/layout/orgChart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1A13B58-3637-4E39-9B10-B054FBFD1CC7}" type="doc">
      <dgm:prSet loTypeId="urn:microsoft.com/office/officeart/2005/8/layout/vList3#1" loCatId="list" qsTypeId="urn:microsoft.com/office/officeart/2005/8/quickstyle/simple1" qsCatId="simple" csTypeId="urn:microsoft.com/office/officeart/2005/8/colors/accent1_2" csCatId="accent1" phldr="1"/>
      <dgm:spPr/>
    </dgm:pt>
    <dgm:pt modelId="{C4E5FD52-352B-4BDF-9C99-10D682AEBA89}">
      <dgm:prSet phldrT="[文本]">
        <dgm:style>
          <a:lnRef idx="2">
            <a:schemeClr val="accent3"/>
          </a:lnRef>
          <a:fillRef idx="1">
            <a:schemeClr val="lt1"/>
          </a:fillRef>
          <a:effectRef idx="0">
            <a:schemeClr val="accent3"/>
          </a:effectRef>
          <a:fontRef idx="minor">
            <a:schemeClr val="dk1"/>
          </a:fontRef>
        </dgm:style>
      </dgm:prSet>
      <dgm:spPr/>
      <dgm:t>
        <a:bodyPr/>
        <a:lstStyle/>
        <a:p>
          <a:r>
            <a:rPr lang="zh-CN" altLang="en-US" dirty="0" smtClean="0"/>
            <a:t>绿色的“合格”标识</a:t>
          </a:r>
          <a:endParaRPr lang="zh-CN" altLang="en-US" dirty="0"/>
        </a:p>
      </dgm:t>
    </dgm:pt>
    <dgm:pt modelId="{FC05DED2-4D41-403F-8A63-C89A301F38FC}" type="parTrans" cxnId="{25C30F06-565F-425D-B354-78D92DD28F12}">
      <dgm:prSet/>
      <dgm:spPr/>
      <dgm:t>
        <a:bodyPr/>
        <a:lstStyle/>
        <a:p>
          <a:endParaRPr lang="zh-CN" altLang="en-US"/>
        </a:p>
      </dgm:t>
    </dgm:pt>
    <dgm:pt modelId="{17842DEB-5F8E-4355-8333-1E9C16421F12}" type="sibTrans" cxnId="{25C30F06-565F-425D-B354-78D92DD28F12}">
      <dgm:prSet/>
      <dgm:spPr/>
      <dgm:t>
        <a:bodyPr/>
        <a:lstStyle/>
        <a:p>
          <a:endParaRPr lang="zh-CN" altLang="en-US"/>
        </a:p>
      </dgm:t>
    </dgm:pt>
    <dgm:pt modelId="{0658FB16-D6F1-48E6-997C-92AE23B6D5ED}">
      <dgm:prSet phldrT="[文本]">
        <dgm:style>
          <a:lnRef idx="2">
            <a:schemeClr val="accent3"/>
          </a:lnRef>
          <a:fillRef idx="1">
            <a:schemeClr val="lt1"/>
          </a:fillRef>
          <a:effectRef idx="0">
            <a:schemeClr val="accent3"/>
          </a:effectRef>
          <a:fontRef idx="minor">
            <a:schemeClr val="dk1"/>
          </a:fontRef>
        </dgm:style>
      </dgm:prSet>
      <dgm:spPr/>
      <dgm:t>
        <a:bodyPr/>
        <a:lstStyle/>
        <a:p>
          <a:r>
            <a:rPr lang="zh-CN" altLang="zh-CN" dirty="0" smtClean="0"/>
            <a:t>  红色的“禁用”标识</a:t>
          </a:r>
          <a:endParaRPr lang="zh-CN" altLang="en-US" dirty="0"/>
        </a:p>
      </dgm:t>
    </dgm:pt>
    <dgm:pt modelId="{5FE9FF70-90B4-4215-8A43-17C8D51E29B0}" type="parTrans" cxnId="{B58B3222-0F79-498C-B385-6510813AEDD8}">
      <dgm:prSet/>
      <dgm:spPr/>
      <dgm:t>
        <a:bodyPr/>
        <a:lstStyle/>
        <a:p>
          <a:endParaRPr lang="zh-CN" altLang="en-US"/>
        </a:p>
      </dgm:t>
    </dgm:pt>
    <dgm:pt modelId="{B877A7BE-5ABE-4CB8-85AC-BB7FD1522972}" type="sibTrans" cxnId="{B58B3222-0F79-498C-B385-6510813AEDD8}">
      <dgm:prSet/>
      <dgm:spPr/>
      <dgm:t>
        <a:bodyPr/>
        <a:lstStyle/>
        <a:p>
          <a:endParaRPr lang="zh-CN" altLang="en-US"/>
        </a:p>
      </dgm:t>
    </dgm:pt>
    <dgm:pt modelId="{03BA12B7-834C-45D0-8747-E25B4DD8AF80}">
      <dgm:prSet phldrT="[文本]">
        <dgm:style>
          <a:lnRef idx="2">
            <a:schemeClr val="accent3"/>
          </a:lnRef>
          <a:fillRef idx="1">
            <a:schemeClr val="lt1"/>
          </a:fillRef>
          <a:effectRef idx="0">
            <a:schemeClr val="accent3"/>
          </a:effectRef>
          <a:fontRef idx="minor">
            <a:schemeClr val="dk1"/>
          </a:fontRef>
        </dgm:style>
      </dgm:prSet>
      <dgm:spPr/>
      <dgm:t>
        <a:bodyPr/>
        <a:lstStyle/>
        <a:p>
          <a:r>
            <a:rPr lang="zh-CN" altLang="en-US" dirty="0" smtClean="0"/>
            <a:t>紫色的“封存”标识</a:t>
          </a:r>
          <a:endParaRPr lang="zh-CN" altLang="en-US" dirty="0"/>
        </a:p>
      </dgm:t>
    </dgm:pt>
    <dgm:pt modelId="{E32270FE-F390-40F8-A4D4-0C1E25F97E79}" type="parTrans" cxnId="{43D8CDA2-E769-4F6B-88E5-49DFB44C9D66}">
      <dgm:prSet/>
      <dgm:spPr/>
      <dgm:t>
        <a:bodyPr/>
        <a:lstStyle/>
        <a:p>
          <a:endParaRPr lang="zh-CN" altLang="en-US"/>
        </a:p>
      </dgm:t>
    </dgm:pt>
    <dgm:pt modelId="{349A78E8-1743-4EAB-B504-4128ACF4962B}" type="sibTrans" cxnId="{43D8CDA2-E769-4F6B-88E5-49DFB44C9D66}">
      <dgm:prSet/>
      <dgm:spPr/>
      <dgm:t>
        <a:bodyPr/>
        <a:lstStyle/>
        <a:p>
          <a:endParaRPr lang="zh-CN" altLang="en-US"/>
        </a:p>
      </dgm:t>
    </dgm:pt>
    <dgm:pt modelId="{444FB043-9424-4600-BB98-573C20D790AF}">
      <dgm:prSet phldrT="[文本]">
        <dgm:style>
          <a:lnRef idx="2">
            <a:schemeClr val="accent3"/>
          </a:lnRef>
          <a:fillRef idx="1">
            <a:schemeClr val="lt1"/>
          </a:fillRef>
          <a:effectRef idx="0">
            <a:schemeClr val="accent3"/>
          </a:effectRef>
          <a:fontRef idx="minor">
            <a:schemeClr val="dk1"/>
          </a:fontRef>
        </dgm:style>
      </dgm:prSet>
      <dgm:spPr/>
      <dgm:t>
        <a:bodyPr/>
        <a:lstStyle/>
        <a:p>
          <a:r>
            <a:rPr lang="zh-CN" altLang="en-US" dirty="0" smtClean="0"/>
            <a:t>黄色的“准用”标识</a:t>
          </a:r>
          <a:endParaRPr lang="zh-CN" altLang="en-US" dirty="0"/>
        </a:p>
      </dgm:t>
    </dgm:pt>
    <dgm:pt modelId="{84735868-5852-4564-B2D3-41EC2DF61652}" type="parTrans" cxnId="{084C10D6-3647-4D46-ACE4-671BFCA27873}">
      <dgm:prSet/>
      <dgm:spPr/>
      <dgm:t>
        <a:bodyPr/>
        <a:lstStyle/>
        <a:p>
          <a:endParaRPr lang="zh-CN" altLang="en-US"/>
        </a:p>
      </dgm:t>
    </dgm:pt>
    <dgm:pt modelId="{645B0459-75EF-42C2-8061-0F356B0DD4E7}" type="sibTrans" cxnId="{084C10D6-3647-4D46-ACE4-671BFCA27873}">
      <dgm:prSet/>
      <dgm:spPr/>
      <dgm:t>
        <a:bodyPr/>
        <a:lstStyle/>
        <a:p>
          <a:endParaRPr lang="zh-CN" altLang="en-US"/>
        </a:p>
      </dgm:t>
    </dgm:pt>
    <dgm:pt modelId="{AD9FBF3C-9B47-4D68-8FD0-9ABF6DE39589}">
      <dgm:prSet phldrT="[文本]">
        <dgm:style>
          <a:lnRef idx="2">
            <a:schemeClr val="accent3"/>
          </a:lnRef>
          <a:fillRef idx="1">
            <a:schemeClr val="lt1"/>
          </a:fillRef>
          <a:effectRef idx="0">
            <a:schemeClr val="accent3"/>
          </a:effectRef>
          <a:fontRef idx="minor">
            <a:schemeClr val="dk1"/>
          </a:fontRef>
        </dgm:style>
      </dgm:prSet>
      <dgm:spPr/>
      <dgm:t>
        <a:bodyPr/>
        <a:lstStyle/>
        <a:p>
          <a:r>
            <a:rPr lang="zh-CN" altLang="en-US" dirty="0" smtClean="0"/>
            <a:t>蓝色的“限用”标识</a:t>
          </a:r>
          <a:endParaRPr lang="zh-CN" altLang="en-US" dirty="0"/>
        </a:p>
      </dgm:t>
    </dgm:pt>
    <dgm:pt modelId="{970DEBE4-41DA-4E1F-B4A5-CE486486A0B2}" type="parTrans" cxnId="{E2E96215-B352-4B8D-AC8E-9FCA36C72E94}">
      <dgm:prSet/>
      <dgm:spPr/>
      <dgm:t>
        <a:bodyPr/>
        <a:lstStyle/>
        <a:p>
          <a:endParaRPr lang="zh-CN" altLang="en-US"/>
        </a:p>
      </dgm:t>
    </dgm:pt>
    <dgm:pt modelId="{62ED55F6-034F-4B77-B631-9FE20B60F08E}" type="sibTrans" cxnId="{E2E96215-B352-4B8D-AC8E-9FCA36C72E94}">
      <dgm:prSet/>
      <dgm:spPr/>
      <dgm:t>
        <a:bodyPr/>
        <a:lstStyle/>
        <a:p>
          <a:endParaRPr lang="zh-CN" altLang="en-US"/>
        </a:p>
      </dgm:t>
    </dgm:pt>
    <dgm:pt modelId="{264DB44E-D009-488D-A8B0-1D3BA77EDAB2}" type="pres">
      <dgm:prSet presAssocID="{21A13B58-3637-4E39-9B10-B054FBFD1CC7}" presName="linearFlow" presStyleCnt="0">
        <dgm:presLayoutVars>
          <dgm:dir/>
          <dgm:resizeHandles val="exact"/>
        </dgm:presLayoutVars>
      </dgm:prSet>
      <dgm:spPr/>
    </dgm:pt>
    <dgm:pt modelId="{5AAF9702-73EF-47D2-B243-10E35B25E5D5}" type="pres">
      <dgm:prSet presAssocID="{C4E5FD52-352B-4BDF-9C99-10D682AEBA89}" presName="composite" presStyleCnt="0"/>
      <dgm:spPr/>
    </dgm:pt>
    <dgm:pt modelId="{F0148C5C-1E6B-459A-B944-848E425421CF}" type="pres">
      <dgm:prSet presAssocID="{C4E5FD52-352B-4BDF-9C99-10D682AEBA89}" presName="imgShp" presStyleLbl="fgImgPlace1" presStyleIdx="0" presStyleCnt="5">
        <dgm:style>
          <a:lnRef idx="2">
            <a:schemeClr val="accent2">
              <a:shade val="50000"/>
            </a:schemeClr>
          </a:lnRef>
          <a:fillRef idx="1">
            <a:schemeClr val="accent2"/>
          </a:fillRef>
          <a:effectRef idx="0">
            <a:schemeClr val="accent2"/>
          </a:effectRef>
          <a:fontRef idx="minor">
            <a:schemeClr val="lt1"/>
          </a:fontRef>
        </dgm:style>
      </dgm:prSet>
      <dgm:spPr>
        <a:solidFill>
          <a:srgbClr val="00B050"/>
        </a:solidFill>
      </dgm:spPr>
    </dgm:pt>
    <dgm:pt modelId="{E97F5181-2002-4075-BB20-B61181EA8B83}" type="pres">
      <dgm:prSet presAssocID="{C4E5FD52-352B-4BDF-9C99-10D682AEBA89}" presName="txShp" presStyleLbl="node1" presStyleIdx="0" presStyleCnt="5">
        <dgm:presLayoutVars>
          <dgm:bulletEnabled val="1"/>
        </dgm:presLayoutVars>
      </dgm:prSet>
      <dgm:spPr/>
      <dgm:t>
        <a:bodyPr/>
        <a:lstStyle/>
        <a:p>
          <a:endParaRPr lang="zh-CN" altLang="en-US"/>
        </a:p>
      </dgm:t>
    </dgm:pt>
    <dgm:pt modelId="{DE62A04C-9E32-4304-9B2D-DF1B3B716B4D}" type="pres">
      <dgm:prSet presAssocID="{17842DEB-5F8E-4355-8333-1E9C16421F12}" presName="spacing" presStyleCnt="0"/>
      <dgm:spPr/>
    </dgm:pt>
    <dgm:pt modelId="{51068DFF-9321-4A04-A1B5-034B5CF62217}" type="pres">
      <dgm:prSet presAssocID="{444FB043-9424-4600-BB98-573C20D790AF}" presName="composite" presStyleCnt="0"/>
      <dgm:spPr/>
    </dgm:pt>
    <dgm:pt modelId="{989561C1-0011-4F05-9C80-1A8D3BC2C080}" type="pres">
      <dgm:prSet presAssocID="{444FB043-9424-4600-BB98-573C20D790AF}" presName="imgShp" presStyleLbl="fgImgPlace1" presStyleIdx="1" presStyleCnt="5">
        <dgm:style>
          <a:lnRef idx="2">
            <a:schemeClr val="accent2">
              <a:shade val="50000"/>
            </a:schemeClr>
          </a:lnRef>
          <a:fillRef idx="1">
            <a:schemeClr val="accent2"/>
          </a:fillRef>
          <a:effectRef idx="0">
            <a:schemeClr val="accent2"/>
          </a:effectRef>
          <a:fontRef idx="minor">
            <a:schemeClr val="lt1"/>
          </a:fontRef>
        </dgm:style>
      </dgm:prSet>
      <dgm:spPr>
        <a:solidFill>
          <a:srgbClr val="FFFF00"/>
        </a:solidFill>
      </dgm:spPr>
    </dgm:pt>
    <dgm:pt modelId="{82F5BA6F-4100-4488-801C-172B589FE0D7}" type="pres">
      <dgm:prSet presAssocID="{444FB043-9424-4600-BB98-573C20D790AF}" presName="txShp" presStyleLbl="node1" presStyleIdx="1" presStyleCnt="5">
        <dgm:presLayoutVars>
          <dgm:bulletEnabled val="1"/>
        </dgm:presLayoutVars>
      </dgm:prSet>
      <dgm:spPr/>
      <dgm:t>
        <a:bodyPr/>
        <a:lstStyle/>
        <a:p>
          <a:endParaRPr lang="zh-CN" altLang="en-US"/>
        </a:p>
      </dgm:t>
    </dgm:pt>
    <dgm:pt modelId="{09E8719D-EE54-4D20-B410-80435BE7C4F8}" type="pres">
      <dgm:prSet presAssocID="{645B0459-75EF-42C2-8061-0F356B0DD4E7}" presName="spacing" presStyleCnt="0"/>
      <dgm:spPr/>
    </dgm:pt>
    <dgm:pt modelId="{92F01D9B-2CE5-4A36-A589-3620928DF0D6}" type="pres">
      <dgm:prSet presAssocID="{AD9FBF3C-9B47-4D68-8FD0-9ABF6DE39589}" presName="composite" presStyleCnt="0"/>
      <dgm:spPr/>
    </dgm:pt>
    <dgm:pt modelId="{70517AAC-E250-4877-A288-BA46678FE90D}" type="pres">
      <dgm:prSet presAssocID="{AD9FBF3C-9B47-4D68-8FD0-9ABF6DE39589}" presName="imgShp" presStyleLbl="fgImgPlace1" presStyleIdx="2" presStyleCnt="5">
        <dgm:style>
          <a:lnRef idx="2">
            <a:schemeClr val="accent2">
              <a:shade val="50000"/>
            </a:schemeClr>
          </a:lnRef>
          <a:fillRef idx="1">
            <a:schemeClr val="accent2"/>
          </a:fillRef>
          <a:effectRef idx="0">
            <a:schemeClr val="accent2"/>
          </a:effectRef>
          <a:fontRef idx="minor">
            <a:schemeClr val="lt1"/>
          </a:fontRef>
        </dgm:style>
      </dgm:prSet>
      <dgm:spPr>
        <a:solidFill>
          <a:srgbClr val="0070C0"/>
        </a:solidFill>
      </dgm:spPr>
    </dgm:pt>
    <dgm:pt modelId="{7C0917C4-FC2B-431E-913F-4D0967F0EA74}" type="pres">
      <dgm:prSet presAssocID="{AD9FBF3C-9B47-4D68-8FD0-9ABF6DE39589}" presName="txShp" presStyleLbl="node1" presStyleIdx="2" presStyleCnt="5" custLinFactNeighborY="3475">
        <dgm:presLayoutVars>
          <dgm:bulletEnabled val="1"/>
        </dgm:presLayoutVars>
      </dgm:prSet>
      <dgm:spPr/>
      <dgm:t>
        <a:bodyPr/>
        <a:lstStyle/>
        <a:p>
          <a:endParaRPr lang="zh-CN" altLang="en-US"/>
        </a:p>
      </dgm:t>
    </dgm:pt>
    <dgm:pt modelId="{67F4FEA0-34C8-4CA8-AABA-75314B66DAF4}" type="pres">
      <dgm:prSet presAssocID="{62ED55F6-034F-4B77-B631-9FE20B60F08E}" presName="spacing" presStyleCnt="0"/>
      <dgm:spPr/>
    </dgm:pt>
    <dgm:pt modelId="{23718096-251D-4622-B687-60D58F7C241E}" type="pres">
      <dgm:prSet presAssocID="{0658FB16-D6F1-48E6-997C-92AE23B6D5ED}" presName="composite" presStyleCnt="0"/>
      <dgm:spPr/>
    </dgm:pt>
    <dgm:pt modelId="{0B0E7532-9EE7-4A1B-B259-387BE195C59E}" type="pres">
      <dgm:prSet presAssocID="{0658FB16-D6F1-48E6-997C-92AE23B6D5ED}" presName="imgShp" presStyleLbl="fgImgPlace1" presStyleIdx="3" presStyleCnt="5">
        <dgm:style>
          <a:lnRef idx="2">
            <a:schemeClr val="accent2">
              <a:shade val="50000"/>
            </a:schemeClr>
          </a:lnRef>
          <a:fillRef idx="1">
            <a:schemeClr val="accent2"/>
          </a:fillRef>
          <a:effectRef idx="0">
            <a:schemeClr val="accent2"/>
          </a:effectRef>
          <a:fontRef idx="minor">
            <a:schemeClr val="lt1"/>
          </a:fontRef>
        </dgm:style>
      </dgm:prSet>
      <dgm:spPr>
        <a:solidFill>
          <a:srgbClr val="FF0000"/>
        </a:solidFill>
      </dgm:spPr>
    </dgm:pt>
    <dgm:pt modelId="{A714D4F4-7E99-401B-8A79-8EC004491408}" type="pres">
      <dgm:prSet presAssocID="{0658FB16-D6F1-48E6-997C-92AE23B6D5ED}" presName="txShp" presStyleLbl="node1" presStyleIdx="3" presStyleCnt="5" custLinFactNeighborX="-2912" custLinFactNeighborY="-612">
        <dgm:presLayoutVars>
          <dgm:bulletEnabled val="1"/>
        </dgm:presLayoutVars>
      </dgm:prSet>
      <dgm:spPr/>
      <dgm:t>
        <a:bodyPr/>
        <a:lstStyle/>
        <a:p>
          <a:endParaRPr lang="zh-CN" altLang="en-US"/>
        </a:p>
      </dgm:t>
    </dgm:pt>
    <dgm:pt modelId="{02C1CF32-AAD9-4416-9D28-EECCAF49C927}" type="pres">
      <dgm:prSet presAssocID="{B877A7BE-5ABE-4CB8-85AC-BB7FD1522972}" presName="spacing" presStyleCnt="0"/>
      <dgm:spPr/>
    </dgm:pt>
    <dgm:pt modelId="{4313AD05-B59F-4902-B7FE-BD3BD90E4B84}" type="pres">
      <dgm:prSet presAssocID="{03BA12B7-834C-45D0-8747-E25B4DD8AF80}" presName="composite" presStyleCnt="0"/>
      <dgm:spPr/>
    </dgm:pt>
    <dgm:pt modelId="{A1B14B08-E85D-443B-B490-ED9640C5DC0F}" type="pres">
      <dgm:prSet presAssocID="{03BA12B7-834C-45D0-8747-E25B4DD8AF80}" presName="imgShp" presStyleLbl="fgImgPlace1" presStyleIdx="4" presStyleCnt="5">
        <dgm:style>
          <a:lnRef idx="2">
            <a:schemeClr val="accent2">
              <a:shade val="50000"/>
            </a:schemeClr>
          </a:lnRef>
          <a:fillRef idx="1">
            <a:schemeClr val="accent2"/>
          </a:fillRef>
          <a:effectRef idx="0">
            <a:schemeClr val="accent2"/>
          </a:effectRef>
          <a:fontRef idx="minor">
            <a:schemeClr val="lt1"/>
          </a:fontRef>
        </dgm:style>
      </dgm:prSet>
      <dgm:spPr>
        <a:solidFill>
          <a:srgbClr val="7030A0"/>
        </a:solidFill>
      </dgm:spPr>
    </dgm:pt>
    <dgm:pt modelId="{B56BC088-B322-40BD-98A8-CE4FD0B28031}" type="pres">
      <dgm:prSet presAssocID="{03BA12B7-834C-45D0-8747-E25B4DD8AF80}" presName="txShp" presStyleLbl="node1" presStyleIdx="4" presStyleCnt="5">
        <dgm:presLayoutVars>
          <dgm:bulletEnabled val="1"/>
        </dgm:presLayoutVars>
      </dgm:prSet>
      <dgm:spPr/>
      <dgm:t>
        <a:bodyPr/>
        <a:lstStyle/>
        <a:p>
          <a:endParaRPr lang="zh-CN" altLang="en-US"/>
        </a:p>
      </dgm:t>
    </dgm:pt>
  </dgm:ptLst>
  <dgm:cxnLst>
    <dgm:cxn modelId="{B482EC59-685A-4673-8593-10F76D0CA1AD}" type="presOf" srcId="{21A13B58-3637-4E39-9B10-B054FBFD1CC7}" destId="{264DB44E-D009-488D-A8B0-1D3BA77EDAB2}" srcOrd="0" destOrd="0" presId="urn:microsoft.com/office/officeart/2005/8/layout/vList3#1"/>
    <dgm:cxn modelId="{CD35A305-6D0A-4124-ADF5-A15BFDB056AF}" type="presOf" srcId="{0658FB16-D6F1-48E6-997C-92AE23B6D5ED}" destId="{A714D4F4-7E99-401B-8A79-8EC004491408}" srcOrd="0" destOrd="0" presId="urn:microsoft.com/office/officeart/2005/8/layout/vList3#1"/>
    <dgm:cxn modelId="{3EEE5760-039C-4F24-AFE4-8F73C5098093}" type="presOf" srcId="{C4E5FD52-352B-4BDF-9C99-10D682AEBA89}" destId="{E97F5181-2002-4075-BB20-B61181EA8B83}" srcOrd="0" destOrd="0" presId="urn:microsoft.com/office/officeart/2005/8/layout/vList3#1"/>
    <dgm:cxn modelId="{2C4DD5DF-9ABB-4A57-816E-BB11D670F28D}" type="presOf" srcId="{444FB043-9424-4600-BB98-573C20D790AF}" destId="{82F5BA6F-4100-4488-801C-172B589FE0D7}" srcOrd="0" destOrd="0" presId="urn:microsoft.com/office/officeart/2005/8/layout/vList3#1"/>
    <dgm:cxn modelId="{774DE6F9-E7B5-4002-BA05-AD8F30A13ECE}" type="presOf" srcId="{03BA12B7-834C-45D0-8747-E25B4DD8AF80}" destId="{B56BC088-B322-40BD-98A8-CE4FD0B28031}" srcOrd="0" destOrd="0" presId="urn:microsoft.com/office/officeart/2005/8/layout/vList3#1"/>
    <dgm:cxn modelId="{084C10D6-3647-4D46-ACE4-671BFCA27873}" srcId="{21A13B58-3637-4E39-9B10-B054FBFD1CC7}" destId="{444FB043-9424-4600-BB98-573C20D790AF}" srcOrd="1" destOrd="0" parTransId="{84735868-5852-4564-B2D3-41EC2DF61652}" sibTransId="{645B0459-75EF-42C2-8061-0F356B0DD4E7}"/>
    <dgm:cxn modelId="{B58B3222-0F79-498C-B385-6510813AEDD8}" srcId="{21A13B58-3637-4E39-9B10-B054FBFD1CC7}" destId="{0658FB16-D6F1-48E6-997C-92AE23B6D5ED}" srcOrd="3" destOrd="0" parTransId="{5FE9FF70-90B4-4215-8A43-17C8D51E29B0}" sibTransId="{B877A7BE-5ABE-4CB8-85AC-BB7FD1522972}"/>
    <dgm:cxn modelId="{25C30F06-565F-425D-B354-78D92DD28F12}" srcId="{21A13B58-3637-4E39-9B10-B054FBFD1CC7}" destId="{C4E5FD52-352B-4BDF-9C99-10D682AEBA89}" srcOrd="0" destOrd="0" parTransId="{FC05DED2-4D41-403F-8A63-C89A301F38FC}" sibTransId="{17842DEB-5F8E-4355-8333-1E9C16421F12}"/>
    <dgm:cxn modelId="{C133CEF3-5167-434E-A5AD-A0A634C9BC7A}" type="presOf" srcId="{AD9FBF3C-9B47-4D68-8FD0-9ABF6DE39589}" destId="{7C0917C4-FC2B-431E-913F-4D0967F0EA74}" srcOrd="0" destOrd="0" presId="urn:microsoft.com/office/officeart/2005/8/layout/vList3#1"/>
    <dgm:cxn modelId="{E2E96215-B352-4B8D-AC8E-9FCA36C72E94}" srcId="{21A13B58-3637-4E39-9B10-B054FBFD1CC7}" destId="{AD9FBF3C-9B47-4D68-8FD0-9ABF6DE39589}" srcOrd="2" destOrd="0" parTransId="{970DEBE4-41DA-4E1F-B4A5-CE486486A0B2}" sibTransId="{62ED55F6-034F-4B77-B631-9FE20B60F08E}"/>
    <dgm:cxn modelId="{43D8CDA2-E769-4F6B-88E5-49DFB44C9D66}" srcId="{21A13B58-3637-4E39-9B10-B054FBFD1CC7}" destId="{03BA12B7-834C-45D0-8747-E25B4DD8AF80}" srcOrd="4" destOrd="0" parTransId="{E32270FE-F390-40F8-A4D4-0C1E25F97E79}" sibTransId="{349A78E8-1743-4EAB-B504-4128ACF4962B}"/>
    <dgm:cxn modelId="{B47E2DEA-F9EF-4E41-AF88-8A1645B0801D}" type="presParOf" srcId="{264DB44E-D009-488D-A8B0-1D3BA77EDAB2}" destId="{5AAF9702-73EF-47D2-B243-10E35B25E5D5}" srcOrd="0" destOrd="0" presId="urn:microsoft.com/office/officeart/2005/8/layout/vList3#1"/>
    <dgm:cxn modelId="{66DB8E47-5C92-49FE-B680-17757CB274FF}" type="presParOf" srcId="{5AAF9702-73EF-47D2-B243-10E35B25E5D5}" destId="{F0148C5C-1E6B-459A-B944-848E425421CF}" srcOrd="0" destOrd="0" presId="urn:microsoft.com/office/officeart/2005/8/layout/vList3#1"/>
    <dgm:cxn modelId="{A0F94B01-EDDE-4D3F-9678-08373B0D8680}" type="presParOf" srcId="{5AAF9702-73EF-47D2-B243-10E35B25E5D5}" destId="{E97F5181-2002-4075-BB20-B61181EA8B83}" srcOrd="1" destOrd="0" presId="urn:microsoft.com/office/officeart/2005/8/layout/vList3#1"/>
    <dgm:cxn modelId="{C95B4DCC-1975-4DAD-9EB4-D823211EDD68}" type="presParOf" srcId="{264DB44E-D009-488D-A8B0-1D3BA77EDAB2}" destId="{DE62A04C-9E32-4304-9B2D-DF1B3B716B4D}" srcOrd="1" destOrd="0" presId="urn:microsoft.com/office/officeart/2005/8/layout/vList3#1"/>
    <dgm:cxn modelId="{F278F091-9CDF-4DE3-8251-1A11B0A99365}" type="presParOf" srcId="{264DB44E-D009-488D-A8B0-1D3BA77EDAB2}" destId="{51068DFF-9321-4A04-A1B5-034B5CF62217}" srcOrd="2" destOrd="0" presId="urn:microsoft.com/office/officeart/2005/8/layout/vList3#1"/>
    <dgm:cxn modelId="{E0B843F2-FC8A-4C78-8B9A-85FC36295DF7}" type="presParOf" srcId="{51068DFF-9321-4A04-A1B5-034B5CF62217}" destId="{989561C1-0011-4F05-9C80-1A8D3BC2C080}" srcOrd="0" destOrd="0" presId="urn:microsoft.com/office/officeart/2005/8/layout/vList3#1"/>
    <dgm:cxn modelId="{24655913-0DB8-4A85-95C4-E82F6B8864C3}" type="presParOf" srcId="{51068DFF-9321-4A04-A1B5-034B5CF62217}" destId="{82F5BA6F-4100-4488-801C-172B589FE0D7}" srcOrd="1" destOrd="0" presId="urn:microsoft.com/office/officeart/2005/8/layout/vList3#1"/>
    <dgm:cxn modelId="{161EAA6E-BA17-4FBE-AA1E-B47347485809}" type="presParOf" srcId="{264DB44E-D009-488D-A8B0-1D3BA77EDAB2}" destId="{09E8719D-EE54-4D20-B410-80435BE7C4F8}" srcOrd="3" destOrd="0" presId="urn:microsoft.com/office/officeart/2005/8/layout/vList3#1"/>
    <dgm:cxn modelId="{FA81D1E8-BA22-4A77-A04B-6AF27C945708}" type="presParOf" srcId="{264DB44E-D009-488D-A8B0-1D3BA77EDAB2}" destId="{92F01D9B-2CE5-4A36-A589-3620928DF0D6}" srcOrd="4" destOrd="0" presId="urn:microsoft.com/office/officeart/2005/8/layout/vList3#1"/>
    <dgm:cxn modelId="{6498E15C-1262-41BB-AC08-FA5A05D49C8A}" type="presParOf" srcId="{92F01D9B-2CE5-4A36-A589-3620928DF0D6}" destId="{70517AAC-E250-4877-A288-BA46678FE90D}" srcOrd="0" destOrd="0" presId="urn:microsoft.com/office/officeart/2005/8/layout/vList3#1"/>
    <dgm:cxn modelId="{3B051A33-1E51-4D49-8BC4-00D27F6A7DF0}" type="presParOf" srcId="{92F01D9B-2CE5-4A36-A589-3620928DF0D6}" destId="{7C0917C4-FC2B-431E-913F-4D0967F0EA74}" srcOrd="1" destOrd="0" presId="urn:microsoft.com/office/officeart/2005/8/layout/vList3#1"/>
    <dgm:cxn modelId="{46BED766-4435-4EAE-9CFD-B8F7105AA424}" type="presParOf" srcId="{264DB44E-D009-488D-A8B0-1D3BA77EDAB2}" destId="{67F4FEA0-34C8-4CA8-AABA-75314B66DAF4}" srcOrd="5" destOrd="0" presId="urn:microsoft.com/office/officeart/2005/8/layout/vList3#1"/>
    <dgm:cxn modelId="{3F1762F2-3CEC-4DEB-92F9-BE37FA92589B}" type="presParOf" srcId="{264DB44E-D009-488D-A8B0-1D3BA77EDAB2}" destId="{23718096-251D-4622-B687-60D58F7C241E}" srcOrd="6" destOrd="0" presId="urn:microsoft.com/office/officeart/2005/8/layout/vList3#1"/>
    <dgm:cxn modelId="{A46F43E1-9C63-478A-8151-D2CD998E1B70}" type="presParOf" srcId="{23718096-251D-4622-B687-60D58F7C241E}" destId="{0B0E7532-9EE7-4A1B-B259-387BE195C59E}" srcOrd="0" destOrd="0" presId="urn:microsoft.com/office/officeart/2005/8/layout/vList3#1"/>
    <dgm:cxn modelId="{EF6B4BBA-BF5A-4AE7-AAD4-3AF9944792AC}" type="presParOf" srcId="{23718096-251D-4622-B687-60D58F7C241E}" destId="{A714D4F4-7E99-401B-8A79-8EC004491408}" srcOrd="1" destOrd="0" presId="urn:microsoft.com/office/officeart/2005/8/layout/vList3#1"/>
    <dgm:cxn modelId="{9BFAA86D-DF8A-47B9-84BC-C6BBF0B6E8F5}" type="presParOf" srcId="{264DB44E-D009-488D-A8B0-1D3BA77EDAB2}" destId="{02C1CF32-AAD9-4416-9D28-EECCAF49C927}" srcOrd="7" destOrd="0" presId="urn:microsoft.com/office/officeart/2005/8/layout/vList3#1"/>
    <dgm:cxn modelId="{FB925A2C-EA58-4DC3-A386-D75008C27416}" type="presParOf" srcId="{264DB44E-D009-488D-A8B0-1D3BA77EDAB2}" destId="{4313AD05-B59F-4902-B7FE-BD3BD90E4B84}" srcOrd="8" destOrd="0" presId="urn:microsoft.com/office/officeart/2005/8/layout/vList3#1"/>
    <dgm:cxn modelId="{88300DFC-B7F9-494B-916C-32AF7670E5CC}" type="presParOf" srcId="{4313AD05-B59F-4902-B7FE-BD3BD90E4B84}" destId="{A1B14B08-E85D-443B-B490-ED9640C5DC0F}" srcOrd="0" destOrd="0" presId="urn:microsoft.com/office/officeart/2005/8/layout/vList3#1"/>
    <dgm:cxn modelId="{6DD72C0B-1DEF-4449-87B1-1A295A9BA870}" type="presParOf" srcId="{4313AD05-B59F-4902-B7FE-BD3BD90E4B84}" destId="{B56BC088-B322-40BD-98A8-CE4FD0B28031}" srcOrd="1" destOrd="0" presId="urn:microsoft.com/office/officeart/2005/8/layout/vList3#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8C84401-0B11-48C0-8237-237A6BBA1EF7}">
      <dsp:nvSpPr>
        <dsp:cNvPr id="0" name=""/>
        <dsp:cNvSpPr/>
      </dsp:nvSpPr>
      <dsp:spPr>
        <a:xfrm>
          <a:off x="0" y="736599"/>
          <a:ext cx="6096000" cy="2438400"/>
        </a:xfrm>
        <a:prstGeom prst="leftRightRibb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828E9A8-7D9D-4A53-8502-EEFBAEA6BD8F}">
      <dsp:nvSpPr>
        <dsp:cNvPr id="0" name=""/>
        <dsp:cNvSpPr/>
      </dsp:nvSpPr>
      <dsp:spPr>
        <a:xfrm>
          <a:off x="731520" y="1239519"/>
          <a:ext cx="2011679" cy="1194816"/>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113792" rIns="0" bIns="121920" numCol="1" spcCol="1270" anchor="ctr" anchorCtr="0">
          <a:noAutofit/>
        </a:bodyPr>
        <a:lstStyle/>
        <a:p>
          <a:pPr lvl="0" algn="ctr" defTabSz="1422400">
            <a:lnSpc>
              <a:spcPct val="90000"/>
            </a:lnSpc>
            <a:spcBef>
              <a:spcPct val="0"/>
            </a:spcBef>
            <a:spcAft>
              <a:spcPct val="35000"/>
            </a:spcAft>
          </a:pPr>
          <a:r>
            <a:rPr lang="zh-CN" altLang="en-US" sz="3200" kern="1200" dirty="0" smtClean="0"/>
            <a:t>挑出不合格品</a:t>
          </a:r>
          <a:endParaRPr lang="zh-CN" altLang="en-US" sz="3200" kern="1200" dirty="0"/>
        </a:p>
      </dsp:txBody>
      <dsp:txXfrm>
        <a:off x="731520" y="1239519"/>
        <a:ext cx="2011679" cy="1194816"/>
      </dsp:txXfrm>
    </dsp:sp>
    <dsp:sp modelId="{78C73A10-7EED-47F2-89BE-70F0E73CE9AD}">
      <dsp:nvSpPr>
        <dsp:cNvPr id="0" name=""/>
        <dsp:cNvSpPr/>
      </dsp:nvSpPr>
      <dsp:spPr>
        <a:xfrm>
          <a:off x="3048000" y="1629663"/>
          <a:ext cx="2377440" cy="1194816"/>
        </a:xfrm>
        <a:prstGeom prst="rect">
          <a:avLst/>
        </a:prstGeom>
        <a:noFill/>
        <a:ln>
          <a:noFill/>
        </a:ln>
        <a:effectLst>
          <a:outerShdw blurRad="40000" dist="23000" dir="5400000" rotWithShape="0">
            <a:srgbClr val="000000">
              <a:alpha val="35000"/>
            </a:srgbClr>
          </a:outerShdw>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113792" rIns="0" bIns="121920" numCol="1" spcCol="1270" anchor="ctr" anchorCtr="0">
          <a:noAutofit/>
        </a:bodyPr>
        <a:lstStyle/>
        <a:p>
          <a:pPr lvl="0" algn="ctr" defTabSz="1422400">
            <a:lnSpc>
              <a:spcPct val="90000"/>
            </a:lnSpc>
            <a:spcBef>
              <a:spcPct val="0"/>
            </a:spcBef>
            <a:spcAft>
              <a:spcPct val="35000"/>
            </a:spcAft>
          </a:pPr>
          <a:r>
            <a:rPr lang="zh-CN" altLang="en-US" sz="3200" kern="1200" dirty="0" smtClean="0"/>
            <a:t>为验收或拒收提供依据</a:t>
          </a:r>
          <a:endParaRPr lang="zh-CN" altLang="en-US" sz="3200" kern="1200" dirty="0"/>
        </a:p>
      </dsp:txBody>
      <dsp:txXfrm>
        <a:off x="3048000" y="1629663"/>
        <a:ext cx="2377440" cy="119481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9467A79-67D3-4755-87F8-A2AC70816816}">
      <dsp:nvSpPr>
        <dsp:cNvPr id="0" name=""/>
        <dsp:cNvSpPr/>
      </dsp:nvSpPr>
      <dsp:spPr>
        <a:xfrm>
          <a:off x="6309" y="0"/>
          <a:ext cx="1164319" cy="4063999"/>
        </a:xfrm>
        <a:prstGeom prst="roundRect">
          <a:avLst>
            <a:gd name="adj" fmla="val 10000"/>
          </a:avLst>
        </a:prstGeom>
        <a:solidFill>
          <a:schemeClr val="lt1"/>
        </a:solidFill>
        <a:ln w="25400" cap="flat" cmpd="sng" algn="ctr">
          <a:solidFill>
            <a:schemeClr val="accent2"/>
          </a:solidFill>
          <a:prstDash val="solid"/>
        </a:ln>
        <a:effectLst/>
        <a:scene3d>
          <a:camera prst="orthographicFront"/>
          <a:lightRig rig="flat" dir="t"/>
        </a:scene3d>
        <a:sp3d z="-190500" extrusionH="12700"/>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CN" sz="2000" kern="1200" dirty="0" smtClean="0">
              <a:solidFill>
                <a:srgbClr val="3333FF"/>
              </a:solidFill>
            </a:rPr>
            <a:t>按</a:t>
          </a:r>
          <a:r>
            <a:rPr lang="zh-CN" altLang="en-US" sz="2000" kern="1200" dirty="0" smtClean="0">
              <a:solidFill>
                <a:srgbClr val="3333FF"/>
              </a:solidFill>
            </a:rPr>
            <a:t>生产过程的阶段</a:t>
          </a:r>
          <a:endParaRPr lang="zh-CN" altLang="en-US" sz="2000" kern="1200" dirty="0">
            <a:solidFill>
              <a:srgbClr val="3333FF"/>
            </a:solidFill>
          </a:endParaRPr>
        </a:p>
      </dsp:txBody>
      <dsp:txXfrm>
        <a:off x="6309" y="0"/>
        <a:ext cx="1164319" cy="1219200"/>
      </dsp:txXfrm>
    </dsp:sp>
    <dsp:sp modelId="{90284784-1D8D-487D-AF6D-CBCB2B905B17}">
      <dsp:nvSpPr>
        <dsp:cNvPr id="0" name=""/>
        <dsp:cNvSpPr/>
      </dsp:nvSpPr>
      <dsp:spPr>
        <a:xfrm>
          <a:off x="33936" y="1219547"/>
          <a:ext cx="1109065" cy="798413"/>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进货检验（入所检验）</a:t>
          </a:r>
          <a:endParaRPr lang="zh-CN" altLang="en-US" sz="1400" b="1" kern="1200" dirty="0">
            <a:solidFill>
              <a:schemeClr val="tx1"/>
            </a:solidFill>
            <a:latin typeface="微软雅黑" pitchFamily="34" charset="-122"/>
            <a:ea typeface="微软雅黑" pitchFamily="34" charset="-122"/>
          </a:endParaRPr>
        </a:p>
      </dsp:txBody>
      <dsp:txXfrm>
        <a:off x="33936" y="1219547"/>
        <a:ext cx="1109065" cy="798413"/>
      </dsp:txXfrm>
    </dsp:sp>
    <dsp:sp modelId="{962EDD18-85B3-44FD-9C58-D0C5ECF74E4D}">
      <dsp:nvSpPr>
        <dsp:cNvPr id="0" name=""/>
        <dsp:cNvSpPr/>
      </dsp:nvSpPr>
      <dsp:spPr>
        <a:xfrm>
          <a:off x="33936" y="2140793"/>
          <a:ext cx="1109065" cy="798413"/>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过程检验（工序检验）</a:t>
          </a:r>
          <a:endParaRPr lang="zh-CN" altLang="en-US" sz="1400" b="1" kern="1200" dirty="0">
            <a:solidFill>
              <a:schemeClr val="tx1"/>
            </a:solidFill>
            <a:latin typeface="微软雅黑" pitchFamily="34" charset="-122"/>
            <a:ea typeface="微软雅黑" pitchFamily="34" charset="-122"/>
          </a:endParaRPr>
        </a:p>
      </dsp:txBody>
      <dsp:txXfrm>
        <a:off x="33936" y="2140793"/>
        <a:ext cx="1109065" cy="798413"/>
      </dsp:txXfrm>
    </dsp:sp>
    <dsp:sp modelId="{430B6544-D803-495E-A1FB-7B67827F437C}">
      <dsp:nvSpPr>
        <dsp:cNvPr id="0" name=""/>
        <dsp:cNvSpPr/>
      </dsp:nvSpPr>
      <dsp:spPr>
        <a:xfrm>
          <a:off x="33936" y="3062039"/>
          <a:ext cx="1109065" cy="798413"/>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最终检验（成品检验）</a:t>
          </a:r>
          <a:endParaRPr lang="zh-CN" altLang="en-US" sz="1400" b="1" kern="1200" dirty="0">
            <a:solidFill>
              <a:schemeClr val="tx1"/>
            </a:solidFill>
            <a:latin typeface="微软雅黑" pitchFamily="34" charset="-122"/>
            <a:ea typeface="微软雅黑" pitchFamily="34" charset="-122"/>
          </a:endParaRPr>
        </a:p>
      </dsp:txBody>
      <dsp:txXfrm>
        <a:off x="33936" y="3062039"/>
        <a:ext cx="1109065" cy="798413"/>
      </dsp:txXfrm>
    </dsp:sp>
    <dsp:sp modelId="{EA012F2E-C3F0-415E-92FC-C3596D3E3AE6}">
      <dsp:nvSpPr>
        <dsp:cNvPr id="0" name=""/>
        <dsp:cNvSpPr/>
      </dsp:nvSpPr>
      <dsp:spPr>
        <a:xfrm>
          <a:off x="1257952" y="0"/>
          <a:ext cx="1164319" cy="4063999"/>
        </a:xfrm>
        <a:prstGeom prst="roundRect">
          <a:avLst>
            <a:gd name="adj" fmla="val 10000"/>
          </a:avLst>
        </a:prstGeom>
        <a:solidFill>
          <a:schemeClr val="lt1"/>
        </a:solidFill>
        <a:ln w="25400" cap="flat" cmpd="sng" algn="ctr">
          <a:solidFill>
            <a:schemeClr val="accent2"/>
          </a:solidFill>
          <a:prstDash val="solid"/>
        </a:ln>
        <a:effectLst/>
        <a:scene3d>
          <a:camera prst="orthographicFront"/>
          <a:lightRig rig="flat" dir="t"/>
        </a:scene3d>
        <a:sp3d z="-190500" extrusionH="12700"/>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CN" altLang="en-US" sz="2000" kern="1200" dirty="0" smtClean="0">
              <a:solidFill>
                <a:srgbClr val="3333FF"/>
              </a:solidFill>
            </a:rPr>
            <a:t>按检验产品对象数量</a:t>
          </a:r>
          <a:endParaRPr lang="zh-CN" altLang="en-US" sz="2000" kern="1200" dirty="0">
            <a:solidFill>
              <a:srgbClr val="3333FF"/>
            </a:solidFill>
          </a:endParaRPr>
        </a:p>
      </dsp:txBody>
      <dsp:txXfrm>
        <a:off x="1257952" y="0"/>
        <a:ext cx="1164319" cy="1219200"/>
      </dsp:txXfrm>
    </dsp:sp>
    <dsp:sp modelId="{3D2560F6-120B-4817-A90F-83F437DE046F}">
      <dsp:nvSpPr>
        <dsp:cNvPr id="0" name=""/>
        <dsp:cNvSpPr/>
      </dsp:nvSpPr>
      <dsp:spPr>
        <a:xfrm>
          <a:off x="1285579" y="1220390"/>
          <a:ext cx="1109065" cy="1225351"/>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sz="1400" b="1" kern="1200" dirty="0" smtClean="0">
              <a:solidFill>
                <a:schemeClr val="tx1"/>
              </a:solidFill>
              <a:latin typeface="微软雅黑" pitchFamily="34" charset="-122"/>
              <a:ea typeface="微软雅黑" pitchFamily="34" charset="-122"/>
            </a:rPr>
            <a:t>全数</a:t>
          </a:r>
          <a:r>
            <a:rPr lang="zh-CN" altLang="en-US" sz="1400" b="1" kern="1200" dirty="0" smtClean="0">
              <a:solidFill>
                <a:schemeClr val="tx1"/>
              </a:solidFill>
              <a:latin typeface="微软雅黑" pitchFamily="34" charset="-122"/>
              <a:ea typeface="微软雅黑" pitchFamily="34" charset="-122"/>
            </a:rPr>
            <a:t>检验</a:t>
          </a:r>
          <a:endParaRPr lang="zh-CN" altLang="en-US" sz="1400" b="1" kern="1200" dirty="0">
            <a:solidFill>
              <a:schemeClr val="tx1"/>
            </a:solidFill>
            <a:latin typeface="微软雅黑" pitchFamily="34" charset="-122"/>
            <a:ea typeface="微软雅黑" pitchFamily="34" charset="-122"/>
          </a:endParaRPr>
        </a:p>
      </dsp:txBody>
      <dsp:txXfrm>
        <a:off x="1285579" y="1220390"/>
        <a:ext cx="1109065" cy="1225351"/>
      </dsp:txXfrm>
    </dsp:sp>
    <dsp:sp modelId="{44CD1E59-90F2-49A4-A51C-75593D7E7423}">
      <dsp:nvSpPr>
        <dsp:cNvPr id="0" name=""/>
        <dsp:cNvSpPr/>
      </dsp:nvSpPr>
      <dsp:spPr>
        <a:xfrm>
          <a:off x="1285579" y="2634257"/>
          <a:ext cx="1109065" cy="1225351"/>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sz="1400" b="1" kern="1200" dirty="0" smtClean="0">
              <a:solidFill>
                <a:schemeClr val="tx1"/>
              </a:solidFill>
              <a:latin typeface="微软雅黑" pitchFamily="34" charset="-122"/>
              <a:ea typeface="微软雅黑" pitchFamily="34" charset="-122"/>
            </a:rPr>
            <a:t>抽样检验</a:t>
          </a:r>
          <a:endParaRPr lang="zh-CN" altLang="en-US" sz="1400" b="1" kern="1200" dirty="0">
            <a:solidFill>
              <a:schemeClr val="tx1"/>
            </a:solidFill>
            <a:latin typeface="微软雅黑" pitchFamily="34" charset="-122"/>
            <a:ea typeface="微软雅黑" pitchFamily="34" charset="-122"/>
          </a:endParaRPr>
        </a:p>
      </dsp:txBody>
      <dsp:txXfrm>
        <a:off x="1285579" y="2634257"/>
        <a:ext cx="1109065" cy="1225351"/>
      </dsp:txXfrm>
    </dsp:sp>
    <dsp:sp modelId="{007ECDFF-E2BB-42A8-B55C-66C2294F07F4}">
      <dsp:nvSpPr>
        <dsp:cNvPr id="0" name=""/>
        <dsp:cNvSpPr/>
      </dsp:nvSpPr>
      <dsp:spPr>
        <a:xfrm>
          <a:off x="2509596" y="0"/>
          <a:ext cx="1164319" cy="4063999"/>
        </a:xfrm>
        <a:prstGeom prst="roundRect">
          <a:avLst>
            <a:gd name="adj" fmla="val 10000"/>
          </a:avLst>
        </a:prstGeom>
        <a:solidFill>
          <a:schemeClr val="lt1"/>
        </a:solidFill>
        <a:ln w="25400" cap="flat" cmpd="sng" algn="ctr">
          <a:solidFill>
            <a:schemeClr val="accent2"/>
          </a:solidFill>
          <a:prstDash val="solid"/>
        </a:ln>
        <a:effectLst/>
        <a:scene3d>
          <a:camera prst="orthographicFront"/>
          <a:lightRig rig="flat" dir="t"/>
        </a:scene3d>
        <a:sp3d z="-190500" extrusionH="12700"/>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CN" altLang="en-US" sz="2000" kern="1200" dirty="0" smtClean="0">
              <a:solidFill>
                <a:srgbClr val="3333FF"/>
              </a:solidFill>
            </a:rPr>
            <a:t>按检验产品场所地点</a:t>
          </a:r>
          <a:endParaRPr lang="zh-CN" altLang="en-US" sz="2000" kern="1200" dirty="0">
            <a:solidFill>
              <a:srgbClr val="3333FF"/>
            </a:solidFill>
          </a:endParaRPr>
        </a:p>
      </dsp:txBody>
      <dsp:txXfrm>
        <a:off x="2509596" y="0"/>
        <a:ext cx="1164319" cy="1219200"/>
      </dsp:txXfrm>
    </dsp:sp>
    <dsp:sp modelId="{9C07495A-5E00-4FFA-A163-571DBFF99A53}">
      <dsp:nvSpPr>
        <dsp:cNvPr id="0" name=""/>
        <dsp:cNvSpPr/>
      </dsp:nvSpPr>
      <dsp:spPr>
        <a:xfrm>
          <a:off x="2537223" y="1220390"/>
          <a:ext cx="1109065" cy="1225351"/>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集中检验（固定场所检验）</a:t>
          </a:r>
          <a:endParaRPr lang="zh-CN" altLang="en-US" sz="1400" b="1" kern="1200" dirty="0">
            <a:solidFill>
              <a:schemeClr val="tx1"/>
            </a:solidFill>
            <a:latin typeface="微软雅黑" pitchFamily="34" charset="-122"/>
            <a:ea typeface="微软雅黑" pitchFamily="34" charset="-122"/>
          </a:endParaRPr>
        </a:p>
      </dsp:txBody>
      <dsp:txXfrm>
        <a:off x="2537223" y="1220390"/>
        <a:ext cx="1109065" cy="1225351"/>
      </dsp:txXfrm>
    </dsp:sp>
    <dsp:sp modelId="{DA334CE8-3F41-41FC-A3F3-9A2C95E097B3}">
      <dsp:nvSpPr>
        <dsp:cNvPr id="0" name=""/>
        <dsp:cNvSpPr/>
      </dsp:nvSpPr>
      <dsp:spPr>
        <a:xfrm>
          <a:off x="2537223" y="2634257"/>
          <a:ext cx="1109065" cy="1225351"/>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巡回检验（流动检验）</a:t>
          </a:r>
          <a:endParaRPr lang="zh-CN" altLang="en-US" sz="1400" b="1" kern="1200" dirty="0">
            <a:solidFill>
              <a:schemeClr val="tx1"/>
            </a:solidFill>
            <a:latin typeface="微软雅黑" pitchFamily="34" charset="-122"/>
            <a:ea typeface="微软雅黑" pitchFamily="34" charset="-122"/>
          </a:endParaRPr>
        </a:p>
      </dsp:txBody>
      <dsp:txXfrm>
        <a:off x="2537223" y="2634257"/>
        <a:ext cx="1109065" cy="1225351"/>
      </dsp:txXfrm>
    </dsp:sp>
    <dsp:sp modelId="{1A6F2097-57E1-49A0-AB8E-D8966EABB54F}">
      <dsp:nvSpPr>
        <dsp:cNvPr id="0" name=""/>
        <dsp:cNvSpPr/>
      </dsp:nvSpPr>
      <dsp:spPr>
        <a:xfrm>
          <a:off x="3761240" y="0"/>
          <a:ext cx="1164319" cy="4063999"/>
        </a:xfrm>
        <a:prstGeom prst="roundRect">
          <a:avLst>
            <a:gd name="adj" fmla="val 10000"/>
          </a:avLst>
        </a:prstGeom>
        <a:solidFill>
          <a:schemeClr val="lt1"/>
        </a:solidFill>
        <a:ln w="25400" cap="flat" cmpd="sng" algn="ctr">
          <a:solidFill>
            <a:schemeClr val="accent2"/>
          </a:solidFill>
          <a:prstDash val="solid"/>
        </a:ln>
        <a:effectLst/>
        <a:scene3d>
          <a:camera prst="orthographicFront"/>
          <a:lightRig rig="flat" dir="t"/>
        </a:scene3d>
        <a:sp3d z="-190500" extrusionH="12700"/>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CN" altLang="en-US" sz="2000" kern="1200" dirty="0" smtClean="0">
              <a:solidFill>
                <a:srgbClr val="3333FF"/>
              </a:solidFill>
            </a:rPr>
            <a:t>按参与检验的人员</a:t>
          </a:r>
          <a:endParaRPr lang="zh-CN" altLang="en-US" sz="2000" kern="1200" dirty="0">
            <a:solidFill>
              <a:srgbClr val="3333FF"/>
            </a:solidFill>
          </a:endParaRPr>
        </a:p>
      </dsp:txBody>
      <dsp:txXfrm>
        <a:off x="3761240" y="0"/>
        <a:ext cx="1164319" cy="1219200"/>
      </dsp:txXfrm>
    </dsp:sp>
    <dsp:sp modelId="{C3B5493C-D1C2-4139-A6FD-B5A2F6E9E912}">
      <dsp:nvSpPr>
        <dsp:cNvPr id="0" name=""/>
        <dsp:cNvSpPr/>
      </dsp:nvSpPr>
      <dsp:spPr>
        <a:xfrm>
          <a:off x="3788867" y="1219200"/>
          <a:ext cx="1109065" cy="798413"/>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自检</a:t>
          </a:r>
          <a:endParaRPr lang="en-US" altLang="zh-CN" sz="1400" b="1" kern="1200" dirty="0" smtClean="0">
            <a:solidFill>
              <a:schemeClr val="tx1"/>
            </a:solidFill>
            <a:latin typeface="微软雅黑" pitchFamily="34" charset="-122"/>
            <a:ea typeface="微软雅黑" pitchFamily="34" charset="-122"/>
          </a:endParaRPr>
        </a:p>
      </dsp:txBody>
      <dsp:txXfrm>
        <a:off x="3788867" y="1219200"/>
        <a:ext cx="1109065" cy="798413"/>
      </dsp:txXfrm>
    </dsp:sp>
    <dsp:sp modelId="{96F2E493-5859-4279-B50F-4D1BAD27F4A9}">
      <dsp:nvSpPr>
        <dsp:cNvPr id="0" name=""/>
        <dsp:cNvSpPr/>
      </dsp:nvSpPr>
      <dsp:spPr>
        <a:xfrm>
          <a:off x="3788867" y="2140793"/>
          <a:ext cx="1109065" cy="798413"/>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互检</a:t>
          </a:r>
          <a:endParaRPr lang="zh-CN" altLang="en-US" sz="1400" b="1" kern="1200" dirty="0">
            <a:solidFill>
              <a:schemeClr val="tx1"/>
            </a:solidFill>
            <a:latin typeface="微软雅黑" pitchFamily="34" charset="-122"/>
            <a:ea typeface="微软雅黑" pitchFamily="34" charset="-122"/>
          </a:endParaRPr>
        </a:p>
      </dsp:txBody>
      <dsp:txXfrm>
        <a:off x="3788867" y="2140793"/>
        <a:ext cx="1109065" cy="798413"/>
      </dsp:txXfrm>
    </dsp:sp>
    <dsp:sp modelId="{70651603-ACED-45D8-98B4-30972574D23D}">
      <dsp:nvSpPr>
        <dsp:cNvPr id="0" name=""/>
        <dsp:cNvSpPr/>
      </dsp:nvSpPr>
      <dsp:spPr>
        <a:xfrm>
          <a:off x="3788867" y="3062039"/>
          <a:ext cx="1109065" cy="798413"/>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专检</a:t>
          </a:r>
          <a:endParaRPr lang="zh-CN" altLang="en-US" sz="1400" b="1" kern="1200" dirty="0">
            <a:solidFill>
              <a:schemeClr val="tx1"/>
            </a:solidFill>
            <a:latin typeface="微软雅黑" pitchFamily="34" charset="-122"/>
            <a:ea typeface="微软雅黑" pitchFamily="34" charset="-122"/>
          </a:endParaRPr>
        </a:p>
      </dsp:txBody>
      <dsp:txXfrm>
        <a:off x="3788867" y="3062039"/>
        <a:ext cx="1109065" cy="798413"/>
      </dsp:txXfrm>
    </dsp:sp>
    <dsp:sp modelId="{4654CD16-5AA5-458B-8918-2103F9D48B67}">
      <dsp:nvSpPr>
        <dsp:cNvPr id="0" name=""/>
        <dsp:cNvSpPr/>
      </dsp:nvSpPr>
      <dsp:spPr>
        <a:xfrm>
          <a:off x="5012883" y="0"/>
          <a:ext cx="1164319" cy="4063999"/>
        </a:xfrm>
        <a:prstGeom prst="roundRect">
          <a:avLst>
            <a:gd name="adj" fmla="val 10000"/>
          </a:avLst>
        </a:prstGeom>
        <a:solidFill>
          <a:schemeClr val="lt1"/>
        </a:solidFill>
        <a:ln w="25400" cap="flat" cmpd="sng" algn="ctr">
          <a:solidFill>
            <a:schemeClr val="accent2"/>
          </a:solidFill>
          <a:prstDash val="solid"/>
        </a:ln>
        <a:effectLst/>
        <a:scene3d>
          <a:camera prst="orthographicFront"/>
          <a:lightRig rig="flat" dir="t"/>
        </a:scene3d>
        <a:sp3d z="-190500" extrusionH="12700"/>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CN" altLang="en-US" sz="2000" kern="1200" dirty="0" smtClean="0">
              <a:solidFill>
                <a:srgbClr val="3333FF"/>
              </a:solidFill>
            </a:rPr>
            <a:t>按检验手段</a:t>
          </a:r>
          <a:endParaRPr lang="zh-CN" altLang="en-US" sz="2000" kern="1200" dirty="0">
            <a:solidFill>
              <a:srgbClr val="3333FF"/>
            </a:solidFill>
          </a:endParaRPr>
        </a:p>
      </dsp:txBody>
      <dsp:txXfrm>
        <a:off x="5012883" y="0"/>
        <a:ext cx="1164319" cy="1219200"/>
      </dsp:txXfrm>
    </dsp:sp>
    <dsp:sp modelId="{14825957-AEA2-40AA-A5DD-2C07F5CE1927}">
      <dsp:nvSpPr>
        <dsp:cNvPr id="0" name=""/>
        <dsp:cNvSpPr/>
      </dsp:nvSpPr>
      <dsp:spPr>
        <a:xfrm>
          <a:off x="5040510" y="1220390"/>
          <a:ext cx="1109065" cy="1225351"/>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理化检验</a:t>
          </a:r>
          <a:endParaRPr lang="zh-CN" altLang="en-US" sz="1400" b="1" kern="1200" dirty="0">
            <a:solidFill>
              <a:schemeClr val="tx1"/>
            </a:solidFill>
            <a:latin typeface="微软雅黑" pitchFamily="34" charset="-122"/>
            <a:ea typeface="微软雅黑" pitchFamily="34" charset="-122"/>
          </a:endParaRPr>
        </a:p>
      </dsp:txBody>
      <dsp:txXfrm>
        <a:off x="5040510" y="1220390"/>
        <a:ext cx="1109065" cy="1225351"/>
      </dsp:txXfrm>
    </dsp:sp>
    <dsp:sp modelId="{9A610B11-1301-47DD-92E6-D3BA936ADBBD}">
      <dsp:nvSpPr>
        <dsp:cNvPr id="0" name=""/>
        <dsp:cNvSpPr/>
      </dsp:nvSpPr>
      <dsp:spPr>
        <a:xfrm>
          <a:off x="5040510" y="2634257"/>
          <a:ext cx="1109065" cy="1225351"/>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感官检验</a:t>
          </a:r>
          <a:endParaRPr lang="zh-CN" altLang="en-US" sz="1400" b="1" kern="1200" dirty="0">
            <a:solidFill>
              <a:schemeClr val="tx1"/>
            </a:solidFill>
            <a:latin typeface="微软雅黑" pitchFamily="34" charset="-122"/>
            <a:ea typeface="微软雅黑" pitchFamily="34" charset="-122"/>
          </a:endParaRPr>
        </a:p>
      </dsp:txBody>
      <dsp:txXfrm>
        <a:off x="5040510" y="2634257"/>
        <a:ext cx="1109065" cy="1225351"/>
      </dsp:txXfrm>
    </dsp:sp>
    <dsp:sp modelId="{25D4FA0C-C5BE-4D69-97E3-32E04AEB27E5}">
      <dsp:nvSpPr>
        <dsp:cNvPr id="0" name=""/>
        <dsp:cNvSpPr/>
      </dsp:nvSpPr>
      <dsp:spPr>
        <a:xfrm>
          <a:off x="6264527" y="0"/>
          <a:ext cx="1164319" cy="4063999"/>
        </a:xfrm>
        <a:prstGeom prst="roundRect">
          <a:avLst>
            <a:gd name="adj" fmla="val 10000"/>
          </a:avLst>
        </a:prstGeom>
        <a:solidFill>
          <a:schemeClr val="lt1"/>
        </a:solidFill>
        <a:ln w="25400" cap="flat" cmpd="sng" algn="ctr">
          <a:solidFill>
            <a:schemeClr val="accent2"/>
          </a:solidFill>
          <a:prstDash val="solid"/>
        </a:ln>
        <a:effectLst/>
        <a:scene3d>
          <a:camera prst="orthographicFront"/>
          <a:lightRig rig="flat" dir="t"/>
        </a:scene3d>
        <a:sp3d z="-190500" extrusionH="12700"/>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CN" altLang="en-US" sz="2000" kern="1200" dirty="0" smtClean="0">
              <a:solidFill>
                <a:srgbClr val="3333FF"/>
              </a:solidFill>
            </a:rPr>
            <a:t>按对产品有无破坏性</a:t>
          </a:r>
          <a:endParaRPr lang="zh-CN" altLang="en-US" sz="2000" kern="1200" dirty="0">
            <a:solidFill>
              <a:srgbClr val="3333FF"/>
            </a:solidFill>
          </a:endParaRPr>
        </a:p>
      </dsp:txBody>
      <dsp:txXfrm>
        <a:off x="6264527" y="0"/>
        <a:ext cx="1164319" cy="1219200"/>
      </dsp:txXfrm>
    </dsp:sp>
    <dsp:sp modelId="{BB52339F-4F76-4060-AB10-336550C748F5}">
      <dsp:nvSpPr>
        <dsp:cNvPr id="0" name=""/>
        <dsp:cNvSpPr/>
      </dsp:nvSpPr>
      <dsp:spPr>
        <a:xfrm>
          <a:off x="6292154" y="1220390"/>
          <a:ext cx="1109065" cy="1225351"/>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破坏性检验</a:t>
          </a:r>
          <a:endParaRPr lang="zh-CN" altLang="en-US" sz="1400" b="1" kern="1200" dirty="0">
            <a:solidFill>
              <a:schemeClr val="tx1"/>
            </a:solidFill>
            <a:latin typeface="微软雅黑" pitchFamily="34" charset="-122"/>
            <a:ea typeface="微软雅黑" pitchFamily="34" charset="-122"/>
          </a:endParaRPr>
        </a:p>
      </dsp:txBody>
      <dsp:txXfrm>
        <a:off x="6292154" y="1220390"/>
        <a:ext cx="1109065" cy="1225351"/>
      </dsp:txXfrm>
    </dsp:sp>
    <dsp:sp modelId="{58018F09-35B3-427E-8DF2-E0077FD3D8DE}">
      <dsp:nvSpPr>
        <dsp:cNvPr id="0" name=""/>
        <dsp:cNvSpPr/>
      </dsp:nvSpPr>
      <dsp:spPr>
        <a:xfrm>
          <a:off x="6292154" y="2634257"/>
          <a:ext cx="1109065" cy="1225351"/>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非破坏性检验</a:t>
          </a:r>
          <a:endParaRPr lang="zh-CN" altLang="en-US" sz="1400" b="1" kern="1200" dirty="0">
            <a:solidFill>
              <a:schemeClr val="tx1"/>
            </a:solidFill>
            <a:latin typeface="微软雅黑" pitchFamily="34" charset="-122"/>
            <a:ea typeface="微软雅黑" pitchFamily="34" charset="-122"/>
          </a:endParaRPr>
        </a:p>
      </dsp:txBody>
      <dsp:txXfrm>
        <a:off x="6292154" y="2634257"/>
        <a:ext cx="1109065" cy="1225351"/>
      </dsp:txXfrm>
    </dsp:sp>
    <dsp:sp modelId="{4EA8060D-3A29-48C3-A8FD-0385D2298AC0}">
      <dsp:nvSpPr>
        <dsp:cNvPr id="0" name=""/>
        <dsp:cNvSpPr/>
      </dsp:nvSpPr>
      <dsp:spPr>
        <a:xfrm>
          <a:off x="7516170" y="0"/>
          <a:ext cx="1164319" cy="4063999"/>
        </a:xfrm>
        <a:prstGeom prst="roundRect">
          <a:avLst>
            <a:gd name="adj" fmla="val 10000"/>
          </a:avLst>
        </a:prstGeom>
        <a:solidFill>
          <a:schemeClr val="lt1"/>
        </a:solidFill>
        <a:ln w="25400" cap="flat" cmpd="sng" algn="ctr">
          <a:solidFill>
            <a:schemeClr val="accent2"/>
          </a:solidFill>
          <a:prstDash val="solid"/>
        </a:ln>
        <a:effectLst/>
        <a:scene3d>
          <a:camera prst="orthographicFront"/>
          <a:lightRig rig="flat" dir="t"/>
        </a:scene3d>
        <a:sp3d z="-190500" extrusionH="12700"/>
      </dsp:spPr>
      <dsp:style>
        <a:lnRef idx="2">
          <a:schemeClr val="accent2"/>
        </a:lnRef>
        <a:fillRef idx="1">
          <a:schemeClr val="lt1"/>
        </a:fillRef>
        <a:effectRef idx="0">
          <a:schemeClr val="accent2"/>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CN" altLang="en-US" sz="2000" kern="1200" dirty="0" smtClean="0">
              <a:solidFill>
                <a:srgbClr val="3333FF"/>
              </a:solidFill>
            </a:rPr>
            <a:t>按被检的质量特性</a:t>
          </a:r>
          <a:endParaRPr lang="zh-CN" altLang="en-US" sz="2000" kern="1200" dirty="0">
            <a:solidFill>
              <a:srgbClr val="3333FF"/>
            </a:solidFill>
          </a:endParaRPr>
        </a:p>
      </dsp:txBody>
      <dsp:txXfrm>
        <a:off x="7516170" y="0"/>
        <a:ext cx="1164319" cy="1219200"/>
      </dsp:txXfrm>
    </dsp:sp>
    <dsp:sp modelId="{01941AB2-4754-47CA-AB4F-55A5F7432250}">
      <dsp:nvSpPr>
        <dsp:cNvPr id="0" name=""/>
        <dsp:cNvSpPr/>
      </dsp:nvSpPr>
      <dsp:spPr>
        <a:xfrm>
          <a:off x="7543797" y="1220390"/>
          <a:ext cx="1109065" cy="1225351"/>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计数检验</a:t>
          </a:r>
          <a:endParaRPr lang="zh-CN" altLang="en-US" sz="1400" b="1" kern="1200" dirty="0">
            <a:solidFill>
              <a:schemeClr val="tx1"/>
            </a:solidFill>
            <a:latin typeface="微软雅黑" pitchFamily="34" charset="-122"/>
            <a:ea typeface="微软雅黑" pitchFamily="34" charset="-122"/>
          </a:endParaRPr>
        </a:p>
      </dsp:txBody>
      <dsp:txXfrm>
        <a:off x="7543797" y="1220390"/>
        <a:ext cx="1109065" cy="1225351"/>
      </dsp:txXfrm>
    </dsp:sp>
    <dsp:sp modelId="{986B990F-DD18-493C-95C8-8BC39986AE4E}">
      <dsp:nvSpPr>
        <dsp:cNvPr id="0" name=""/>
        <dsp:cNvSpPr/>
      </dsp:nvSpPr>
      <dsp:spPr>
        <a:xfrm>
          <a:off x="7543797" y="2634257"/>
          <a:ext cx="1109065" cy="1225351"/>
        </a:xfrm>
        <a:prstGeom prst="roundRect">
          <a:avLst>
            <a:gd name="adj" fmla="val 10000"/>
          </a:avLst>
        </a:prstGeom>
        <a:solidFill>
          <a:schemeClr val="bg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zh-CN" altLang="en-US" sz="1400" b="1" kern="1200" dirty="0" smtClean="0">
              <a:solidFill>
                <a:schemeClr val="tx1"/>
              </a:solidFill>
              <a:latin typeface="微软雅黑" pitchFamily="34" charset="-122"/>
              <a:ea typeface="微软雅黑" pitchFamily="34" charset="-122"/>
            </a:rPr>
            <a:t>计量检验</a:t>
          </a:r>
          <a:endParaRPr lang="zh-CN" altLang="en-US" sz="1400" b="1" kern="1200" dirty="0">
            <a:solidFill>
              <a:schemeClr val="tx1"/>
            </a:solidFill>
            <a:latin typeface="微软雅黑" pitchFamily="34" charset="-122"/>
            <a:ea typeface="微软雅黑" pitchFamily="34" charset="-122"/>
          </a:endParaRPr>
        </a:p>
      </dsp:txBody>
      <dsp:txXfrm>
        <a:off x="7543797" y="2634257"/>
        <a:ext cx="1109065" cy="1225351"/>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7937B1F-B107-4501-A383-24C66502274D}">
      <dsp:nvSpPr>
        <dsp:cNvPr id="0" name=""/>
        <dsp:cNvSpPr/>
      </dsp:nvSpPr>
      <dsp:spPr>
        <a:xfrm>
          <a:off x="645794" y="0"/>
          <a:ext cx="7319010" cy="4038600"/>
        </a:xfrm>
        <a:prstGeom prst="rightArrow">
          <a:avLst/>
        </a:prstGeom>
        <a:solidFill>
          <a:schemeClr val="accent1">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 modelId="{3FB8E4BA-5EDF-4E8D-A18D-F7EA7B7DA9DB}">
      <dsp:nvSpPr>
        <dsp:cNvPr id="0" name=""/>
        <dsp:cNvSpPr/>
      </dsp:nvSpPr>
      <dsp:spPr>
        <a:xfrm>
          <a:off x="230190" y="1219204"/>
          <a:ext cx="1858461" cy="16154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吃透规范选择方法</a:t>
          </a:r>
          <a:endParaRPr lang="zh-CN" altLang="en-US" sz="2800" b="1" kern="1200" dirty="0"/>
        </a:p>
      </dsp:txBody>
      <dsp:txXfrm>
        <a:off x="230190" y="1219204"/>
        <a:ext cx="1858461" cy="1615440"/>
      </dsp:txXfrm>
    </dsp:sp>
    <dsp:sp modelId="{404EE990-6AA1-4C10-8CCF-9588763178BD}">
      <dsp:nvSpPr>
        <dsp:cNvPr id="0" name=""/>
        <dsp:cNvSpPr/>
      </dsp:nvSpPr>
      <dsp:spPr>
        <a:xfrm>
          <a:off x="2187454" y="1211580"/>
          <a:ext cx="1951452" cy="16154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观察测量或试验</a:t>
          </a:r>
          <a:endParaRPr lang="zh-CN" altLang="en-US" sz="2800" b="1" kern="1200" dirty="0"/>
        </a:p>
      </dsp:txBody>
      <dsp:txXfrm>
        <a:off x="2187454" y="1211580"/>
        <a:ext cx="1951452" cy="1615440"/>
      </dsp:txXfrm>
    </dsp:sp>
    <dsp:sp modelId="{A7E37160-0E9D-4267-A70C-D0A60710783C}">
      <dsp:nvSpPr>
        <dsp:cNvPr id="0" name=""/>
        <dsp:cNvSpPr/>
      </dsp:nvSpPr>
      <dsp:spPr>
        <a:xfrm>
          <a:off x="4221444" y="1211580"/>
          <a:ext cx="1556748" cy="16154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比较和判定</a:t>
          </a:r>
          <a:endParaRPr lang="zh-CN" altLang="en-US" sz="2800" b="1" kern="1200" dirty="0"/>
        </a:p>
      </dsp:txBody>
      <dsp:txXfrm>
        <a:off x="4221444" y="1211580"/>
        <a:ext cx="1556748" cy="1615440"/>
      </dsp:txXfrm>
    </dsp:sp>
    <dsp:sp modelId="{6E46743F-8B85-4AB1-BDB8-5D0DE114B995}">
      <dsp:nvSpPr>
        <dsp:cNvPr id="0" name=""/>
        <dsp:cNvSpPr/>
      </dsp:nvSpPr>
      <dsp:spPr>
        <a:xfrm>
          <a:off x="5879403" y="1211580"/>
          <a:ext cx="1506365" cy="16154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确认和处置</a:t>
          </a:r>
          <a:endParaRPr lang="zh-CN" altLang="en-US" sz="2800" b="1" kern="1200" dirty="0"/>
        </a:p>
      </dsp:txBody>
      <dsp:txXfrm>
        <a:off x="5879403" y="1211580"/>
        <a:ext cx="1506365" cy="1615440"/>
      </dsp:txXfrm>
    </dsp:sp>
    <dsp:sp modelId="{F1CFAA43-CFE1-4C0C-8198-99B98FA9EE2A}">
      <dsp:nvSpPr>
        <dsp:cNvPr id="0" name=""/>
        <dsp:cNvSpPr/>
      </dsp:nvSpPr>
      <dsp:spPr>
        <a:xfrm>
          <a:off x="7497428" y="1211580"/>
          <a:ext cx="733100" cy="16154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CN" altLang="en-US" sz="2800" b="1" kern="1200" dirty="0" smtClean="0"/>
            <a:t>记录</a:t>
          </a:r>
          <a:endParaRPr lang="zh-CN" altLang="en-US" sz="2800" b="1" kern="1200" dirty="0"/>
        </a:p>
      </dsp:txBody>
      <dsp:txXfrm>
        <a:off x="7497428" y="1211580"/>
        <a:ext cx="733100" cy="161544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783CE6A-0339-497F-9BC2-B5B8B35110BA}">
      <dsp:nvSpPr>
        <dsp:cNvPr id="0" name=""/>
        <dsp:cNvSpPr/>
      </dsp:nvSpPr>
      <dsp:spPr>
        <a:xfrm>
          <a:off x="3619500" y="898568"/>
          <a:ext cx="2999209" cy="260262"/>
        </a:xfrm>
        <a:custGeom>
          <a:avLst/>
          <a:gdLst/>
          <a:ahLst/>
          <a:cxnLst/>
          <a:rect l="0" t="0" r="0" b="0"/>
          <a:pathLst>
            <a:path>
              <a:moveTo>
                <a:pt x="0" y="0"/>
              </a:moveTo>
              <a:lnTo>
                <a:pt x="0" y="130131"/>
              </a:lnTo>
              <a:lnTo>
                <a:pt x="2999209" y="130131"/>
              </a:lnTo>
              <a:lnTo>
                <a:pt x="2999209" y="2602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32C26D-D391-4DB7-9718-904F489069C6}">
      <dsp:nvSpPr>
        <dsp:cNvPr id="0" name=""/>
        <dsp:cNvSpPr/>
      </dsp:nvSpPr>
      <dsp:spPr>
        <a:xfrm>
          <a:off x="3619500" y="898568"/>
          <a:ext cx="1524552" cy="260262"/>
        </a:xfrm>
        <a:custGeom>
          <a:avLst/>
          <a:gdLst/>
          <a:ahLst/>
          <a:cxnLst/>
          <a:rect l="0" t="0" r="0" b="0"/>
          <a:pathLst>
            <a:path>
              <a:moveTo>
                <a:pt x="0" y="0"/>
              </a:moveTo>
              <a:lnTo>
                <a:pt x="0" y="130131"/>
              </a:lnTo>
              <a:lnTo>
                <a:pt x="1524552" y="130131"/>
              </a:lnTo>
              <a:lnTo>
                <a:pt x="1524552" y="2602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2EE047-69DD-4BE6-B8BE-DAB1BDC1D0DB}">
      <dsp:nvSpPr>
        <dsp:cNvPr id="0" name=""/>
        <dsp:cNvSpPr/>
      </dsp:nvSpPr>
      <dsp:spPr>
        <a:xfrm>
          <a:off x="3573780" y="898568"/>
          <a:ext cx="91440" cy="260262"/>
        </a:xfrm>
        <a:custGeom>
          <a:avLst/>
          <a:gdLst/>
          <a:ahLst/>
          <a:cxnLst/>
          <a:rect l="0" t="0" r="0" b="0"/>
          <a:pathLst>
            <a:path>
              <a:moveTo>
                <a:pt x="45720" y="0"/>
              </a:moveTo>
              <a:lnTo>
                <a:pt x="45720" y="2602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243857-8833-4151-BC90-4F5F67FC4585}">
      <dsp:nvSpPr>
        <dsp:cNvPr id="0" name=""/>
        <dsp:cNvSpPr/>
      </dsp:nvSpPr>
      <dsp:spPr>
        <a:xfrm>
          <a:off x="2119895" y="898568"/>
          <a:ext cx="1499604" cy="260262"/>
        </a:xfrm>
        <a:custGeom>
          <a:avLst/>
          <a:gdLst/>
          <a:ahLst/>
          <a:cxnLst/>
          <a:rect l="0" t="0" r="0" b="0"/>
          <a:pathLst>
            <a:path>
              <a:moveTo>
                <a:pt x="1499604" y="0"/>
              </a:moveTo>
              <a:lnTo>
                <a:pt x="1499604" y="130131"/>
              </a:lnTo>
              <a:lnTo>
                <a:pt x="0" y="130131"/>
              </a:lnTo>
              <a:lnTo>
                <a:pt x="0" y="2602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894150-849F-4DC0-A3C2-3A8844898707}">
      <dsp:nvSpPr>
        <dsp:cNvPr id="0" name=""/>
        <dsp:cNvSpPr/>
      </dsp:nvSpPr>
      <dsp:spPr>
        <a:xfrm>
          <a:off x="620290" y="898568"/>
          <a:ext cx="2999209" cy="260262"/>
        </a:xfrm>
        <a:custGeom>
          <a:avLst/>
          <a:gdLst/>
          <a:ahLst/>
          <a:cxnLst/>
          <a:rect l="0" t="0" r="0" b="0"/>
          <a:pathLst>
            <a:path>
              <a:moveTo>
                <a:pt x="2999209" y="0"/>
              </a:moveTo>
              <a:lnTo>
                <a:pt x="2999209" y="130131"/>
              </a:lnTo>
              <a:lnTo>
                <a:pt x="0" y="130131"/>
              </a:lnTo>
              <a:lnTo>
                <a:pt x="0" y="2602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6DCAAF-5842-4885-A7B9-B69D6B4C5E8F}">
      <dsp:nvSpPr>
        <dsp:cNvPr id="0" name=""/>
        <dsp:cNvSpPr/>
      </dsp:nvSpPr>
      <dsp:spPr>
        <a:xfrm>
          <a:off x="2171699" y="278897"/>
          <a:ext cx="2895600" cy="61967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b="1" kern="1200" dirty="0" smtClean="0"/>
            <a:t>按其测量用途分类</a:t>
          </a:r>
          <a:endParaRPr lang="zh-CN" altLang="en-US" sz="2800" b="1" kern="1200" dirty="0"/>
        </a:p>
      </dsp:txBody>
      <dsp:txXfrm>
        <a:off x="2171699" y="278897"/>
        <a:ext cx="2895600" cy="619671"/>
      </dsp:txXfrm>
    </dsp:sp>
    <dsp:sp modelId="{BA49B8B2-0DB6-494E-A042-346B9449C02B}">
      <dsp:nvSpPr>
        <dsp:cNvPr id="0" name=""/>
        <dsp:cNvSpPr/>
      </dsp:nvSpPr>
      <dsp:spPr>
        <a:xfrm>
          <a:off x="618" y="1158831"/>
          <a:ext cx="1239342" cy="61967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kern="1200" dirty="0" smtClean="0"/>
            <a:t>长度</a:t>
          </a:r>
          <a:endParaRPr lang="zh-CN" altLang="en-US" sz="2800" kern="1200" dirty="0"/>
        </a:p>
      </dsp:txBody>
      <dsp:txXfrm>
        <a:off x="618" y="1158831"/>
        <a:ext cx="1239342" cy="619671"/>
      </dsp:txXfrm>
    </dsp:sp>
    <dsp:sp modelId="{7A96C093-39CE-463D-AF8C-5DFE22ED8C06}">
      <dsp:nvSpPr>
        <dsp:cNvPr id="0" name=""/>
        <dsp:cNvSpPr/>
      </dsp:nvSpPr>
      <dsp:spPr>
        <a:xfrm>
          <a:off x="1500223" y="1158831"/>
          <a:ext cx="1239342" cy="61967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kern="1200" dirty="0" smtClean="0"/>
            <a:t>温度</a:t>
          </a:r>
          <a:endParaRPr lang="zh-CN" altLang="en-US" sz="2800" kern="1200" dirty="0"/>
        </a:p>
      </dsp:txBody>
      <dsp:txXfrm>
        <a:off x="1500223" y="1158831"/>
        <a:ext cx="1239342" cy="619671"/>
      </dsp:txXfrm>
    </dsp:sp>
    <dsp:sp modelId="{7F2284C3-66AF-42A0-9A96-17A7FCED7562}">
      <dsp:nvSpPr>
        <dsp:cNvPr id="0" name=""/>
        <dsp:cNvSpPr/>
      </dsp:nvSpPr>
      <dsp:spPr>
        <a:xfrm>
          <a:off x="2999828" y="1158831"/>
          <a:ext cx="1239342" cy="61967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kern="1200" dirty="0" smtClean="0"/>
            <a:t>力学</a:t>
          </a:r>
          <a:endParaRPr lang="zh-CN" altLang="en-US" sz="2800" kern="1200" dirty="0"/>
        </a:p>
      </dsp:txBody>
      <dsp:txXfrm>
        <a:off x="2999828" y="1158831"/>
        <a:ext cx="1239342" cy="619671"/>
      </dsp:txXfrm>
    </dsp:sp>
    <dsp:sp modelId="{72AC6F40-91F8-48CC-BDF5-A58CA160B081}">
      <dsp:nvSpPr>
        <dsp:cNvPr id="0" name=""/>
        <dsp:cNvSpPr/>
      </dsp:nvSpPr>
      <dsp:spPr>
        <a:xfrm>
          <a:off x="4524381" y="1158831"/>
          <a:ext cx="1239342" cy="61967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kern="1200" dirty="0" smtClean="0"/>
            <a:t>电学</a:t>
          </a:r>
          <a:endParaRPr lang="zh-CN" altLang="en-US" sz="2800" kern="1200" dirty="0"/>
        </a:p>
      </dsp:txBody>
      <dsp:txXfrm>
        <a:off x="4524381" y="1158831"/>
        <a:ext cx="1239342" cy="619671"/>
      </dsp:txXfrm>
    </dsp:sp>
    <dsp:sp modelId="{1059C2BC-E845-4745-BD7D-60330C6CF9AB}">
      <dsp:nvSpPr>
        <dsp:cNvPr id="0" name=""/>
        <dsp:cNvSpPr/>
      </dsp:nvSpPr>
      <dsp:spPr>
        <a:xfrm>
          <a:off x="5999038" y="1158831"/>
          <a:ext cx="1239342" cy="61967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kern="1200" dirty="0" smtClean="0"/>
            <a:t>无线电</a:t>
          </a:r>
          <a:endParaRPr lang="zh-CN" altLang="en-US" sz="2800" kern="1200" dirty="0"/>
        </a:p>
      </dsp:txBody>
      <dsp:txXfrm>
        <a:off x="5999038" y="1158831"/>
        <a:ext cx="1239342" cy="619671"/>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783CE6A-0339-497F-9BC2-B5B8B35110BA}">
      <dsp:nvSpPr>
        <dsp:cNvPr id="0" name=""/>
        <dsp:cNvSpPr/>
      </dsp:nvSpPr>
      <dsp:spPr>
        <a:xfrm>
          <a:off x="3048000" y="687496"/>
          <a:ext cx="1663507" cy="288707"/>
        </a:xfrm>
        <a:custGeom>
          <a:avLst/>
          <a:gdLst/>
          <a:ahLst/>
          <a:cxnLst/>
          <a:rect l="0" t="0" r="0" b="0"/>
          <a:pathLst>
            <a:path>
              <a:moveTo>
                <a:pt x="0" y="0"/>
              </a:moveTo>
              <a:lnTo>
                <a:pt x="0" y="144353"/>
              </a:lnTo>
              <a:lnTo>
                <a:pt x="1663507" y="144353"/>
              </a:lnTo>
              <a:lnTo>
                <a:pt x="1663507" y="28870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32C26D-D391-4DB7-9718-904F489069C6}">
      <dsp:nvSpPr>
        <dsp:cNvPr id="0" name=""/>
        <dsp:cNvSpPr/>
      </dsp:nvSpPr>
      <dsp:spPr>
        <a:xfrm>
          <a:off x="3000685" y="687496"/>
          <a:ext cx="91440" cy="288707"/>
        </a:xfrm>
        <a:custGeom>
          <a:avLst/>
          <a:gdLst/>
          <a:ahLst/>
          <a:cxnLst/>
          <a:rect l="0" t="0" r="0" b="0"/>
          <a:pathLst>
            <a:path>
              <a:moveTo>
                <a:pt x="47314" y="0"/>
              </a:moveTo>
              <a:lnTo>
                <a:pt x="47314" y="144353"/>
              </a:lnTo>
              <a:lnTo>
                <a:pt x="45720" y="144353"/>
              </a:lnTo>
              <a:lnTo>
                <a:pt x="45720" y="28870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2EE047-69DD-4BE6-B8BE-DAB1BDC1D0DB}">
      <dsp:nvSpPr>
        <dsp:cNvPr id="0" name=""/>
        <dsp:cNvSpPr/>
      </dsp:nvSpPr>
      <dsp:spPr>
        <a:xfrm>
          <a:off x="1384492" y="687496"/>
          <a:ext cx="1663507" cy="288707"/>
        </a:xfrm>
        <a:custGeom>
          <a:avLst/>
          <a:gdLst/>
          <a:ahLst/>
          <a:cxnLst/>
          <a:rect l="0" t="0" r="0" b="0"/>
          <a:pathLst>
            <a:path>
              <a:moveTo>
                <a:pt x="1663507" y="0"/>
              </a:moveTo>
              <a:lnTo>
                <a:pt x="1663507" y="144353"/>
              </a:lnTo>
              <a:lnTo>
                <a:pt x="0" y="144353"/>
              </a:lnTo>
              <a:lnTo>
                <a:pt x="0" y="28870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6DCAAF-5842-4885-A7B9-B69D6B4C5E8F}">
      <dsp:nvSpPr>
        <dsp:cNvPr id="0" name=""/>
        <dsp:cNvSpPr/>
      </dsp:nvSpPr>
      <dsp:spPr>
        <a:xfrm>
          <a:off x="1441958" y="96"/>
          <a:ext cx="3212082" cy="6873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zh-CN" altLang="en-US" sz="3100" kern="1200" dirty="0" smtClean="0"/>
            <a:t>按其管理要求分类</a:t>
          </a:r>
          <a:endParaRPr lang="zh-CN" altLang="en-US" sz="3100" kern="1200" dirty="0"/>
        </a:p>
      </dsp:txBody>
      <dsp:txXfrm>
        <a:off x="1441958" y="96"/>
        <a:ext cx="3212082" cy="687399"/>
      </dsp:txXfrm>
    </dsp:sp>
    <dsp:sp modelId="{7F2284C3-66AF-42A0-9A96-17A7FCED7562}">
      <dsp:nvSpPr>
        <dsp:cNvPr id="0" name=""/>
        <dsp:cNvSpPr/>
      </dsp:nvSpPr>
      <dsp:spPr>
        <a:xfrm>
          <a:off x="697092" y="976203"/>
          <a:ext cx="1374799" cy="6873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altLang="zh-CN" sz="3100" kern="1200" dirty="0" smtClean="0"/>
            <a:t>A</a:t>
          </a:r>
          <a:r>
            <a:rPr lang="zh-CN" altLang="en-US" sz="3100" kern="1200" dirty="0" smtClean="0"/>
            <a:t>类</a:t>
          </a:r>
          <a:endParaRPr lang="zh-CN" altLang="en-US" sz="3100" kern="1200" dirty="0"/>
        </a:p>
      </dsp:txBody>
      <dsp:txXfrm>
        <a:off x="697092" y="976203"/>
        <a:ext cx="1374799" cy="687399"/>
      </dsp:txXfrm>
    </dsp:sp>
    <dsp:sp modelId="{72AC6F40-91F8-48CC-BDF5-A58CA160B081}">
      <dsp:nvSpPr>
        <dsp:cNvPr id="0" name=""/>
        <dsp:cNvSpPr/>
      </dsp:nvSpPr>
      <dsp:spPr>
        <a:xfrm>
          <a:off x="2359005" y="976203"/>
          <a:ext cx="1374799" cy="6873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altLang="zh-CN" sz="3100" kern="1200" dirty="0" smtClean="0"/>
            <a:t>B</a:t>
          </a:r>
          <a:r>
            <a:rPr lang="zh-CN" altLang="en-US" sz="3100" kern="1200" dirty="0" smtClean="0"/>
            <a:t>类</a:t>
          </a:r>
          <a:endParaRPr lang="zh-CN" altLang="en-US" sz="3100" kern="1200" dirty="0"/>
        </a:p>
      </dsp:txBody>
      <dsp:txXfrm>
        <a:off x="2359005" y="976203"/>
        <a:ext cx="1374799" cy="687399"/>
      </dsp:txXfrm>
    </dsp:sp>
    <dsp:sp modelId="{1059C2BC-E845-4745-BD7D-60330C6CF9AB}">
      <dsp:nvSpPr>
        <dsp:cNvPr id="0" name=""/>
        <dsp:cNvSpPr/>
      </dsp:nvSpPr>
      <dsp:spPr>
        <a:xfrm>
          <a:off x="4024107" y="976203"/>
          <a:ext cx="1374799" cy="68739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en-US" altLang="zh-CN" sz="3100" kern="1200" dirty="0" smtClean="0"/>
            <a:t>C</a:t>
          </a:r>
          <a:r>
            <a:rPr lang="zh-CN" altLang="en-US" sz="3100" kern="1200" dirty="0" smtClean="0"/>
            <a:t>类</a:t>
          </a:r>
          <a:endParaRPr lang="zh-CN" altLang="en-US" sz="3100" kern="1200" dirty="0"/>
        </a:p>
      </dsp:txBody>
      <dsp:txXfrm>
        <a:off x="4024107" y="976203"/>
        <a:ext cx="1374799" cy="687399"/>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97F5181-2002-4075-BB20-B61181EA8B83}">
      <dsp:nvSpPr>
        <dsp:cNvPr id="0" name=""/>
        <dsp:cNvSpPr/>
      </dsp:nvSpPr>
      <dsp:spPr>
        <a:xfrm rot="10800000">
          <a:off x="1184861" y="3063"/>
          <a:ext cx="4053840" cy="655126"/>
        </a:xfrm>
        <a:prstGeom prst="homePlate">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288893" tIns="106680" rIns="199136" bIns="106680" numCol="1" spcCol="1270" anchor="ctr" anchorCtr="0">
          <a:noAutofit/>
        </a:bodyPr>
        <a:lstStyle/>
        <a:p>
          <a:pPr lvl="0" algn="ctr" defTabSz="1244600">
            <a:lnSpc>
              <a:spcPct val="90000"/>
            </a:lnSpc>
            <a:spcBef>
              <a:spcPct val="0"/>
            </a:spcBef>
            <a:spcAft>
              <a:spcPct val="35000"/>
            </a:spcAft>
          </a:pPr>
          <a:r>
            <a:rPr lang="zh-CN" altLang="en-US" sz="2800" kern="1200" dirty="0" smtClean="0"/>
            <a:t>绿色的“合格”标识</a:t>
          </a:r>
          <a:endParaRPr lang="zh-CN" altLang="en-US" sz="2800" kern="1200" dirty="0"/>
        </a:p>
      </dsp:txBody>
      <dsp:txXfrm rot="10800000">
        <a:off x="1184861" y="3063"/>
        <a:ext cx="4053840" cy="655126"/>
      </dsp:txXfrm>
    </dsp:sp>
    <dsp:sp modelId="{F0148C5C-1E6B-459A-B944-848E425421CF}">
      <dsp:nvSpPr>
        <dsp:cNvPr id="0" name=""/>
        <dsp:cNvSpPr/>
      </dsp:nvSpPr>
      <dsp:spPr>
        <a:xfrm>
          <a:off x="857298" y="3063"/>
          <a:ext cx="655126" cy="655126"/>
        </a:xfrm>
        <a:prstGeom prst="ellipse">
          <a:avLst/>
        </a:prstGeom>
        <a:solidFill>
          <a:srgbClr val="00B050"/>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sp>
    <dsp:sp modelId="{82F5BA6F-4100-4488-801C-172B589FE0D7}">
      <dsp:nvSpPr>
        <dsp:cNvPr id="0" name=""/>
        <dsp:cNvSpPr/>
      </dsp:nvSpPr>
      <dsp:spPr>
        <a:xfrm rot="10800000">
          <a:off x="1184861" y="853750"/>
          <a:ext cx="4053840" cy="655126"/>
        </a:xfrm>
        <a:prstGeom prst="homePlate">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288893" tIns="106680" rIns="199136" bIns="106680" numCol="1" spcCol="1270" anchor="ctr" anchorCtr="0">
          <a:noAutofit/>
        </a:bodyPr>
        <a:lstStyle/>
        <a:p>
          <a:pPr lvl="0" algn="ctr" defTabSz="1244600">
            <a:lnSpc>
              <a:spcPct val="90000"/>
            </a:lnSpc>
            <a:spcBef>
              <a:spcPct val="0"/>
            </a:spcBef>
            <a:spcAft>
              <a:spcPct val="35000"/>
            </a:spcAft>
          </a:pPr>
          <a:r>
            <a:rPr lang="zh-CN" altLang="en-US" sz="2800" kern="1200" dirty="0" smtClean="0"/>
            <a:t>黄色的“准用”标识</a:t>
          </a:r>
          <a:endParaRPr lang="zh-CN" altLang="en-US" sz="2800" kern="1200" dirty="0"/>
        </a:p>
      </dsp:txBody>
      <dsp:txXfrm rot="10800000">
        <a:off x="1184861" y="853750"/>
        <a:ext cx="4053840" cy="655126"/>
      </dsp:txXfrm>
    </dsp:sp>
    <dsp:sp modelId="{989561C1-0011-4F05-9C80-1A8D3BC2C080}">
      <dsp:nvSpPr>
        <dsp:cNvPr id="0" name=""/>
        <dsp:cNvSpPr/>
      </dsp:nvSpPr>
      <dsp:spPr>
        <a:xfrm>
          <a:off x="857298" y="853750"/>
          <a:ext cx="655126" cy="655126"/>
        </a:xfrm>
        <a:prstGeom prst="ellipse">
          <a:avLst/>
        </a:prstGeom>
        <a:solidFill>
          <a:srgbClr val="FFFF00"/>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sp>
    <dsp:sp modelId="{7C0917C4-FC2B-431E-913F-4D0967F0EA74}">
      <dsp:nvSpPr>
        <dsp:cNvPr id="0" name=""/>
        <dsp:cNvSpPr/>
      </dsp:nvSpPr>
      <dsp:spPr>
        <a:xfrm rot="10800000">
          <a:off x="1184861" y="1727202"/>
          <a:ext cx="4053840" cy="655126"/>
        </a:xfrm>
        <a:prstGeom prst="homePlate">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288893" tIns="106680" rIns="199136" bIns="106680" numCol="1" spcCol="1270" anchor="ctr" anchorCtr="0">
          <a:noAutofit/>
        </a:bodyPr>
        <a:lstStyle/>
        <a:p>
          <a:pPr lvl="0" algn="ctr" defTabSz="1244600">
            <a:lnSpc>
              <a:spcPct val="90000"/>
            </a:lnSpc>
            <a:spcBef>
              <a:spcPct val="0"/>
            </a:spcBef>
            <a:spcAft>
              <a:spcPct val="35000"/>
            </a:spcAft>
          </a:pPr>
          <a:r>
            <a:rPr lang="zh-CN" altLang="en-US" sz="2800" kern="1200" dirty="0" smtClean="0"/>
            <a:t>蓝色的“限用”标识</a:t>
          </a:r>
          <a:endParaRPr lang="zh-CN" altLang="en-US" sz="2800" kern="1200" dirty="0"/>
        </a:p>
      </dsp:txBody>
      <dsp:txXfrm rot="10800000">
        <a:off x="1184861" y="1727202"/>
        <a:ext cx="4053840" cy="655126"/>
      </dsp:txXfrm>
    </dsp:sp>
    <dsp:sp modelId="{70517AAC-E250-4877-A288-BA46678FE90D}">
      <dsp:nvSpPr>
        <dsp:cNvPr id="0" name=""/>
        <dsp:cNvSpPr/>
      </dsp:nvSpPr>
      <dsp:spPr>
        <a:xfrm>
          <a:off x="857298" y="1704436"/>
          <a:ext cx="655126" cy="655126"/>
        </a:xfrm>
        <a:prstGeom prst="ellipse">
          <a:avLst/>
        </a:prstGeom>
        <a:solidFill>
          <a:srgbClr val="0070C0"/>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sp>
    <dsp:sp modelId="{A714D4F4-7E99-401B-8A79-8EC004491408}">
      <dsp:nvSpPr>
        <dsp:cNvPr id="0" name=""/>
        <dsp:cNvSpPr/>
      </dsp:nvSpPr>
      <dsp:spPr>
        <a:xfrm rot="10800000">
          <a:off x="1066813" y="2551114"/>
          <a:ext cx="4053840" cy="655126"/>
        </a:xfrm>
        <a:prstGeom prst="homePlate">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288893" tIns="106680" rIns="199136" bIns="106680" numCol="1" spcCol="1270" anchor="ctr" anchorCtr="0">
          <a:noAutofit/>
        </a:bodyPr>
        <a:lstStyle/>
        <a:p>
          <a:pPr lvl="0" algn="ctr" defTabSz="1244600">
            <a:lnSpc>
              <a:spcPct val="90000"/>
            </a:lnSpc>
            <a:spcBef>
              <a:spcPct val="0"/>
            </a:spcBef>
            <a:spcAft>
              <a:spcPct val="35000"/>
            </a:spcAft>
          </a:pPr>
          <a:r>
            <a:rPr lang="zh-CN" altLang="zh-CN" sz="2800" kern="1200" dirty="0" smtClean="0"/>
            <a:t>  红色的“禁用”标识</a:t>
          </a:r>
          <a:endParaRPr lang="zh-CN" altLang="en-US" sz="2800" kern="1200" dirty="0"/>
        </a:p>
      </dsp:txBody>
      <dsp:txXfrm rot="10800000">
        <a:off x="1066813" y="2551114"/>
        <a:ext cx="4053840" cy="655126"/>
      </dsp:txXfrm>
    </dsp:sp>
    <dsp:sp modelId="{0B0E7532-9EE7-4A1B-B259-387BE195C59E}">
      <dsp:nvSpPr>
        <dsp:cNvPr id="0" name=""/>
        <dsp:cNvSpPr/>
      </dsp:nvSpPr>
      <dsp:spPr>
        <a:xfrm>
          <a:off x="857298" y="2555123"/>
          <a:ext cx="655126" cy="655126"/>
        </a:xfrm>
        <a:prstGeom prst="ellipse">
          <a:avLst/>
        </a:prstGeom>
        <a:solidFill>
          <a:srgbClr val="FF0000"/>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sp>
    <dsp:sp modelId="{B56BC088-B322-40BD-98A8-CE4FD0B28031}">
      <dsp:nvSpPr>
        <dsp:cNvPr id="0" name=""/>
        <dsp:cNvSpPr/>
      </dsp:nvSpPr>
      <dsp:spPr>
        <a:xfrm rot="10800000">
          <a:off x="1184861" y="3405810"/>
          <a:ext cx="4053840" cy="655126"/>
        </a:xfrm>
        <a:prstGeom prst="homePlate">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288893" tIns="106680" rIns="199136" bIns="106680" numCol="1" spcCol="1270" anchor="ctr" anchorCtr="0">
          <a:noAutofit/>
        </a:bodyPr>
        <a:lstStyle/>
        <a:p>
          <a:pPr lvl="0" algn="ctr" defTabSz="1244600">
            <a:lnSpc>
              <a:spcPct val="90000"/>
            </a:lnSpc>
            <a:spcBef>
              <a:spcPct val="0"/>
            </a:spcBef>
            <a:spcAft>
              <a:spcPct val="35000"/>
            </a:spcAft>
          </a:pPr>
          <a:r>
            <a:rPr lang="zh-CN" altLang="en-US" sz="2800" kern="1200" dirty="0" smtClean="0"/>
            <a:t>紫色的“封存”标识</a:t>
          </a:r>
          <a:endParaRPr lang="zh-CN" altLang="en-US" sz="2800" kern="1200" dirty="0"/>
        </a:p>
      </dsp:txBody>
      <dsp:txXfrm rot="10800000">
        <a:off x="1184861" y="3405810"/>
        <a:ext cx="4053840" cy="655126"/>
      </dsp:txXfrm>
    </dsp:sp>
    <dsp:sp modelId="{A1B14B08-E85D-443B-B490-ED9640C5DC0F}">
      <dsp:nvSpPr>
        <dsp:cNvPr id="0" name=""/>
        <dsp:cNvSpPr/>
      </dsp:nvSpPr>
      <dsp:spPr>
        <a:xfrm>
          <a:off x="857298" y="3405810"/>
          <a:ext cx="655126" cy="655126"/>
        </a:xfrm>
        <a:prstGeom prst="ellipse">
          <a:avLst/>
        </a:prstGeom>
        <a:solidFill>
          <a:srgbClr val="7030A0"/>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CN"/>
          </a:p>
        </p:txBody>
      </p:sp>
      <p:sp>
        <p:nvSpPr>
          <p:cNvPr id="6144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CN"/>
          </a:p>
        </p:txBody>
      </p:sp>
      <p:sp>
        <p:nvSpPr>
          <p:cNvPr id="6144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CN"/>
          </a:p>
        </p:txBody>
      </p:sp>
      <p:sp>
        <p:nvSpPr>
          <p:cNvPr id="6144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C72FF659-D20C-48B2-AED5-90AB378503A3}" type="slidenum">
              <a:rPr lang="en-US" altLang="zh-CN"/>
              <a:pPr>
                <a:defRPr/>
              </a:pPr>
              <a:t>‹#›</a:t>
            </a:fld>
            <a:endParaRPr lang="en-US" altLang="zh-CN"/>
          </a:p>
        </p:txBody>
      </p:sp>
    </p:spTree>
    <p:extLst>
      <p:ext uri="{BB962C8B-B14F-4D97-AF65-F5344CB8AC3E}">
        <p14:creationId xmlns="" xmlns:p14="http://schemas.microsoft.com/office/powerpoint/2010/main" val="39844424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CN"/>
          </a:p>
        </p:txBody>
      </p:sp>
      <p:sp>
        <p:nvSpPr>
          <p:cNvPr id="135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CN"/>
          </a:p>
        </p:txBody>
      </p:sp>
      <p:sp>
        <p:nvSpPr>
          <p:cNvPr id="1105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135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135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CN"/>
          </a:p>
        </p:txBody>
      </p:sp>
      <p:sp>
        <p:nvSpPr>
          <p:cNvPr id="135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0108A96F-849A-4478-94CB-D065B757D7E8}" type="slidenum">
              <a:rPr lang="en-US" altLang="zh-CN"/>
              <a:pPr>
                <a:defRPr/>
              </a:pPr>
              <a:t>‹#›</a:t>
            </a:fld>
            <a:endParaRPr lang="en-US" altLang="zh-CN"/>
          </a:p>
        </p:txBody>
      </p:sp>
    </p:spTree>
    <p:extLst>
      <p:ext uri="{BB962C8B-B14F-4D97-AF65-F5344CB8AC3E}">
        <p14:creationId xmlns="" xmlns:p14="http://schemas.microsoft.com/office/powerpoint/2010/main" val="4635545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hemeOverride" Target="../theme/themeOverride1.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38.xml"/><Relationship Id="rId2" Type="http://schemas.openxmlformats.org/officeDocument/2006/relationships/notesMaster" Target="../notesMasters/notesMaster1.xml"/><Relationship Id="rId1" Type="http://schemas.openxmlformats.org/officeDocument/2006/relationships/themeOverride" Target="../theme/themeOverride9.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slide" Target="../slides/slide144.xml"/><Relationship Id="rId2" Type="http://schemas.openxmlformats.org/officeDocument/2006/relationships/notesMaster" Target="../notesMasters/notesMaster1.xml"/><Relationship Id="rId1" Type="http://schemas.openxmlformats.org/officeDocument/2006/relationships/themeOverride" Target="../theme/themeOverride10.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50.xml"/><Relationship Id="rId2" Type="http://schemas.openxmlformats.org/officeDocument/2006/relationships/notesMaster" Target="../notesMasters/notesMaster1.xml"/><Relationship Id="rId1" Type="http://schemas.openxmlformats.org/officeDocument/2006/relationships/themeOverride" Target="../theme/themeOverride2.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58.xml"/><Relationship Id="rId2" Type="http://schemas.openxmlformats.org/officeDocument/2006/relationships/notesMaster" Target="../notesMasters/notesMaster1.xml"/><Relationship Id="rId1" Type="http://schemas.openxmlformats.org/officeDocument/2006/relationships/themeOverride" Target="../theme/themeOverride3.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66.xml"/><Relationship Id="rId2" Type="http://schemas.openxmlformats.org/officeDocument/2006/relationships/notesMaster" Target="../notesMasters/notesMaster1.xml"/><Relationship Id="rId1" Type="http://schemas.openxmlformats.org/officeDocument/2006/relationships/themeOverride" Target="../theme/themeOverride4.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108.xml"/><Relationship Id="rId2" Type="http://schemas.openxmlformats.org/officeDocument/2006/relationships/notesMaster" Target="../notesMasters/notesMaster1.xml"/><Relationship Id="rId1" Type="http://schemas.openxmlformats.org/officeDocument/2006/relationships/themeOverride" Target="../theme/themeOverride5.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115.xml"/><Relationship Id="rId2" Type="http://schemas.openxmlformats.org/officeDocument/2006/relationships/notesMaster" Target="../notesMasters/notesMaster1.xml"/><Relationship Id="rId1" Type="http://schemas.openxmlformats.org/officeDocument/2006/relationships/themeOverride" Target="../theme/themeOverride6.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122.xml"/><Relationship Id="rId2" Type="http://schemas.openxmlformats.org/officeDocument/2006/relationships/notesMaster" Target="../notesMasters/notesMaster1.xml"/><Relationship Id="rId1" Type="http://schemas.openxmlformats.org/officeDocument/2006/relationships/themeOverride" Target="../theme/themeOverride7.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130.xml"/><Relationship Id="rId2" Type="http://schemas.openxmlformats.org/officeDocument/2006/relationships/notesMaster" Target="../notesMasters/notesMaster1.xml"/><Relationship Id="rId1" Type="http://schemas.openxmlformats.org/officeDocument/2006/relationships/themeOverride" Target="../theme/themeOverr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Rot="1" noChangeArrowheads="1"/>
          </p:cNvSpPr>
          <p:nvPr>
            <p:ph type="body" idx="1"/>
          </p:nvPr>
        </p:nvSpPr>
        <p:spPr>
          <a:xfrm>
            <a:off x="914400" y="4343400"/>
            <a:ext cx="5029200" cy="4114800"/>
          </a:xfrm>
          <a:noFill/>
        </p:spPr>
        <p:txBody>
          <a:bodyPr/>
          <a:lstStyle/>
          <a:p>
            <a:endParaRPr lang="zh-CN" dirty="0" smtClean="0"/>
          </a:p>
        </p:txBody>
      </p:sp>
    </p:spTree>
  </p:cSld>
  <p:clrMapOvr>
    <a:overrideClrMapping bg1="lt1" tx1="dk1" bg2="lt2" tx2="dk2" accent1="accent1" accent2="accent2" accent3="accent3" accent4="accent4" accent5="accent5" accent6="accent6" hlink="hlink" folHlink="folHlink"/>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Rot="1" noChangeArrowheads="1"/>
          </p:cNvSpPr>
          <p:nvPr>
            <p:ph type="body" idx="1"/>
          </p:nvPr>
        </p:nvSpPr>
        <p:spPr>
          <a:xfrm>
            <a:off x="914400" y="4343400"/>
            <a:ext cx="5029200" cy="4114800"/>
          </a:xfrm>
          <a:noFill/>
        </p:spPr>
        <p:txBody>
          <a:bodyPr/>
          <a:lstStyle/>
          <a:p>
            <a:endParaRPr lang="zh-CN" dirty="0" smtClean="0"/>
          </a:p>
        </p:txBody>
      </p:sp>
    </p:spTree>
  </p:cSld>
  <p:clrMapOvr>
    <a:overrideClrMapping bg1="lt1" tx1="dk1" bg2="lt2" tx2="dk2" accent1="accent1" accent2="accent2" accent3="accent3" accent4="accent4" accent5="accent5" accent6="accent6" hlink="hlink" folHlink="folHlink"/>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0108A96F-849A-4478-94CB-D065B757D7E8}" type="slidenum">
              <a:rPr lang="en-US" altLang="zh-CN" smtClean="0"/>
              <a:pPr>
                <a:defRPr/>
              </a:pPr>
              <a:t>140</a:t>
            </a:fld>
            <a:endParaRPr lang="en-US" altLang="zh-CN"/>
          </a:p>
        </p:txBody>
      </p:sp>
    </p:spTree>
    <p:extLst>
      <p:ext uri="{BB962C8B-B14F-4D97-AF65-F5344CB8AC3E}">
        <p14:creationId xmlns="" xmlns:p14="http://schemas.microsoft.com/office/powerpoint/2010/main" val="3868447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0108A96F-849A-4478-94CB-D065B757D7E8}" type="slidenum">
              <a:rPr lang="en-US" altLang="zh-CN" smtClean="0"/>
              <a:pPr>
                <a:defRPr/>
              </a:pPr>
              <a:t>141</a:t>
            </a:fld>
            <a:endParaRPr lang="en-US" altLang="zh-CN"/>
          </a:p>
        </p:txBody>
      </p:sp>
    </p:spTree>
    <p:extLst>
      <p:ext uri="{BB962C8B-B14F-4D97-AF65-F5344CB8AC3E}">
        <p14:creationId xmlns="" xmlns:p14="http://schemas.microsoft.com/office/powerpoint/2010/main" val="38684470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0108A96F-849A-4478-94CB-D065B757D7E8}" type="slidenum">
              <a:rPr lang="en-US" altLang="zh-CN" smtClean="0"/>
              <a:pPr>
                <a:defRPr/>
              </a:pPr>
              <a:t>142</a:t>
            </a:fld>
            <a:endParaRPr lang="en-US" altLang="zh-CN"/>
          </a:p>
        </p:txBody>
      </p:sp>
    </p:spTree>
    <p:extLst>
      <p:ext uri="{BB962C8B-B14F-4D97-AF65-F5344CB8AC3E}">
        <p14:creationId xmlns="" xmlns:p14="http://schemas.microsoft.com/office/powerpoint/2010/main" val="38684470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0108A96F-849A-4478-94CB-D065B757D7E8}" type="slidenum">
              <a:rPr lang="en-US" altLang="zh-CN" smtClean="0"/>
              <a:pPr>
                <a:defRPr/>
              </a:pPr>
              <a:t>143</a:t>
            </a:fld>
            <a:endParaRPr lang="en-US" altLang="zh-CN"/>
          </a:p>
        </p:txBody>
      </p:sp>
    </p:spTree>
    <p:extLst>
      <p:ext uri="{BB962C8B-B14F-4D97-AF65-F5344CB8AC3E}">
        <p14:creationId xmlns="" xmlns:p14="http://schemas.microsoft.com/office/powerpoint/2010/main" val="38684470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Rot="1" noChangeArrowheads="1"/>
          </p:cNvSpPr>
          <p:nvPr>
            <p:ph type="body" idx="1"/>
          </p:nvPr>
        </p:nvSpPr>
        <p:spPr>
          <a:xfrm>
            <a:off x="914400" y="4343400"/>
            <a:ext cx="5029200" cy="4114800"/>
          </a:xfrm>
          <a:noFill/>
        </p:spPr>
        <p:txBody>
          <a:bodyPr/>
          <a:lstStyle/>
          <a:p>
            <a:endParaRPr lang="zh-CN" dirty="0" smtClean="0"/>
          </a:p>
        </p:txBody>
      </p:sp>
    </p:spTree>
  </p:cSld>
  <p:clrMapOvr>
    <a:overrideClrMapping bg1="lt1" tx1="dk1" bg2="lt2" tx2="dk2" accent1="accent1" accent2="accent2" accent3="accent3" accent4="accent4" accent5="accent5" accent6="accent6" hlink="hlink" folHlink="folHlink"/>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幻灯片图像占位符 1"/>
          <p:cNvSpPr>
            <a:spLocks noGrp="1" noRot="1" noChangeAspect="1" noTextEdit="1"/>
          </p:cNvSpPr>
          <p:nvPr>
            <p:ph type="sldImg"/>
          </p:nvPr>
        </p:nvSpPr>
        <p:spPr>
          <a:ln/>
        </p:spPr>
      </p:sp>
      <p:sp>
        <p:nvSpPr>
          <p:cNvPr id="111619" name="备注占位符 2"/>
          <p:cNvSpPr>
            <a:spLocks noGrp="1"/>
          </p:cNvSpPr>
          <p:nvPr>
            <p:ph type="body" idx="1"/>
          </p:nvPr>
        </p:nvSpPr>
        <p:spPr>
          <a:noFill/>
        </p:spPr>
        <p:txBody>
          <a:bodyPr/>
          <a:lstStyle/>
          <a:p>
            <a:pPr eaLnBrk="1" hangingPunct="1"/>
            <a:r>
              <a:rPr lang="zh-CN" altLang="en-US" smtClean="0"/>
              <a:t>第一章结束</a:t>
            </a:r>
          </a:p>
        </p:txBody>
      </p:sp>
      <p:sp>
        <p:nvSpPr>
          <p:cNvPr id="111620" name="灯片编号占位符 3"/>
          <p:cNvSpPr>
            <a:spLocks noGrp="1"/>
          </p:cNvSpPr>
          <p:nvPr>
            <p:ph type="sldNum" sz="quarter" idx="5"/>
          </p:nvPr>
        </p:nvSpPr>
        <p:spPr>
          <a:noFill/>
        </p:spPr>
        <p:txBody>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fld id="{BCE9F5FF-80EC-4920-98B3-2C987F1B269F}" type="slidenum">
              <a:rPr lang="en-US" altLang="zh-CN" smtClean="0"/>
              <a:pPr eaLnBrk="1" hangingPunct="1"/>
              <a:t>48</a:t>
            </a:fld>
            <a:endParaRPr lang="en-US" altLang="zh-C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Rot="1" noChangeArrowheads="1"/>
          </p:cNvSpPr>
          <p:nvPr>
            <p:ph type="body" idx="1"/>
          </p:nvPr>
        </p:nvSpPr>
        <p:spPr>
          <a:xfrm>
            <a:off x="914400" y="4343400"/>
            <a:ext cx="5029200" cy="4114800"/>
          </a:xfrm>
          <a:noFill/>
        </p:spPr>
        <p:txBody>
          <a:bodyPr/>
          <a:lstStyle/>
          <a:p>
            <a:endParaRPr lang="zh-CN" dirty="0" smtClean="0"/>
          </a:p>
        </p:txBody>
      </p:sp>
    </p:spTree>
  </p:cSld>
  <p:clrMapOvr>
    <a:overrideClrMapping bg1="lt1" tx1="dk1" bg2="lt2" tx2="dk2" accent1="accent1" accent2="accent2" accent3="accent3" accent4="accent4" accent5="accent5" accent6="accent6" hlink="hlink" folHlink="folHlink"/>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Rot="1" noChangeArrowheads="1"/>
          </p:cNvSpPr>
          <p:nvPr>
            <p:ph type="body" idx="1"/>
          </p:nvPr>
        </p:nvSpPr>
        <p:spPr>
          <a:xfrm>
            <a:off x="914400" y="4343400"/>
            <a:ext cx="5029200" cy="4114800"/>
          </a:xfrm>
          <a:noFill/>
        </p:spPr>
        <p:txBody>
          <a:bodyPr/>
          <a:lstStyle/>
          <a:p>
            <a:endParaRPr lang="zh-CN" dirty="0" smtClean="0"/>
          </a:p>
        </p:txBody>
      </p:sp>
    </p:spTree>
  </p:cSld>
  <p:clrMapOvr>
    <a:overrideClrMapping bg1="lt1" tx1="dk1" bg2="lt2" tx2="dk2" accent1="accent1" accent2="accent2" accent3="accent3" accent4="accent4" accent5="accent5" accent6="accent6" hlink="hlink" folHlink="folHlink"/>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Rot="1" noChangeArrowheads="1"/>
          </p:cNvSpPr>
          <p:nvPr>
            <p:ph type="body" idx="1"/>
          </p:nvPr>
        </p:nvSpPr>
        <p:spPr>
          <a:xfrm>
            <a:off x="914400" y="4343400"/>
            <a:ext cx="5029200" cy="4114800"/>
          </a:xfrm>
          <a:noFill/>
        </p:spPr>
        <p:txBody>
          <a:bodyPr/>
          <a:lstStyle/>
          <a:p>
            <a:endParaRPr lang="zh-CN" dirty="0" smtClean="0"/>
          </a:p>
        </p:txBody>
      </p:sp>
    </p:spTree>
  </p:cSld>
  <p:clrMapOvr>
    <a:overrideClrMapping bg1="lt1" tx1="dk1" bg2="lt2" tx2="dk2" accent1="accent1" accent2="accent2" accent3="accent3" accent4="accent4" accent5="accent5" accent6="accent6" hlink="hlink" folHlink="folHlink"/>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Rot="1" noChangeArrowheads="1"/>
          </p:cNvSpPr>
          <p:nvPr>
            <p:ph type="body" idx="1"/>
          </p:nvPr>
        </p:nvSpPr>
        <p:spPr>
          <a:xfrm>
            <a:off x="914400" y="4343400"/>
            <a:ext cx="5029200" cy="4114800"/>
          </a:xfrm>
          <a:noFill/>
        </p:spPr>
        <p:txBody>
          <a:bodyPr/>
          <a:lstStyle/>
          <a:p>
            <a:endParaRPr lang="zh-CN" dirty="0" smtClean="0"/>
          </a:p>
        </p:txBody>
      </p:sp>
    </p:spTree>
  </p:cSld>
  <p:clrMapOvr>
    <a:overrideClrMapping bg1="lt1" tx1="dk1" bg2="lt2" tx2="dk2" accent1="accent1" accent2="accent2" accent3="accent3" accent4="accent4" accent5="accent5" accent6="accent6" hlink="hlink" folHlink="folHlink"/>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Rot="1" noChangeArrowheads="1"/>
          </p:cNvSpPr>
          <p:nvPr>
            <p:ph type="body" idx="1"/>
          </p:nvPr>
        </p:nvSpPr>
        <p:spPr>
          <a:xfrm>
            <a:off x="914400" y="4343400"/>
            <a:ext cx="5029200" cy="4114800"/>
          </a:xfrm>
          <a:noFill/>
        </p:spPr>
        <p:txBody>
          <a:bodyPr/>
          <a:lstStyle/>
          <a:p>
            <a:endParaRPr lang="zh-CN" dirty="0" smtClean="0"/>
          </a:p>
        </p:txBody>
      </p:sp>
    </p:spTree>
  </p:cSld>
  <p:clrMapOvr>
    <a:overrideClrMapping bg1="lt1" tx1="dk1" bg2="lt2" tx2="dk2" accent1="accent1" accent2="accent2" accent3="accent3" accent4="accent4" accent5="accent5" accent6="accent6" hlink="hlink" folHlink="folHlink"/>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Rot="1" noChangeArrowheads="1"/>
          </p:cNvSpPr>
          <p:nvPr>
            <p:ph type="body" idx="1"/>
          </p:nvPr>
        </p:nvSpPr>
        <p:spPr>
          <a:xfrm>
            <a:off x="914400" y="4343400"/>
            <a:ext cx="5029200" cy="4114800"/>
          </a:xfrm>
          <a:noFill/>
        </p:spPr>
        <p:txBody>
          <a:bodyPr/>
          <a:lstStyle/>
          <a:p>
            <a:endParaRPr lang="zh-CN" dirty="0" smtClean="0"/>
          </a:p>
        </p:txBody>
      </p:sp>
    </p:spTree>
  </p:cSld>
  <p:clrMapOvr>
    <a:overrideClrMapping bg1="lt1" tx1="dk1" bg2="lt2" tx2="dk2" accent1="accent1" accent2="accent2" accent3="accent3" accent4="accent4" accent5="accent5" accent6="accent6" hlink="hlink" folHlink="folHlink"/>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Rot="1" noChangeArrowheads="1"/>
          </p:cNvSpPr>
          <p:nvPr>
            <p:ph type="body" idx="1"/>
          </p:nvPr>
        </p:nvSpPr>
        <p:spPr>
          <a:xfrm>
            <a:off x="914400" y="4343400"/>
            <a:ext cx="5029200" cy="4114800"/>
          </a:xfrm>
          <a:noFill/>
        </p:spPr>
        <p:txBody>
          <a:bodyPr/>
          <a:lstStyle/>
          <a:p>
            <a:endParaRPr lang="zh-CN" dirty="0" smtClean="0"/>
          </a:p>
        </p:txBody>
      </p:sp>
    </p:spTree>
  </p:cSld>
  <p:clrMapOvr>
    <a:overrideClrMapping bg1="lt1" tx1="dk1" bg2="lt2" tx2="dk2" accent1="accent1" accent2="accent2" accent3="accent3" accent4="accent4" accent5="accent5" accent6="accent6" hlink="hlink" folHlink="folHlink"/>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vmlDrawing" Target="../drawings/vmlDrawing2.v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dirty="0" smtClean="0"/>
              <a:t>单击此处编辑母版副标题样式</a:t>
            </a:r>
            <a:endParaRPr lang="zh-CN" altLang="en-US" dirty="0"/>
          </a:p>
        </p:txBody>
      </p:sp>
    </p:spTree>
    <p:extLst>
      <p:ext uri="{BB962C8B-B14F-4D97-AF65-F5344CB8AC3E}">
        <p14:creationId xmlns="" xmlns:p14="http://schemas.microsoft.com/office/powerpoint/2010/main" val="768770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2518574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2206673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8733724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cSld name="内容">
    <p:spTree>
      <p:nvGrpSpPr>
        <p:cNvPr id="1" name=""/>
        <p:cNvGrpSpPr/>
        <p:nvPr/>
      </p:nvGrpSpPr>
      <p:grpSpPr>
        <a:xfrm>
          <a:off x="0" y="0"/>
          <a:ext cx="0" cy="0"/>
          <a:chOff x="0" y="0"/>
          <a:chExt cx="0" cy="0"/>
        </a:xfrm>
      </p:grpSpPr>
      <p:sp>
        <p:nvSpPr>
          <p:cNvPr id="3" name="Line 8"/>
          <p:cNvSpPr>
            <a:spLocks noChangeShapeType="1"/>
          </p:cNvSpPr>
          <p:nvPr userDrawn="1"/>
        </p:nvSpPr>
        <p:spPr bwMode="auto">
          <a:xfrm>
            <a:off x="457200" y="1066800"/>
            <a:ext cx="8207375" cy="0"/>
          </a:xfrm>
          <a:prstGeom prst="line">
            <a:avLst/>
          </a:prstGeom>
          <a:noFill/>
          <a:ln w="45720">
            <a:solidFill>
              <a:srgbClr val="969696"/>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 name="Rectangle 9"/>
          <p:cNvSpPr>
            <a:spLocks noChangeArrowheads="1"/>
          </p:cNvSpPr>
          <p:nvPr userDrawn="1"/>
        </p:nvSpPr>
        <p:spPr bwMode="auto">
          <a:xfrm>
            <a:off x="611560" y="6381328"/>
            <a:ext cx="3744416"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zh-CN" altLang="en-US" sz="1800" b="1" baseline="0" dirty="0" smtClean="0">
                <a:solidFill>
                  <a:srgbClr val="0070C0"/>
                </a:solidFill>
              </a:rPr>
              <a:t>中国科学院合肥物质科学研究院</a:t>
            </a:r>
          </a:p>
          <a:p>
            <a:pPr algn="r" eaLnBrk="0" hangingPunct="0"/>
            <a:endParaRPr lang="en-US" altLang="zh-CN" baseline="0" dirty="0">
              <a:solidFill>
                <a:srgbClr val="0070C0"/>
              </a:solidFill>
            </a:endParaRPr>
          </a:p>
        </p:txBody>
      </p:sp>
      <p:graphicFrame>
        <p:nvGraphicFramePr>
          <p:cNvPr id="5" name="Object 14"/>
          <p:cNvGraphicFramePr>
            <a:graphicFrameLocks noChangeAspect="1"/>
          </p:cNvGraphicFramePr>
          <p:nvPr userDrawn="1"/>
        </p:nvGraphicFramePr>
        <p:xfrm>
          <a:off x="268288" y="5410200"/>
          <a:ext cx="8875712" cy="1003300"/>
        </p:xfrm>
        <a:graphic>
          <a:graphicData uri="http://schemas.openxmlformats.org/presentationml/2006/ole">
            <p:oleObj spid="_x0000_s116748" name="Image" r:id="rId3" imgW="8876190" imgH="1002821" progId="">
              <p:embed/>
            </p:oleObj>
          </a:graphicData>
        </a:graphic>
      </p:graphicFrame>
      <p:sp>
        <p:nvSpPr>
          <p:cNvPr id="6" name="Text Box 15"/>
          <p:cNvSpPr txBox="1">
            <a:spLocks noChangeArrowheads="1"/>
          </p:cNvSpPr>
          <p:nvPr userDrawn="1"/>
        </p:nvSpPr>
        <p:spPr bwMode="auto">
          <a:xfrm>
            <a:off x="7453313" y="5743575"/>
            <a:ext cx="931862"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defRPr/>
            </a:pPr>
            <a:r>
              <a:rPr lang="en-US" altLang="zh-CN" sz="2000" b="1" i="1" smtClean="0"/>
              <a:t> C A S</a:t>
            </a:r>
          </a:p>
        </p:txBody>
      </p:sp>
      <p:sp>
        <p:nvSpPr>
          <p:cNvPr id="2" name="内容占位符 1"/>
          <p:cNvSpPr>
            <a:spLocks noGrp="1"/>
          </p:cNvSpPr>
          <p:nvPr>
            <p:ph/>
          </p:nvPr>
        </p:nvSpPr>
        <p:spPr>
          <a:xfrm>
            <a:off x="685800" y="609600"/>
            <a:ext cx="7772400" cy="5486400"/>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8" name="日期占位符 2"/>
          <p:cNvSpPr>
            <a:spLocks noGrp="1"/>
          </p:cNvSpPr>
          <p:nvPr>
            <p:ph type="dt" sz="half" idx="10"/>
          </p:nvPr>
        </p:nvSpPr>
        <p:spPr>
          <a:xfrm>
            <a:off x="685800" y="6248400"/>
            <a:ext cx="1905000" cy="457200"/>
          </a:xfrm>
          <a:prstGeom prst="rect">
            <a:avLst/>
          </a:prstGeom>
        </p:spPr>
        <p:txBody>
          <a:bodyPr/>
          <a:lstStyle>
            <a:lvl1pPr>
              <a:defRPr smtClean="0"/>
            </a:lvl1pPr>
          </a:lstStyle>
          <a:p>
            <a:pPr>
              <a:defRPr/>
            </a:pPr>
            <a:endParaRPr lang="zh-CN" altLang="zh-CN"/>
          </a:p>
        </p:txBody>
      </p:sp>
      <p:sp>
        <p:nvSpPr>
          <p:cNvPr id="9" name="页脚占位符 3"/>
          <p:cNvSpPr>
            <a:spLocks noGrp="1"/>
          </p:cNvSpPr>
          <p:nvPr>
            <p:ph type="ftr" sz="quarter" idx="11"/>
          </p:nvPr>
        </p:nvSpPr>
        <p:spPr>
          <a:xfrm>
            <a:off x="3124200" y="6248400"/>
            <a:ext cx="2895600" cy="457200"/>
          </a:xfrm>
          <a:prstGeom prst="rect">
            <a:avLst/>
          </a:prstGeom>
        </p:spPr>
        <p:txBody>
          <a:bodyPr/>
          <a:lstStyle>
            <a:lvl1pPr>
              <a:defRPr smtClean="0"/>
            </a:lvl1pPr>
          </a:lstStyle>
          <a:p>
            <a:pPr>
              <a:defRPr/>
            </a:pPr>
            <a:endParaRPr lang="zh-CN" altLang="zh-CN" dirty="0"/>
          </a:p>
        </p:txBody>
      </p:sp>
      <p:sp>
        <p:nvSpPr>
          <p:cNvPr id="10" name="灯片编号占位符 4"/>
          <p:cNvSpPr>
            <a:spLocks noGrp="1"/>
          </p:cNvSpPr>
          <p:nvPr>
            <p:ph type="sldNum" sz="quarter" idx="12"/>
          </p:nvPr>
        </p:nvSpPr>
        <p:spPr>
          <a:xfrm>
            <a:off x="179388" y="6308725"/>
            <a:ext cx="1905000" cy="457200"/>
          </a:xfrm>
          <a:prstGeom prst="rect">
            <a:avLst/>
          </a:prstGeom>
        </p:spPr>
        <p:txBody>
          <a:bodyPr/>
          <a:lstStyle>
            <a:lvl1pPr>
              <a:defRPr smtClean="0"/>
            </a:lvl1pPr>
          </a:lstStyle>
          <a:p>
            <a:pPr>
              <a:defRPr/>
            </a:pPr>
            <a:fld id="{AAEA2A6A-9FAB-4ACC-8851-CD08EE589DB1}" type="slidenum">
              <a:rPr lang="zh-CN" altLang="zh-CN"/>
              <a:pPr>
                <a:defRPr/>
              </a:pPr>
              <a:t>‹#›</a:t>
            </a:fld>
            <a:endParaRPr lang="zh-CN" altLang="zh-CN"/>
          </a:p>
        </p:txBody>
      </p:sp>
      <p:pic>
        <p:nvPicPr>
          <p:cNvPr id="11" name="Picture 11" descr="Catch267"/>
          <p:cNvPicPr>
            <a:picLocks noChangeAspect="1" noChangeArrowheads="1"/>
          </p:cNvPicPr>
          <p:nvPr userDrawn="1"/>
        </p:nvPicPr>
        <p:blipFill>
          <a:blip r:embed="rId4" cstate="print"/>
          <a:srcRect/>
          <a:stretch>
            <a:fillRect/>
          </a:stretch>
        </p:blipFill>
        <p:spPr bwMode="auto">
          <a:xfrm>
            <a:off x="8305800" y="0"/>
            <a:ext cx="838200" cy="736600"/>
          </a:xfrm>
          <a:prstGeom prst="rect">
            <a:avLst/>
          </a:prstGeom>
          <a:noFill/>
          <a:ln w="9525">
            <a:noFill/>
            <a:miter lim="800000"/>
            <a:headEnd/>
            <a:tailEnd/>
          </a:ln>
        </p:spPr>
      </p:pic>
    </p:spTree>
    <p:extLst>
      <p:ext uri="{BB962C8B-B14F-4D97-AF65-F5344CB8AC3E}">
        <p14:creationId xmlns="" xmlns:p14="http://schemas.microsoft.com/office/powerpoint/2010/main" val="4292065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3765088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extLst>
      <p:ext uri="{BB962C8B-B14F-4D97-AF65-F5344CB8AC3E}">
        <p14:creationId xmlns="" xmlns:p14="http://schemas.microsoft.com/office/powerpoint/2010/main" val="3379181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1076816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 xmlns:p14="http://schemas.microsoft.com/office/powerpoint/2010/main" val="2805157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Tree>
    <p:extLst>
      <p:ext uri="{BB962C8B-B14F-4D97-AF65-F5344CB8AC3E}">
        <p14:creationId xmlns="" xmlns:p14="http://schemas.microsoft.com/office/powerpoint/2010/main" val="2375740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516042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 xmlns:p14="http://schemas.microsoft.com/office/powerpoint/2010/main" val="242779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 xmlns:p14="http://schemas.microsoft.com/office/powerpoint/2010/main" val="3500893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vmlDrawing" Target="../drawings/vmlDrawing1.v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8"/>
          <p:cNvSpPr>
            <a:spLocks noChangeShapeType="1"/>
          </p:cNvSpPr>
          <p:nvPr userDrawn="1"/>
        </p:nvSpPr>
        <p:spPr bwMode="auto">
          <a:xfrm>
            <a:off x="457200" y="1066800"/>
            <a:ext cx="8207375" cy="0"/>
          </a:xfrm>
          <a:prstGeom prst="line">
            <a:avLst/>
          </a:prstGeom>
          <a:noFill/>
          <a:ln w="45720">
            <a:solidFill>
              <a:srgbClr val="969696"/>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027" name="Rectangle 9"/>
          <p:cNvSpPr>
            <a:spLocks noChangeArrowheads="1"/>
          </p:cNvSpPr>
          <p:nvPr userDrawn="1"/>
        </p:nvSpPr>
        <p:spPr bwMode="auto">
          <a:xfrm>
            <a:off x="539552" y="6488668"/>
            <a:ext cx="3407296"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r" eaLnBrk="0" hangingPunct="0"/>
            <a:r>
              <a:rPr lang="zh-CN" altLang="en-US" sz="1800" b="1" baseline="0" dirty="0" smtClean="0">
                <a:solidFill>
                  <a:srgbClr val="0070C0"/>
                </a:solidFill>
              </a:rPr>
              <a:t>中国科学院合肥物质科学研究院</a:t>
            </a:r>
            <a:endParaRPr lang="en-US" altLang="zh-CN" dirty="0"/>
          </a:p>
        </p:txBody>
      </p:sp>
      <p:graphicFrame>
        <p:nvGraphicFramePr>
          <p:cNvPr id="1028" name="Object 14"/>
          <p:cNvGraphicFramePr>
            <a:graphicFrameLocks noChangeAspect="1"/>
          </p:cNvGraphicFramePr>
          <p:nvPr userDrawn="1"/>
        </p:nvGraphicFramePr>
        <p:xfrm>
          <a:off x="268288" y="5410200"/>
          <a:ext cx="8875712" cy="1003300"/>
        </p:xfrm>
        <a:graphic>
          <a:graphicData uri="http://schemas.openxmlformats.org/presentationml/2006/ole">
            <p:oleObj spid="_x0000_s1041" name="Image" r:id="rId16" imgW="8876190" imgH="1002821" progId="">
              <p:embed/>
            </p:oleObj>
          </a:graphicData>
        </a:graphic>
      </p:graphicFrame>
      <p:sp>
        <p:nvSpPr>
          <p:cNvPr id="1029" name="Text Box 15"/>
          <p:cNvSpPr txBox="1">
            <a:spLocks noChangeArrowheads="1"/>
          </p:cNvSpPr>
          <p:nvPr userDrawn="1"/>
        </p:nvSpPr>
        <p:spPr bwMode="auto">
          <a:xfrm>
            <a:off x="7453313" y="5743575"/>
            <a:ext cx="931862"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defRPr/>
            </a:pPr>
            <a:r>
              <a:rPr lang="en-US" altLang="zh-CN" sz="2000" b="1" i="1" smtClean="0"/>
              <a:t> C A S</a:t>
            </a:r>
          </a:p>
        </p:txBody>
      </p:sp>
      <p:pic>
        <p:nvPicPr>
          <p:cNvPr id="7" name="Picture 11" descr="Catch267"/>
          <p:cNvPicPr>
            <a:picLocks noChangeAspect="1" noChangeArrowheads="1"/>
          </p:cNvPicPr>
          <p:nvPr userDrawn="1"/>
        </p:nvPicPr>
        <p:blipFill>
          <a:blip r:embed="rId17" cstate="print"/>
          <a:srcRect/>
          <a:stretch>
            <a:fillRect/>
          </a:stretch>
        </p:blipFill>
        <p:spPr bwMode="auto">
          <a:xfrm>
            <a:off x="8305800" y="0"/>
            <a:ext cx="838200" cy="736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宋体" charset="-122"/>
        </a:defRPr>
      </a:lvl2pPr>
      <a:lvl3pPr algn="ctr" rtl="0" eaLnBrk="0" fontAlgn="base" hangingPunct="0">
        <a:spcBef>
          <a:spcPct val="0"/>
        </a:spcBef>
        <a:spcAft>
          <a:spcPct val="0"/>
        </a:spcAft>
        <a:defRPr sz="4400">
          <a:solidFill>
            <a:schemeClr val="tx2"/>
          </a:solidFill>
          <a:latin typeface="Arial" charset="0"/>
          <a:ea typeface="宋体" charset="-122"/>
        </a:defRPr>
      </a:lvl3pPr>
      <a:lvl4pPr algn="ctr" rtl="0" eaLnBrk="0" fontAlgn="base" hangingPunct="0">
        <a:spcBef>
          <a:spcPct val="0"/>
        </a:spcBef>
        <a:spcAft>
          <a:spcPct val="0"/>
        </a:spcAft>
        <a:defRPr sz="4400">
          <a:solidFill>
            <a:schemeClr val="tx2"/>
          </a:solidFill>
          <a:latin typeface="Arial" charset="0"/>
          <a:ea typeface="宋体" charset="-122"/>
        </a:defRPr>
      </a:lvl4pPr>
      <a:lvl5pPr algn="ctr" rtl="0" eaLnBrk="0" fontAlgn="base" hangingPunct="0">
        <a:spcBef>
          <a:spcPct val="0"/>
        </a:spcBef>
        <a:spcAft>
          <a:spcPct val="0"/>
        </a:spcAft>
        <a:defRPr sz="4400">
          <a:solidFill>
            <a:schemeClr val="tx2"/>
          </a:solidFill>
          <a:latin typeface="Arial" charset="0"/>
          <a:ea typeface="宋体" charset="-122"/>
        </a:defRPr>
      </a:lvl5pPr>
      <a:lvl6pPr marL="457200" algn="ctr" rtl="0" fontAlgn="base">
        <a:spcBef>
          <a:spcPct val="0"/>
        </a:spcBef>
        <a:spcAft>
          <a:spcPct val="0"/>
        </a:spcAft>
        <a:defRPr sz="4400">
          <a:solidFill>
            <a:schemeClr val="tx2"/>
          </a:solidFill>
          <a:latin typeface="Arial" charset="0"/>
          <a:ea typeface="宋体" charset="-122"/>
        </a:defRPr>
      </a:lvl6pPr>
      <a:lvl7pPr marL="914400" algn="ctr" rtl="0" fontAlgn="base">
        <a:spcBef>
          <a:spcPct val="0"/>
        </a:spcBef>
        <a:spcAft>
          <a:spcPct val="0"/>
        </a:spcAft>
        <a:defRPr sz="4400">
          <a:solidFill>
            <a:schemeClr val="tx2"/>
          </a:solidFill>
          <a:latin typeface="Arial" charset="0"/>
          <a:ea typeface="宋体" charset="-122"/>
        </a:defRPr>
      </a:lvl7pPr>
      <a:lvl8pPr marL="1371600" algn="ctr" rtl="0" fontAlgn="base">
        <a:spcBef>
          <a:spcPct val="0"/>
        </a:spcBef>
        <a:spcAft>
          <a:spcPct val="0"/>
        </a:spcAft>
        <a:defRPr sz="4400">
          <a:solidFill>
            <a:schemeClr val="tx2"/>
          </a:solidFill>
          <a:latin typeface="Arial" charset="0"/>
          <a:ea typeface="宋体" charset="-122"/>
        </a:defRPr>
      </a:lvl8pPr>
      <a:lvl9pPr marL="1828800" algn="ctr" rtl="0" fontAlgn="base">
        <a:spcBef>
          <a:spcPct val="0"/>
        </a:spcBef>
        <a:spcAft>
          <a:spcPct val="0"/>
        </a:spcAft>
        <a:defRPr sz="4400">
          <a:solidFill>
            <a:schemeClr val="tx2"/>
          </a:solidFill>
          <a:latin typeface="Arial" charset="0"/>
          <a:ea typeface="宋体"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7.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4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bwMode="auto">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eaLnBrk="1" hangingPunct="1"/>
            <a:r>
              <a:rPr lang="en-US" altLang="zh-CN" dirty="0" smtClean="0">
                <a:solidFill>
                  <a:schemeClr val="accent2"/>
                </a:solidFill>
                <a:ea typeface="黑体" pitchFamily="2" charset="-122"/>
              </a:rPr>
              <a:t>2015</a:t>
            </a:r>
            <a:r>
              <a:rPr lang="zh-CN" altLang="en-US" dirty="0" smtClean="0">
                <a:solidFill>
                  <a:schemeClr val="accent2"/>
                </a:solidFill>
                <a:ea typeface="黑体" pitchFamily="2" charset="-122"/>
              </a:rPr>
              <a:t>质量检验员培训</a:t>
            </a:r>
          </a:p>
        </p:txBody>
      </p:sp>
      <p:sp>
        <p:nvSpPr>
          <p:cNvPr id="2" name="TextBox 1"/>
          <p:cNvSpPr txBox="1"/>
          <p:nvPr/>
        </p:nvSpPr>
        <p:spPr>
          <a:xfrm>
            <a:off x="4953000" y="4713288"/>
            <a:ext cx="2819400" cy="1077912"/>
          </a:xfrm>
          <a:prstGeom prst="rect">
            <a:avLst/>
          </a:prstGeom>
          <a:noFill/>
        </p:spPr>
        <p:txBody>
          <a:bodyPr>
            <a:spAutoFit/>
          </a:bodyPr>
          <a:lstStyle/>
          <a:p>
            <a:pPr>
              <a:defRPr/>
            </a:pPr>
            <a:r>
              <a:rPr lang="en-US" altLang="zh-CN" sz="3200" dirty="0">
                <a:solidFill>
                  <a:schemeClr val="accent2"/>
                </a:solidFill>
                <a:latin typeface="+mj-lt"/>
                <a:ea typeface="黑体" pitchFamily="2" charset="-122"/>
                <a:cs typeface="+mj-cs"/>
              </a:rPr>
              <a:t>——</a:t>
            </a:r>
            <a:r>
              <a:rPr lang="zh-CN" altLang="en-US" sz="3200" dirty="0">
                <a:solidFill>
                  <a:schemeClr val="accent2"/>
                </a:solidFill>
                <a:latin typeface="+mj-lt"/>
                <a:ea typeface="黑体" pitchFamily="2" charset="-122"/>
                <a:cs typeface="+mj-cs"/>
              </a:rPr>
              <a:t>陈国强</a:t>
            </a:r>
            <a:endParaRPr lang="en-US" altLang="zh-CN" sz="3200" dirty="0">
              <a:solidFill>
                <a:schemeClr val="accent2"/>
              </a:solidFill>
              <a:latin typeface="+mj-lt"/>
              <a:ea typeface="黑体" pitchFamily="2" charset="-122"/>
              <a:cs typeface="+mj-cs"/>
            </a:endParaRPr>
          </a:p>
          <a:p>
            <a:pPr>
              <a:defRPr/>
            </a:pPr>
            <a:r>
              <a:rPr lang="en-US" altLang="zh-CN" sz="3200" dirty="0">
                <a:solidFill>
                  <a:schemeClr val="accent2"/>
                </a:solidFill>
                <a:latin typeface="+mj-lt"/>
                <a:ea typeface="黑体" pitchFamily="2" charset="-122"/>
                <a:cs typeface="+mj-cs"/>
              </a:rPr>
              <a:t>2015</a:t>
            </a:r>
            <a:r>
              <a:rPr lang="zh-CN" altLang="en-US" sz="3200" dirty="0">
                <a:solidFill>
                  <a:schemeClr val="accent2"/>
                </a:solidFill>
                <a:latin typeface="+mj-lt"/>
                <a:ea typeface="黑体" pitchFamily="2" charset="-122"/>
                <a:cs typeface="+mj-cs"/>
              </a:rPr>
              <a:t>年</a:t>
            </a:r>
            <a:r>
              <a:rPr lang="en-US" altLang="zh-CN" sz="3200" dirty="0">
                <a:solidFill>
                  <a:schemeClr val="accent2"/>
                </a:solidFill>
                <a:latin typeface="+mj-lt"/>
                <a:ea typeface="黑体" pitchFamily="2" charset="-122"/>
                <a:cs typeface="+mj-cs"/>
              </a:rPr>
              <a:t>5</a:t>
            </a:r>
            <a:r>
              <a:rPr lang="zh-CN" altLang="en-US" sz="3200" dirty="0">
                <a:solidFill>
                  <a:schemeClr val="accent2"/>
                </a:solidFill>
                <a:latin typeface="+mj-lt"/>
                <a:ea typeface="黑体" pitchFamily="2" charset="-122"/>
                <a:cs typeface="+mj-cs"/>
              </a:rPr>
              <a:t>月</a:t>
            </a:r>
            <a:r>
              <a:rPr lang="en-US" altLang="zh-CN" sz="3200" dirty="0">
                <a:solidFill>
                  <a:schemeClr val="accent2"/>
                </a:solidFill>
                <a:latin typeface="+mj-lt"/>
                <a:ea typeface="黑体" pitchFamily="2" charset="-122"/>
                <a:cs typeface="+mj-cs"/>
              </a:rPr>
              <a:t>6</a:t>
            </a:r>
            <a:r>
              <a:rPr lang="zh-CN" altLang="en-US" sz="3200" dirty="0">
                <a:solidFill>
                  <a:schemeClr val="accent2"/>
                </a:solidFill>
                <a:latin typeface="+mj-lt"/>
                <a:ea typeface="黑体" pitchFamily="2" charset="-122"/>
                <a:cs typeface="+mj-cs"/>
              </a:rPr>
              <a:t>日</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检验的目的</a:t>
            </a:r>
          </a:p>
        </p:txBody>
      </p:sp>
      <p:sp>
        <p:nvSpPr>
          <p:cNvPr id="4" name="内容占位符 2"/>
          <p:cNvSpPr>
            <a:spLocks noGrp="1"/>
          </p:cNvSpPr>
          <p:nvPr>
            <p:ph idx="1"/>
          </p:nvPr>
        </p:nvSpPr>
        <p:spPr>
          <a:xfrm>
            <a:off x="-76200" y="4038600"/>
            <a:ext cx="8610600" cy="2011363"/>
          </a:xfrm>
        </p:spPr>
        <p:txBody>
          <a:bodyPr/>
          <a:lstStyle/>
          <a:p>
            <a:pPr marL="685800" lvl="2" defTabSz="1200150" eaLnBrk="1" hangingPunct="1">
              <a:lnSpc>
                <a:spcPct val="90000"/>
              </a:lnSpc>
              <a:spcAft>
                <a:spcPct val="15000"/>
              </a:spcAft>
              <a:buFontTx/>
              <a:buChar char="••"/>
              <a:defRPr/>
            </a:pPr>
            <a:r>
              <a:rPr lang="zh-CN" altLang="en-US" sz="2700" dirty="0" smtClean="0">
                <a:latin typeface="微软雅黑" pitchFamily="34" charset="-122"/>
                <a:ea typeface="微软雅黑" pitchFamily="34" charset="-122"/>
              </a:rPr>
              <a:t>检验的目的：</a:t>
            </a:r>
            <a:endParaRPr lang="en-US" altLang="zh-CN" sz="27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300" b="1" dirty="0" smtClean="0">
                <a:solidFill>
                  <a:srgbClr val="CC3300"/>
                </a:solidFill>
                <a:latin typeface="微软雅黑" pitchFamily="34" charset="-122"/>
                <a:ea typeface="微软雅黑" pitchFamily="34" charset="-122"/>
              </a:rPr>
              <a:t>判断交验产品是否符合要求，为验收过拒收产品提供依据</a:t>
            </a:r>
            <a:endParaRPr lang="en-US" altLang="zh-CN" sz="2300" b="1" dirty="0" smtClean="0">
              <a:solidFill>
                <a:srgbClr val="CC3300"/>
              </a:solidFill>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300" kern="1200" dirty="0" smtClean="0">
                <a:latin typeface="微软雅黑" pitchFamily="34" charset="-122"/>
                <a:ea typeface="微软雅黑" pitchFamily="34" charset="-122"/>
              </a:rPr>
              <a:t>但是注意检验结论只是“合格”与“不合格”，            并不是“接收”或“拒收”。</a:t>
            </a:r>
          </a:p>
        </p:txBody>
      </p:sp>
      <p:grpSp>
        <p:nvGrpSpPr>
          <p:cNvPr id="11268" name="组合 5"/>
          <p:cNvGrpSpPr>
            <a:grpSpLocks/>
          </p:cNvGrpSpPr>
          <p:nvPr/>
        </p:nvGrpSpPr>
        <p:grpSpPr bwMode="auto">
          <a:xfrm>
            <a:off x="1524000" y="736600"/>
            <a:ext cx="6096000" cy="4064000"/>
            <a:chOff x="1524000" y="736600"/>
            <a:chExt cx="6096000" cy="4064000"/>
          </a:xfrm>
        </p:grpSpPr>
        <p:graphicFrame>
          <p:nvGraphicFramePr>
            <p:cNvPr id="2" name="图示 1"/>
            <p:cNvGraphicFramePr/>
            <p:nvPr/>
          </p:nvGraphicFramePr>
          <p:xfrm>
            <a:off x="1524000" y="7366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十字星 2"/>
            <p:cNvSpPr/>
            <p:nvPr/>
          </p:nvSpPr>
          <p:spPr>
            <a:xfrm rot="1730493">
              <a:off x="2154238" y="1298575"/>
              <a:ext cx="838200" cy="762000"/>
            </a:xfrm>
            <a:prstGeom prst="star4">
              <a:avLst>
                <a:gd name="adj" fmla="val 39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5" name="半闭框 4"/>
            <p:cNvSpPr/>
            <p:nvPr/>
          </p:nvSpPr>
          <p:spPr>
            <a:xfrm rot="12806889">
              <a:off x="6434138" y="1030288"/>
              <a:ext cx="552450" cy="1360487"/>
            </a:xfrm>
            <a:prstGeom prst="halfFrame">
              <a:avLst>
                <a:gd name="adj1" fmla="val 1055"/>
                <a:gd name="adj2" fmla="val 2953"/>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chemeClr val="tx1"/>
                </a:solidFill>
              </a:endParaRPr>
            </a:p>
          </p:txBody>
        </p:sp>
      </p:gr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生产过程的质量检验</a:t>
            </a:r>
            <a:endParaRPr lang="zh-CN" altLang="en-US" sz="2800" smtClean="0"/>
          </a:p>
        </p:txBody>
      </p:sp>
      <p:grpSp>
        <p:nvGrpSpPr>
          <p:cNvPr id="100355" name="Group 96"/>
          <p:cNvGrpSpPr>
            <a:grpSpLocks/>
          </p:cNvGrpSpPr>
          <p:nvPr/>
        </p:nvGrpSpPr>
        <p:grpSpPr bwMode="auto">
          <a:xfrm>
            <a:off x="1057275" y="1228725"/>
            <a:ext cx="1041400" cy="1062038"/>
            <a:chOff x="1016388" y="738757"/>
            <a:chExt cx="731924" cy="747989"/>
          </a:xfrm>
        </p:grpSpPr>
        <p:grpSp>
          <p:nvGrpSpPr>
            <p:cNvPr id="100415" name="Group 51"/>
            <p:cNvGrpSpPr>
              <a:grpSpLocks/>
            </p:cNvGrpSpPr>
            <p:nvPr/>
          </p:nvGrpSpPr>
          <p:grpSpPr bwMode="auto">
            <a:xfrm>
              <a:off x="1016388" y="754823"/>
              <a:ext cx="731924" cy="731923"/>
              <a:chOff x="1704975" y="1095375"/>
              <a:chExt cx="1514475" cy="1514475"/>
            </a:xfrm>
          </p:grpSpPr>
          <p:sp>
            <p:nvSpPr>
              <p:cNvPr id="38" name="Oval 7"/>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39"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100416"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1</a:t>
              </a:r>
            </a:p>
          </p:txBody>
        </p:sp>
      </p:grpSp>
      <p:sp>
        <p:nvSpPr>
          <p:cNvPr id="40" name="Flowchart: Merge 3"/>
          <p:cNvSpPr/>
          <p:nvPr/>
        </p:nvSpPr>
        <p:spPr>
          <a:xfrm>
            <a:off x="189864"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100359" name="Rektangel 76"/>
          <p:cNvSpPr>
            <a:spLocks noChangeArrowheads="1"/>
          </p:cNvSpPr>
          <p:nvPr/>
        </p:nvSpPr>
        <p:spPr bwMode="auto">
          <a:xfrm>
            <a:off x="890588" y="1703388"/>
            <a:ext cx="1498600"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dirty="0">
                <a:latin typeface="华文新魏" pitchFamily="2" charset="-122"/>
                <a:ea typeface="华文新魏" pitchFamily="2" charset="-122"/>
              </a:rPr>
              <a:t>外购器材和外协件的检验</a:t>
            </a:r>
            <a:endParaRPr lang="da-DK" sz="2400" dirty="0">
              <a:latin typeface="华文新魏" pitchFamily="2" charset="-122"/>
              <a:ea typeface="华文新魏" pitchFamily="2" charset="-122"/>
            </a:endParaRPr>
          </a:p>
        </p:txBody>
      </p:sp>
      <p:grpSp>
        <p:nvGrpSpPr>
          <p:cNvPr id="100360" name="Group 96"/>
          <p:cNvGrpSpPr>
            <a:grpSpLocks/>
          </p:cNvGrpSpPr>
          <p:nvPr/>
        </p:nvGrpSpPr>
        <p:grpSpPr bwMode="auto">
          <a:xfrm>
            <a:off x="1057275" y="3724275"/>
            <a:ext cx="1041400" cy="1063625"/>
            <a:chOff x="1016388" y="738757"/>
            <a:chExt cx="731924" cy="747991"/>
          </a:xfrm>
        </p:grpSpPr>
        <p:grpSp>
          <p:nvGrpSpPr>
            <p:cNvPr id="100409" name="Group 51"/>
            <p:cNvGrpSpPr>
              <a:grpSpLocks/>
            </p:cNvGrpSpPr>
            <p:nvPr/>
          </p:nvGrpSpPr>
          <p:grpSpPr bwMode="auto">
            <a:xfrm>
              <a:off x="1016388" y="754824"/>
              <a:ext cx="731924" cy="731924"/>
              <a:chOff x="1704975" y="1095375"/>
              <a:chExt cx="1514475" cy="1514475"/>
            </a:xfrm>
          </p:grpSpPr>
          <p:sp>
            <p:nvSpPr>
              <p:cNvPr id="45" name="Oval 13"/>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46"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100410"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2</a:t>
              </a:r>
            </a:p>
          </p:txBody>
        </p:sp>
      </p:grpSp>
      <p:sp>
        <p:nvSpPr>
          <p:cNvPr id="47" name="Flowchart: Merge 15"/>
          <p:cNvSpPr/>
          <p:nvPr/>
        </p:nvSpPr>
        <p:spPr>
          <a:xfrm>
            <a:off x="189864"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100364" name="Rektangel 76"/>
          <p:cNvSpPr>
            <a:spLocks noChangeArrowheads="1"/>
          </p:cNvSpPr>
          <p:nvPr/>
        </p:nvSpPr>
        <p:spPr bwMode="auto">
          <a:xfrm>
            <a:off x="904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工序质量检验</a:t>
            </a:r>
            <a:endParaRPr lang="da-DK" sz="2400">
              <a:latin typeface="华文新魏" pitchFamily="2" charset="-122"/>
              <a:ea typeface="华文新魏" pitchFamily="2" charset="-122"/>
            </a:endParaRPr>
          </a:p>
        </p:txBody>
      </p:sp>
      <p:grpSp>
        <p:nvGrpSpPr>
          <p:cNvPr id="100365" name="Group 96"/>
          <p:cNvGrpSpPr>
            <a:grpSpLocks/>
          </p:cNvGrpSpPr>
          <p:nvPr/>
        </p:nvGrpSpPr>
        <p:grpSpPr bwMode="auto">
          <a:xfrm>
            <a:off x="3992563" y="1228725"/>
            <a:ext cx="1041400" cy="1062038"/>
            <a:chOff x="1016388" y="738757"/>
            <a:chExt cx="731924" cy="747989"/>
          </a:xfrm>
        </p:grpSpPr>
        <p:grpSp>
          <p:nvGrpSpPr>
            <p:cNvPr id="100403" name="Group 51"/>
            <p:cNvGrpSpPr>
              <a:grpSpLocks/>
            </p:cNvGrpSpPr>
            <p:nvPr/>
          </p:nvGrpSpPr>
          <p:grpSpPr bwMode="auto">
            <a:xfrm>
              <a:off x="1016388" y="754823"/>
              <a:ext cx="731924" cy="731923"/>
              <a:chOff x="1704975" y="1095375"/>
              <a:chExt cx="1514475" cy="1514475"/>
            </a:xfrm>
          </p:grpSpPr>
          <p:sp>
            <p:nvSpPr>
              <p:cNvPr id="52" name="Oval 20"/>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53"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100404"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3</a:t>
              </a:r>
            </a:p>
          </p:txBody>
        </p:sp>
      </p:grpSp>
      <p:sp>
        <p:nvSpPr>
          <p:cNvPr id="54" name="Flowchart: Merge 22"/>
          <p:cNvSpPr/>
          <p:nvPr/>
        </p:nvSpPr>
        <p:spPr>
          <a:xfrm>
            <a:off x="3125088"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100369" name="Rektangel 76"/>
          <p:cNvSpPr>
            <a:spLocks noChangeArrowheads="1"/>
          </p:cNvSpPr>
          <p:nvPr/>
        </p:nvSpPr>
        <p:spPr bwMode="auto">
          <a:xfrm>
            <a:off x="3825875"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最终成品检验</a:t>
            </a:r>
            <a:endParaRPr lang="da-DK" sz="2400">
              <a:latin typeface="华文新魏" pitchFamily="2" charset="-122"/>
              <a:ea typeface="华文新魏" pitchFamily="2" charset="-122"/>
            </a:endParaRPr>
          </a:p>
        </p:txBody>
      </p:sp>
      <p:grpSp>
        <p:nvGrpSpPr>
          <p:cNvPr id="100370" name="Group 96"/>
          <p:cNvGrpSpPr>
            <a:grpSpLocks/>
          </p:cNvGrpSpPr>
          <p:nvPr/>
        </p:nvGrpSpPr>
        <p:grpSpPr bwMode="auto">
          <a:xfrm>
            <a:off x="3992563" y="3724275"/>
            <a:ext cx="1041400" cy="1063625"/>
            <a:chOff x="1016388" y="738757"/>
            <a:chExt cx="731924" cy="747991"/>
          </a:xfrm>
        </p:grpSpPr>
        <p:grpSp>
          <p:nvGrpSpPr>
            <p:cNvPr id="100397" name="Group 51"/>
            <p:cNvGrpSpPr>
              <a:grpSpLocks/>
            </p:cNvGrpSpPr>
            <p:nvPr/>
          </p:nvGrpSpPr>
          <p:grpSpPr bwMode="auto">
            <a:xfrm>
              <a:off x="1016388" y="754824"/>
              <a:ext cx="731924" cy="731924"/>
              <a:chOff x="1704975" y="1095375"/>
              <a:chExt cx="1514475" cy="1514475"/>
            </a:xfrm>
          </p:grpSpPr>
          <p:sp>
            <p:nvSpPr>
              <p:cNvPr id="59" name="Oval 27"/>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60"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100398"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4</a:t>
              </a:r>
            </a:p>
          </p:txBody>
        </p:sp>
      </p:grpSp>
      <p:sp>
        <p:nvSpPr>
          <p:cNvPr id="61" name="Flowchart: Merge 29"/>
          <p:cNvSpPr/>
          <p:nvPr/>
        </p:nvSpPr>
        <p:spPr>
          <a:xfrm>
            <a:off x="3125088"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100374" name="Rektangel 76"/>
          <p:cNvSpPr>
            <a:spLocks noChangeArrowheads="1"/>
          </p:cNvSpPr>
          <p:nvPr/>
        </p:nvSpPr>
        <p:spPr bwMode="auto">
          <a:xfrm>
            <a:off x="3825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产品配套交付检查</a:t>
            </a:r>
            <a:endParaRPr lang="da-DK" sz="2400">
              <a:latin typeface="华文新魏" pitchFamily="2" charset="-122"/>
              <a:ea typeface="华文新魏" pitchFamily="2" charset="-122"/>
            </a:endParaRPr>
          </a:p>
        </p:txBody>
      </p:sp>
      <p:grpSp>
        <p:nvGrpSpPr>
          <p:cNvPr id="100375" name="Group 96"/>
          <p:cNvGrpSpPr>
            <a:grpSpLocks/>
          </p:cNvGrpSpPr>
          <p:nvPr/>
        </p:nvGrpSpPr>
        <p:grpSpPr bwMode="auto">
          <a:xfrm>
            <a:off x="6927850" y="1228725"/>
            <a:ext cx="1041400" cy="1062038"/>
            <a:chOff x="1016388" y="738757"/>
            <a:chExt cx="731924" cy="747989"/>
          </a:xfrm>
        </p:grpSpPr>
        <p:grpSp>
          <p:nvGrpSpPr>
            <p:cNvPr id="100391" name="Group 51"/>
            <p:cNvGrpSpPr>
              <a:grpSpLocks/>
            </p:cNvGrpSpPr>
            <p:nvPr/>
          </p:nvGrpSpPr>
          <p:grpSpPr bwMode="auto">
            <a:xfrm>
              <a:off x="1016388" y="754823"/>
              <a:ext cx="731924" cy="731923"/>
              <a:chOff x="1704975" y="1095375"/>
              <a:chExt cx="1514475" cy="1514475"/>
            </a:xfrm>
          </p:grpSpPr>
          <p:sp>
            <p:nvSpPr>
              <p:cNvPr id="66" name="Oval 34"/>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67" name="Oval 4"/>
              <p:cNvSpPr/>
              <p:nvPr/>
            </p:nvSpPr>
            <p:spPr>
              <a:xfrm>
                <a:off x="1781186" y="1143011"/>
                <a:ext cx="1362055" cy="1362054"/>
              </a:xfrm>
              <a:prstGeom prst="ellipse">
                <a:avLst/>
              </a:prstGeom>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100392"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5</a:t>
              </a:r>
            </a:p>
          </p:txBody>
        </p:sp>
      </p:grpSp>
      <p:sp>
        <p:nvSpPr>
          <p:cNvPr id="68" name="Flowchart: Merge 36"/>
          <p:cNvSpPr/>
          <p:nvPr/>
        </p:nvSpPr>
        <p:spPr>
          <a:xfrm>
            <a:off x="6060312"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dirty="0">
              <a:solidFill>
                <a:srgbClr val="3333FF"/>
              </a:solidFill>
              <a:latin typeface="华文新魏" pitchFamily="2" charset="-122"/>
              <a:ea typeface="华文新魏" pitchFamily="2" charset="-122"/>
            </a:endParaRPr>
          </a:p>
        </p:txBody>
      </p:sp>
      <p:sp>
        <p:nvSpPr>
          <p:cNvPr id="100379" name="Rektangel 76"/>
          <p:cNvSpPr>
            <a:spLocks noChangeArrowheads="1"/>
          </p:cNvSpPr>
          <p:nvPr/>
        </p:nvSpPr>
        <p:spPr bwMode="auto">
          <a:xfrm>
            <a:off x="6786563"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solidFill>
                  <a:srgbClr val="3333FF"/>
                </a:solidFill>
                <a:latin typeface="华文新魏" pitchFamily="2" charset="-122"/>
                <a:ea typeface="华文新魏" pitchFamily="2" charset="-122"/>
              </a:rPr>
              <a:t>例行试验的检验</a:t>
            </a:r>
            <a:endParaRPr lang="da-DK" sz="2400">
              <a:solidFill>
                <a:srgbClr val="3333FF"/>
              </a:solidFill>
              <a:latin typeface="华文新魏" pitchFamily="2" charset="-122"/>
              <a:ea typeface="华文新魏" pitchFamily="2" charset="-122"/>
            </a:endParaRPr>
          </a:p>
        </p:txBody>
      </p:sp>
      <p:grpSp>
        <p:nvGrpSpPr>
          <p:cNvPr id="100380" name="Group 96"/>
          <p:cNvGrpSpPr>
            <a:grpSpLocks/>
          </p:cNvGrpSpPr>
          <p:nvPr/>
        </p:nvGrpSpPr>
        <p:grpSpPr bwMode="auto">
          <a:xfrm>
            <a:off x="6927850" y="3724275"/>
            <a:ext cx="1041400" cy="1063625"/>
            <a:chOff x="1016388" y="738757"/>
            <a:chExt cx="731924" cy="747991"/>
          </a:xfrm>
        </p:grpSpPr>
        <p:grpSp>
          <p:nvGrpSpPr>
            <p:cNvPr id="100385" name="Group 51"/>
            <p:cNvGrpSpPr>
              <a:grpSpLocks/>
            </p:cNvGrpSpPr>
            <p:nvPr/>
          </p:nvGrpSpPr>
          <p:grpSpPr bwMode="auto">
            <a:xfrm>
              <a:off x="1016388" y="754824"/>
              <a:ext cx="731924" cy="731924"/>
              <a:chOff x="1704975" y="1095375"/>
              <a:chExt cx="1514475" cy="1514475"/>
            </a:xfrm>
          </p:grpSpPr>
          <p:sp>
            <p:nvSpPr>
              <p:cNvPr id="73" name="Oval 41"/>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74"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100386"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6</a:t>
              </a:r>
            </a:p>
          </p:txBody>
        </p:sp>
      </p:grpSp>
      <p:sp>
        <p:nvSpPr>
          <p:cNvPr id="75" name="Flowchart: Merge 43"/>
          <p:cNvSpPr/>
          <p:nvPr/>
        </p:nvSpPr>
        <p:spPr>
          <a:xfrm>
            <a:off x="6060312"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100384" name="Rektangel 76"/>
          <p:cNvSpPr>
            <a:spLocks noChangeArrowheads="1"/>
          </p:cNvSpPr>
          <p:nvPr/>
        </p:nvSpPr>
        <p:spPr bwMode="auto">
          <a:xfrm>
            <a:off x="6761163"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检验记录的填写</a:t>
            </a:r>
            <a:endParaRPr lang="da-DK" sz="2400">
              <a:latin typeface="华文新魏" pitchFamily="2" charset="-122"/>
              <a:ea typeface="华文新魏" pitchFamily="2" charset="-122"/>
            </a:endParaRP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产品配套交付检查</a:t>
            </a:r>
          </a:p>
        </p:txBody>
      </p:sp>
      <p:sp>
        <p:nvSpPr>
          <p:cNvPr id="101379"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1380"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1381"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1382" name="矩形 1"/>
          <p:cNvSpPr>
            <a:spLocks noChangeArrowheads="1"/>
          </p:cNvSpPr>
          <p:nvPr/>
        </p:nvSpPr>
        <p:spPr bwMode="auto">
          <a:xfrm>
            <a:off x="533400" y="1219200"/>
            <a:ext cx="8077200" cy="3492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向用户移交产品</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700" dirty="0">
              <a:latin typeface="微软雅黑" pitchFamily="34" charset="-122"/>
              <a:ea typeface="微软雅黑" pitchFamily="34" charset="-122"/>
            </a:endParaRPr>
          </a:p>
          <a:p>
            <a:pPr marL="812800" lvl="2" indent="-457200">
              <a:lnSpc>
                <a:spcPct val="130000"/>
              </a:lnSpc>
              <a:spcBef>
                <a:spcPts val="1200"/>
              </a:spcBef>
              <a:buFont typeface="Arial" charset="0"/>
              <a:buAutoNum type="arabicPeriod"/>
            </a:pPr>
            <a:r>
              <a:rPr lang="zh-CN" altLang="en-US" sz="2000" dirty="0">
                <a:latin typeface="微软雅黑" pitchFamily="34" charset="-122"/>
                <a:ea typeface="微软雅黑" pitchFamily="34" charset="-122"/>
              </a:rPr>
              <a:t>检查产品外表有无伤痕，铅封与保护堵盖是否正常，并将产品</a:t>
            </a:r>
            <a:r>
              <a:rPr lang="zh-CN" altLang="en-US" sz="2000" b="1" dirty="0">
                <a:solidFill>
                  <a:srgbClr val="FF0000"/>
                </a:solidFill>
                <a:latin typeface="微软雅黑" pitchFamily="34" charset="-122"/>
                <a:ea typeface="微软雅黑" pitchFamily="34" charset="-122"/>
              </a:rPr>
              <a:t>恢复到交付状态</a:t>
            </a:r>
            <a:r>
              <a:rPr lang="zh-CN" altLang="en-US" sz="2000" dirty="0">
                <a:latin typeface="微软雅黑" pitchFamily="34" charset="-122"/>
                <a:ea typeface="微软雅黑" pitchFamily="34" charset="-122"/>
              </a:rPr>
              <a:t>。</a:t>
            </a:r>
          </a:p>
          <a:p>
            <a:pPr marL="812800" lvl="2" indent="-457200">
              <a:lnSpc>
                <a:spcPct val="130000"/>
              </a:lnSpc>
              <a:spcBef>
                <a:spcPts val="1200"/>
              </a:spcBef>
              <a:buFont typeface="Arial" charset="0"/>
              <a:buAutoNum type="arabicPeriod"/>
            </a:pPr>
            <a:r>
              <a:rPr lang="zh-CN" altLang="en-US" sz="2000" dirty="0">
                <a:latin typeface="微软雅黑" pitchFamily="34" charset="-122"/>
                <a:ea typeface="微软雅黑" pitchFamily="34" charset="-122"/>
              </a:rPr>
              <a:t>在产品证明书上填记铁路或公路</a:t>
            </a:r>
            <a:r>
              <a:rPr lang="zh-CN" altLang="en-US" sz="2000" b="1" dirty="0">
                <a:solidFill>
                  <a:srgbClr val="FF0000"/>
                </a:solidFill>
                <a:latin typeface="微软雅黑" pitchFamily="34" charset="-122"/>
                <a:ea typeface="微软雅黑" pitchFamily="34" charset="-122"/>
              </a:rPr>
              <a:t>运输</a:t>
            </a:r>
            <a:r>
              <a:rPr lang="zh-CN" altLang="en-US" sz="2000" dirty="0">
                <a:latin typeface="微软雅黑" pitchFamily="34" charset="-122"/>
                <a:ea typeface="微软雅黑" pitchFamily="34" charset="-122"/>
              </a:rPr>
              <a:t>中的主要问题并签字。</a:t>
            </a:r>
          </a:p>
          <a:p>
            <a:pPr marL="812800" lvl="2" indent="-457200">
              <a:lnSpc>
                <a:spcPct val="130000"/>
              </a:lnSpc>
              <a:spcBef>
                <a:spcPts val="1200"/>
              </a:spcBef>
              <a:buFont typeface="Arial" charset="0"/>
              <a:buAutoNum type="arabicPeriod"/>
            </a:pPr>
            <a:r>
              <a:rPr lang="zh-CN" altLang="en-US" sz="2000" dirty="0">
                <a:latin typeface="微软雅黑" pitchFamily="34" charset="-122"/>
                <a:ea typeface="微软雅黑" pitchFamily="34" charset="-122"/>
              </a:rPr>
              <a:t>向接收方移交产品，产品配套件和产品质量证明文件等，交接双方应当面</a:t>
            </a:r>
            <a:r>
              <a:rPr lang="zh-CN" altLang="en-US" sz="2000" b="1" dirty="0">
                <a:solidFill>
                  <a:srgbClr val="FF0000"/>
                </a:solidFill>
                <a:latin typeface="微软雅黑" pitchFamily="34" charset="-122"/>
                <a:ea typeface="微软雅黑" pitchFamily="34" charset="-122"/>
              </a:rPr>
              <a:t>逐项检查</a:t>
            </a:r>
            <a:r>
              <a:rPr lang="zh-CN" altLang="en-US" sz="2000" dirty="0">
                <a:latin typeface="微软雅黑" pitchFamily="34" charset="-122"/>
                <a:ea typeface="微软雅黑" pitchFamily="34" charset="-122"/>
              </a:rPr>
              <a:t>，经双方确认无误后，即在</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产品证明书</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和</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产品交接单</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上签字，作为双方</a:t>
            </a:r>
            <a:r>
              <a:rPr lang="zh-CN" altLang="en-US" sz="2000" b="1" dirty="0">
                <a:solidFill>
                  <a:srgbClr val="FF0000"/>
                </a:solidFill>
                <a:latin typeface="微软雅黑" pitchFamily="34" charset="-122"/>
                <a:ea typeface="微软雅黑" pitchFamily="34" charset="-122"/>
              </a:rPr>
              <a:t>完成交接</a:t>
            </a:r>
            <a:r>
              <a:rPr lang="zh-CN" altLang="en-US" sz="2000" dirty="0">
                <a:latin typeface="微软雅黑" pitchFamily="34" charset="-122"/>
                <a:ea typeface="微软雅黑" pitchFamily="34" charset="-122"/>
              </a:rPr>
              <a:t>的依据。</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生产过程的质量检验</a:t>
            </a:r>
            <a:endParaRPr lang="zh-CN" altLang="en-US" sz="2800" smtClean="0"/>
          </a:p>
        </p:txBody>
      </p:sp>
      <p:grpSp>
        <p:nvGrpSpPr>
          <p:cNvPr id="102403" name="Group 96"/>
          <p:cNvGrpSpPr>
            <a:grpSpLocks/>
          </p:cNvGrpSpPr>
          <p:nvPr/>
        </p:nvGrpSpPr>
        <p:grpSpPr bwMode="auto">
          <a:xfrm>
            <a:off x="1057275" y="1228725"/>
            <a:ext cx="1041400" cy="1062038"/>
            <a:chOff x="1016388" y="738757"/>
            <a:chExt cx="731924" cy="747989"/>
          </a:xfrm>
        </p:grpSpPr>
        <p:grpSp>
          <p:nvGrpSpPr>
            <p:cNvPr id="102463" name="Group 51"/>
            <p:cNvGrpSpPr>
              <a:grpSpLocks/>
            </p:cNvGrpSpPr>
            <p:nvPr/>
          </p:nvGrpSpPr>
          <p:grpSpPr bwMode="auto">
            <a:xfrm>
              <a:off x="1016388" y="754823"/>
              <a:ext cx="731924" cy="731923"/>
              <a:chOff x="1704975" y="1095375"/>
              <a:chExt cx="1514475" cy="1514475"/>
            </a:xfrm>
          </p:grpSpPr>
          <p:sp>
            <p:nvSpPr>
              <p:cNvPr id="38" name="Oval 7"/>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39"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102464"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1</a:t>
              </a:r>
            </a:p>
          </p:txBody>
        </p:sp>
      </p:grpSp>
      <p:sp>
        <p:nvSpPr>
          <p:cNvPr id="40" name="Flowchart: Merge 3"/>
          <p:cNvSpPr/>
          <p:nvPr/>
        </p:nvSpPr>
        <p:spPr>
          <a:xfrm>
            <a:off x="189864"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102407" name="Rektangel 76"/>
          <p:cNvSpPr>
            <a:spLocks noChangeArrowheads="1"/>
          </p:cNvSpPr>
          <p:nvPr/>
        </p:nvSpPr>
        <p:spPr bwMode="auto">
          <a:xfrm>
            <a:off x="890588" y="1703388"/>
            <a:ext cx="1498600"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外购器材和外协件的检验</a:t>
            </a:r>
            <a:endParaRPr lang="da-DK" sz="2400">
              <a:latin typeface="华文新魏" pitchFamily="2" charset="-122"/>
              <a:ea typeface="华文新魏" pitchFamily="2" charset="-122"/>
            </a:endParaRPr>
          </a:p>
        </p:txBody>
      </p:sp>
      <p:grpSp>
        <p:nvGrpSpPr>
          <p:cNvPr id="102408" name="Group 96"/>
          <p:cNvGrpSpPr>
            <a:grpSpLocks/>
          </p:cNvGrpSpPr>
          <p:nvPr/>
        </p:nvGrpSpPr>
        <p:grpSpPr bwMode="auto">
          <a:xfrm>
            <a:off x="1057275" y="3724275"/>
            <a:ext cx="1041400" cy="1063625"/>
            <a:chOff x="1016388" y="738757"/>
            <a:chExt cx="731924" cy="747991"/>
          </a:xfrm>
        </p:grpSpPr>
        <p:grpSp>
          <p:nvGrpSpPr>
            <p:cNvPr id="102457" name="Group 51"/>
            <p:cNvGrpSpPr>
              <a:grpSpLocks/>
            </p:cNvGrpSpPr>
            <p:nvPr/>
          </p:nvGrpSpPr>
          <p:grpSpPr bwMode="auto">
            <a:xfrm>
              <a:off x="1016388" y="754824"/>
              <a:ext cx="731924" cy="731924"/>
              <a:chOff x="1704975" y="1095375"/>
              <a:chExt cx="1514475" cy="1514475"/>
            </a:xfrm>
          </p:grpSpPr>
          <p:sp>
            <p:nvSpPr>
              <p:cNvPr id="45" name="Oval 13"/>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46"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102458"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2</a:t>
              </a:r>
            </a:p>
          </p:txBody>
        </p:sp>
      </p:grpSp>
      <p:sp>
        <p:nvSpPr>
          <p:cNvPr id="47" name="Flowchart: Merge 15"/>
          <p:cNvSpPr/>
          <p:nvPr/>
        </p:nvSpPr>
        <p:spPr>
          <a:xfrm>
            <a:off x="189864"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102412" name="Rektangel 76"/>
          <p:cNvSpPr>
            <a:spLocks noChangeArrowheads="1"/>
          </p:cNvSpPr>
          <p:nvPr/>
        </p:nvSpPr>
        <p:spPr bwMode="auto">
          <a:xfrm>
            <a:off x="904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工序质量检验</a:t>
            </a:r>
            <a:endParaRPr lang="da-DK" sz="2400">
              <a:latin typeface="华文新魏" pitchFamily="2" charset="-122"/>
              <a:ea typeface="华文新魏" pitchFamily="2" charset="-122"/>
            </a:endParaRPr>
          </a:p>
        </p:txBody>
      </p:sp>
      <p:grpSp>
        <p:nvGrpSpPr>
          <p:cNvPr id="102413" name="Group 96"/>
          <p:cNvGrpSpPr>
            <a:grpSpLocks/>
          </p:cNvGrpSpPr>
          <p:nvPr/>
        </p:nvGrpSpPr>
        <p:grpSpPr bwMode="auto">
          <a:xfrm>
            <a:off x="3992563" y="1228725"/>
            <a:ext cx="1041400" cy="1062038"/>
            <a:chOff x="1016388" y="738757"/>
            <a:chExt cx="731924" cy="747989"/>
          </a:xfrm>
        </p:grpSpPr>
        <p:grpSp>
          <p:nvGrpSpPr>
            <p:cNvPr id="102451" name="Group 51"/>
            <p:cNvGrpSpPr>
              <a:grpSpLocks/>
            </p:cNvGrpSpPr>
            <p:nvPr/>
          </p:nvGrpSpPr>
          <p:grpSpPr bwMode="auto">
            <a:xfrm>
              <a:off x="1016388" y="754823"/>
              <a:ext cx="731924" cy="731923"/>
              <a:chOff x="1704975" y="1095375"/>
              <a:chExt cx="1514475" cy="1514475"/>
            </a:xfrm>
          </p:grpSpPr>
          <p:sp>
            <p:nvSpPr>
              <p:cNvPr id="52" name="Oval 20"/>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53"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102452"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3</a:t>
              </a:r>
            </a:p>
          </p:txBody>
        </p:sp>
      </p:grpSp>
      <p:sp>
        <p:nvSpPr>
          <p:cNvPr id="54" name="Flowchart: Merge 22"/>
          <p:cNvSpPr/>
          <p:nvPr/>
        </p:nvSpPr>
        <p:spPr>
          <a:xfrm>
            <a:off x="3125088"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102417" name="Rektangel 76"/>
          <p:cNvSpPr>
            <a:spLocks noChangeArrowheads="1"/>
          </p:cNvSpPr>
          <p:nvPr/>
        </p:nvSpPr>
        <p:spPr bwMode="auto">
          <a:xfrm>
            <a:off x="3825875"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最终成品检验</a:t>
            </a:r>
            <a:endParaRPr lang="da-DK" sz="2400">
              <a:latin typeface="华文新魏" pitchFamily="2" charset="-122"/>
              <a:ea typeface="华文新魏" pitchFamily="2" charset="-122"/>
            </a:endParaRPr>
          </a:p>
        </p:txBody>
      </p:sp>
      <p:grpSp>
        <p:nvGrpSpPr>
          <p:cNvPr id="102418" name="Group 96"/>
          <p:cNvGrpSpPr>
            <a:grpSpLocks/>
          </p:cNvGrpSpPr>
          <p:nvPr/>
        </p:nvGrpSpPr>
        <p:grpSpPr bwMode="auto">
          <a:xfrm>
            <a:off x="3992563" y="3724275"/>
            <a:ext cx="1041400" cy="1063625"/>
            <a:chOff x="1016388" y="738757"/>
            <a:chExt cx="731924" cy="747991"/>
          </a:xfrm>
        </p:grpSpPr>
        <p:grpSp>
          <p:nvGrpSpPr>
            <p:cNvPr id="102445" name="Group 51"/>
            <p:cNvGrpSpPr>
              <a:grpSpLocks/>
            </p:cNvGrpSpPr>
            <p:nvPr/>
          </p:nvGrpSpPr>
          <p:grpSpPr bwMode="auto">
            <a:xfrm>
              <a:off x="1016388" y="754824"/>
              <a:ext cx="731924" cy="731924"/>
              <a:chOff x="1704975" y="1095375"/>
              <a:chExt cx="1514475" cy="1514475"/>
            </a:xfrm>
          </p:grpSpPr>
          <p:sp>
            <p:nvSpPr>
              <p:cNvPr id="59" name="Oval 27"/>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60"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102446"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4</a:t>
              </a:r>
            </a:p>
          </p:txBody>
        </p:sp>
      </p:grpSp>
      <p:sp>
        <p:nvSpPr>
          <p:cNvPr id="61" name="Flowchart: Merge 29"/>
          <p:cNvSpPr/>
          <p:nvPr/>
        </p:nvSpPr>
        <p:spPr>
          <a:xfrm>
            <a:off x="3125088"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102422" name="Rektangel 76"/>
          <p:cNvSpPr>
            <a:spLocks noChangeArrowheads="1"/>
          </p:cNvSpPr>
          <p:nvPr/>
        </p:nvSpPr>
        <p:spPr bwMode="auto">
          <a:xfrm>
            <a:off x="3825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产品配套交付检查</a:t>
            </a:r>
            <a:endParaRPr lang="da-DK" sz="2400">
              <a:latin typeface="华文新魏" pitchFamily="2" charset="-122"/>
              <a:ea typeface="华文新魏" pitchFamily="2" charset="-122"/>
            </a:endParaRPr>
          </a:p>
        </p:txBody>
      </p:sp>
      <p:grpSp>
        <p:nvGrpSpPr>
          <p:cNvPr id="102423" name="Group 96"/>
          <p:cNvGrpSpPr>
            <a:grpSpLocks/>
          </p:cNvGrpSpPr>
          <p:nvPr/>
        </p:nvGrpSpPr>
        <p:grpSpPr bwMode="auto">
          <a:xfrm>
            <a:off x="6927850" y="1228725"/>
            <a:ext cx="1041400" cy="1062038"/>
            <a:chOff x="1016388" y="738757"/>
            <a:chExt cx="731924" cy="747989"/>
          </a:xfrm>
        </p:grpSpPr>
        <p:grpSp>
          <p:nvGrpSpPr>
            <p:cNvPr id="102439" name="Group 51"/>
            <p:cNvGrpSpPr>
              <a:grpSpLocks/>
            </p:cNvGrpSpPr>
            <p:nvPr/>
          </p:nvGrpSpPr>
          <p:grpSpPr bwMode="auto">
            <a:xfrm>
              <a:off x="1016388" y="754823"/>
              <a:ext cx="731924" cy="731923"/>
              <a:chOff x="1704975" y="1095375"/>
              <a:chExt cx="1514475" cy="1514475"/>
            </a:xfrm>
          </p:grpSpPr>
          <p:sp>
            <p:nvSpPr>
              <p:cNvPr id="66" name="Oval 34"/>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67"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102440"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5</a:t>
              </a:r>
            </a:p>
          </p:txBody>
        </p:sp>
      </p:grpSp>
      <p:sp>
        <p:nvSpPr>
          <p:cNvPr id="68" name="Flowchart: Merge 36"/>
          <p:cNvSpPr/>
          <p:nvPr/>
        </p:nvSpPr>
        <p:spPr>
          <a:xfrm>
            <a:off x="6060312"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dirty="0">
              <a:solidFill>
                <a:srgbClr val="3333FF"/>
              </a:solidFill>
              <a:latin typeface="华文新魏" pitchFamily="2" charset="-122"/>
              <a:ea typeface="华文新魏" pitchFamily="2" charset="-122"/>
            </a:endParaRPr>
          </a:p>
        </p:txBody>
      </p:sp>
      <p:sp>
        <p:nvSpPr>
          <p:cNvPr id="102427" name="Rektangel 76"/>
          <p:cNvSpPr>
            <a:spLocks noChangeArrowheads="1"/>
          </p:cNvSpPr>
          <p:nvPr/>
        </p:nvSpPr>
        <p:spPr bwMode="auto">
          <a:xfrm>
            <a:off x="6786563"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例行试验的检验</a:t>
            </a:r>
            <a:endParaRPr lang="da-DK" sz="2400">
              <a:latin typeface="华文新魏" pitchFamily="2" charset="-122"/>
              <a:ea typeface="华文新魏" pitchFamily="2" charset="-122"/>
            </a:endParaRPr>
          </a:p>
        </p:txBody>
      </p:sp>
      <p:grpSp>
        <p:nvGrpSpPr>
          <p:cNvPr id="102428" name="Group 96"/>
          <p:cNvGrpSpPr>
            <a:grpSpLocks/>
          </p:cNvGrpSpPr>
          <p:nvPr/>
        </p:nvGrpSpPr>
        <p:grpSpPr bwMode="auto">
          <a:xfrm>
            <a:off x="6927850" y="3724275"/>
            <a:ext cx="1041400" cy="1063625"/>
            <a:chOff x="1016388" y="738757"/>
            <a:chExt cx="731924" cy="747991"/>
          </a:xfrm>
        </p:grpSpPr>
        <p:grpSp>
          <p:nvGrpSpPr>
            <p:cNvPr id="102433" name="Group 51"/>
            <p:cNvGrpSpPr>
              <a:grpSpLocks/>
            </p:cNvGrpSpPr>
            <p:nvPr/>
          </p:nvGrpSpPr>
          <p:grpSpPr bwMode="auto">
            <a:xfrm>
              <a:off x="1016388" y="754824"/>
              <a:ext cx="731924" cy="731924"/>
              <a:chOff x="1704975" y="1095375"/>
              <a:chExt cx="1514475" cy="1514475"/>
            </a:xfrm>
          </p:grpSpPr>
          <p:sp>
            <p:nvSpPr>
              <p:cNvPr id="73" name="Oval 41"/>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74" name="Oval 4"/>
              <p:cNvSpPr/>
              <p:nvPr/>
            </p:nvSpPr>
            <p:spPr>
              <a:xfrm>
                <a:off x="1781186" y="1143011"/>
                <a:ext cx="1362055" cy="1362054"/>
              </a:xfrm>
              <a:prstGeom prst="ellipse">
                <a:avLst/>
              </a:prstGeom>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102434"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6</a:t>
              </a:r>
            </a:p>
          </p:txBody>
        </p:sp>
      </p:grpSp>
      <p:sp>
        <p:nvSpPr>
          <p:cNvPr id="75" name="Flowchart: Merge 43"/>
          <p:cNvSpPr/>
          <p:nvPr/>
        </p:nvSpPr>
        <p:spPr>
          <a:xfrm>
            <a:off x="6060312"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102432" name="Rektangel 76"/>
          <p:cNvSpPr>
            <a:spLocks noChangeArrowheads="1"/>
          </p:cNvSpPr>
          <p:nvPr/>
        </p:nvSpPr>
        <p:spPr bwMode="auto">
          <a:xfrm>
            <a:off x="6761163"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solidFill>
                  <a:srgbClr val="3333FF"/>
                </a:solidFill>
                <a:latin typeface="华文新魏" pitchFamily="2" charset="-122"/>
                <a:ea typeface="华文新魏" pitchFamily="2" charset="-122"/>
              </a:rPr>
              <a:t>检验记录的填写</a:t>
            </a:r>
            <a:endParaRPr lang="da-DK" sz="2400">
              <a:solidFill>
                <a:srgbClr val="3333FF"/>
              </a:solidFill>
              <a:latin typeface="华文新魏" pitchFamily="2" charset="-122"/>
              <a:ea typeface="华文新魏" pitchFamily="2" charset="-122"/>
            </a:endParaRP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检验记录的填写</a:t>
            </a:r>
            <a:endParaRPr lang="zh-CN" altLang="en-US" sz="2800" smtClean="0"/>
          </a:p>
        </p:txBody>
      </p:sp>
      <p:sp>
        <p:nvSpPr>
          <p:cNvPr id="103427"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3428"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3429"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3430" name="矩形 1"/>
          <p:cNvSpPr>
            <a:spLocks noChangeArrowheads="1"/>
          </p:cNvSpPr>
          <p:nvPr/>
        </p:nvSpPr>
        <p:spPr bwMode="auto">
          <a:xfrm>
            <a:off x="533400" y="1219200"/>
            <a:ext cx="8077200" cy="4408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检验记录的要求</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4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检验记录应</a:t>
            </a:r>
            <a:r>
              <a:rPr lang="zh-CN" altLang="en-US" sz="2000" b="1" dirty="0">
                <a:solidFill>
                  <a:srgbClr val="FF0000"/>
                </a:solidFill>
                <a:latin typeface="微软雅黑" pitchFamily="34" charset="-122"/>
                <a:ea typeface="微软雅黑" pitchFamily="34" charset="-122"/>
              </a:rPr>
              <a:t>完整、准确</a:t>
            </a:r>
            <a:r>
              <a:rPr lang="zh-CN" altLang="en-US" sz="2000" dirty="0">
                <a:latin typeface="微软雅黑" pitchFamily="34" charset="-122"/>
                <a:ea typeface="微软雅黑" pitchFamily="34" charset="-122"/>
              </a:rPr>
              <a:t>记录产品形成全过程的质量状况，满足产品质量的</a:t>
            </a:r>
            <a:r>
              <a:rPr lang="zh-CN" altLang="en-US" sz="2000" b="1" dirty="0">
                <a:solidFill>
                  <a:srgbClr val="FF0000"/>
                </a:solidFill>
                <a:latin typeface="微软雅黑" pitchFamily="34" charset="-122"/>
                <a:ea typeface="微软雅黑" pitchFamily="34" charset="-122"/>
              </a:rPr>
              <a:t>可追溯性</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检验记录应按规定进行</a:t>
            </a:r>
            <a:r>
              <a:rPr lang="zh-CN" altLang="en-US" sz="2000" b="1" dirty="0">
                <a:solidFill>
                  <a:srgbClr val="FF0000"/>
                </a:solidFill>
                <a:latin typeface="微软雅黑" pitchFamily="34" charset="-122"/>
                <a:ea typeface="微软雅黑" pitchFamily="34" charset="-122"/>
              </a:rPr>
              <a:t>编号</a:t>
            </a:r>
            <a:r>
              <a:rPr lang="zh-CN" altLang="en-US" sz="2000" dirty="0">
                <a:latin typeface="微软雅黑" pitchFamily="34" charset="-122"/>
                <a:ea typeface="微软雅黑" pitchFamily="34" charset="-122"/>
              </a:rPr>
              <a:t>，对有传递要求的检验记录应在文件中规定</a:t>
            </a:r>
            <a:r>
              <a:rPr lang="zh-CN" altLang="en-US" sz="2000" b="1" dirty="0">
                <a:solidFill>
                  <a:srgbClr val="FF0000"/>
                </a:solidFill>
                <a:latin typeface="微软雅黑" pitchFamily="34" charset="-122"/>
                <a:ea typeface="微软雅黑" pitchFamily="34" charset="-122"/>
              </a:rPr>
              <a:t>传递路线</a:t>
            </a:r>
            <a:r>
              <a:rPr lang="zh-CN" altLang="en-US" sz="2000" dirty="0">
                <a:latin typeface="微软雅黑" pitchFamily="34" charset="-122"/>
                <a:ea typeface="微软雅黑" pitchFamily="34" charset="-122"/>
              </a:rPr>
              <a:t>和</a:t>
            </a:r>
            <a:r>
              <a:rPr lang="zh-CN" altLang="en-US" sz="2000" b="1" dirty="0">
                <a:solidFill>
                  <a:srgbClr val="FF0000"/>
                </a:solidFill>
                <a:latin typeface="微软雅黑" pitchFamily="34" charset="-122"/>
                <a:ea typeface="微软雅黑" pitchFamily="34" charset="-122"/>
              </a:rPr>
              <a:t>传递方法</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检验记录应按规定的要求记录</a:t>
            </a:r>
            <a:r>
              <a:rPr lang="zh-CN" altLang="en-US" sz="2000" b="1" dirty="0">
                <a:solidFill>
                  <a:srgbClr val="FF0000"/>
                </a:solidFill>
                <a:latin typeface="微软雅黑" pitchFamily="34" charset="-122"/>
                <a:ea typeface="微软雅黑" pitchFamily="34" charset="-122"/>
              </a:rPr>
              <a:t>试验情况和实测值</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凡对产品性能或后续加工、装配</a:t>
            </a:r>
            <a:r>
              <a:rPr lang="zh-CN" altLang="en-US" sz="2000" b="1" dirty="0">
                <a:solidFill>
                  <a:srgbClr val="FF0000"/>
                </a:solidFill>
                <a:latin typeface="微软雅黑" pitchFamily="34" charset="-122"/>
                <a:ea typeface="微软雅黑" pitchFamily="34" charset="-122"/>
              </a:rPr>
              <a:t>有影响</a:t>
            </a:r>
            <a:r>
              <a:rPr lang="zh-CN" altLang="en-US" sz="2000" dirty="0">
                <a:latin typeface="微软雅黑" pitchFamily="34" charset="-122"/>
                <a:ea typeface="微软雅黑" pitchFamily="34" charset="-122"/>
              </a:rPr>
              <a:t>的，以及需要下道工序或用户</a:t>
            </a:r>
            <a:r>
              <a:rPr lang="zh-CN" altLang="en-US" sz="2000" b="1" dirty="0">
                <a:solidFill>
                  <a:srgbClr val="FF0000"/>
                </a:solidFill>
                <a:latin typeface="微软雅黑" pitchFamily="34" charset="-122"/>
                <a:ea typeface="微软雅黑" pitchFamily="34" charset="-122"/>
              </a:rPr>
              <a:t>注意</a:t>
            </a:r>
            <a:r>
              <a:rPr lang="zh-CN" altLang="en-US" sz="2000" dirty="0">
                <a:latin typeface="微软雅黑" pitchFamily="34" charset="-122"/>
                <a:ea typeface="微软雅黑" pitchFamily="34" charset="-122"/>
              </a:rPr>
              <a:t>的问题，均应将原始记录复印件附在质量控制记录卡或质量证明文件上，随产品流转。</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检验记录的填写</a:t>
            </a:r>
            <a:endParaRPr lang="zh-CN" altLang="en-US" sz="2800" smtClean="0"/>
          </a:p>
        </p:txBody>
      </p:sp>
      <p:sp>
        <p:nvSpPr>
          <p:cNvPr id="104451"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4452"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4453"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4454" name="矩形 1"/>
          <p:cNvSpPr>
            <a:spLocks noChangeArrowheads="1"/>
          </p:cNvSpPr>
          <p:nvPr/>
        </p:nvSpPr>
        <p:spPr bwMode="auto">
          <a:xfrm>
            <a:off x="533400" y="1219200"/>
            <a:ext cx="8077200" cy="4524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检验记录的要求</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400" dirty="0">
              <a:latin typeface="微软雅黑" pitchFamily="34" charset="-122"/>
              <a:ea typeface="微软雅黑" pitchFamily="34" charset="-122"/>
            </a:endParaRPr>
          </a:p>
          <a:p>
            <a:pPr marL="914400" lvl="1" indent="-457200">
              <a:lnSpc>
                <a:spcPct val="150000"/>
              </a:lnSpc>
              <a:buFont typeface="Arial" charset="0"/>
              <a:buAutoNum type="arabicPeriod" startAt="5"/>
            </a:pPr>
            <a:r>
              <a:rPr lang="zh-CN" altLang="en-US" sz="2000" dirty="0">
                <a:latin typeface="微软雅黑" pitchFamily="34" charset="-122"/>
                <a:ea typeface="微软雅黑" pitchFamily="34" charset="-122"/>
              </a:rPr>
              <a:t>检验记录的</a:t>
            </a:r>
            <a:r>
              <a:rPr lang="zh-CN" altLang="en-US" sz="2000" b="1" dirty="0">
                <a:solidFill>
                  <a:srgbClr val="FF0000"/>
                </a:solidFill>
                <a:latin typeface="微软雅黑" pitchFamily="34" charset="-122"/>
                <a:ea typeface="微软雅黑" pitchFamily="34" charset="-122"/>
              </a:rPr>
              <a:t>填写</a:t>
            </a:r>
            <a:r>
              <a:rPr lang="zh-CN" altLang="en-US" sz="2000" dirty="0">
                <a:latin typeface="微软雅黑" pitchFamily="34" charset="-122"/>
                <a:ea typeface="微软雅黑" pitchFamily="34" charset="-122"/>
              </a:rPr>
              <a:t>应注意内容完整、不得缺项，不得使用铅笔；字迹端正，印记清晰；计量单位符合法定要求。</a:t>
            </a:r>
          </a:p>
          <a:p>
            <a:pPr marL="914400" lvl="1" indent="-457200">
              <a:lnSpc>
                <a:spcPct val="150000"/>
              </a:lnSpc>
              <a:buFont typeface="Arial" charset="0"/>
              <a:buAutoNum type="arabicPeriod" startAt="5"/>
            </a:pPr>
            <a:r>
              <a:rPr lang="zh-CN" altLang="en-US" sz="2000" u="sng" dirty="0">
                <a:latin typeface="微软雅黑" pitchFamily="34" charset="-122"/>
                <a:ea typeface="微软雅黑" pitchFamily="34" charset="-122"/>
              </a:rPr>
              <a:t>检验记录不允许任意更改，特殊情况只允许划改（不允许刮改或涂改），</a:t>
            </a:r>
            <a:r>
              <a:rPr lang="zh-CN" altLang="en-US" sz="2000" b="1" dirty="0">
                <a:solidFill>
                  <a:srgbClr val="FF0000"/>
                </a:solidFill>
                <a:latin typeface="微软雅黑" pitchFamily="34" charset="-122"/>
                <a:ea typeface="微软雅黑" pitchFamily="34" charset="-122"/>
              </a:rPr>
              <a:t>划改处要签字</a:t>
            </a:r>
            <a:r>
              <a:rPr lang="zh-CN" altLang="en-US" sz="2000" u="sng" dirty="0">
                <a:latin typeface="微软雅黑" pitchFamily="34" charset="-122"/>
                <a:ea typeface="微软雅黑" pitchFamily="34" charset="-122"/>
              </a:rPr>
              <a:t>（盖章）并签署日期。</a:t>
            </a:r>
          </a:p>
          <a:p>
            <a:pPr marL="914400" lvl="1" indent="-457200">
              <a:lnSpc>
                <a:spcPct val="150000"/>
              </a:lnSpc>
              <a:buFont typeface="Arial" charset="0"/>
              <a:buAutoNum type="arabicPeriod" startAt="5"/>
            </a:pPr>
            <a:r>
              <a:rPr lang="zh-CN" altLang="en-US" sz="2000" u="sng" dirty="0">
                <a:latin typeface="微软雅黑" pitchFamily="34" charset="-122"/>
                <a:ea typeface="微软雅黑" pitchFamily="34" charset="-122"/>
              </a:rPr>
              <a:t>每页检验记录</a:t>
            </a:r>
            <a:r>
              <a:rPr lang="zh-CN" altLang="en-US" sz="2000" b="1" dirty="0">
                <a:solidFill>
                  <a:srgbClr val="FF0000"/>
                </a:solidFill>
                <a:latin typeface="微软雅黑" pitchFamily="34" charset="-122"/>
                <a:ea typeface="微软雅黑" pitchFamily="34" charset="-122"/>
              </a:rPr>
              <a:t>更改</a:t>
            </a:r>
            <a:r>
              <a:rPr lang="zh-CN" altLang="en-US" sz="2000" u="sng" dirty="0">
                <a:latin typeface="微软雅黑" pitchFamily="34" charset="-122"/>
                <a:ea typeface="微软雅黑" pitchFamily="34" charset="-122"/>
              </a:rPr>
              <a:t>一般不得超过两处，同一处不允许</a:t>
            </a:r>
            <a:r>
              <a:rPr lang="zh-CN" altLang="en-US" sz="2000" b="1" dirty="0">
                <a:solidFill>
                  <a:srgbClr val="FF0000"/>
                </a:solidFill>
                <a:latin typeface="微软雅黑" pitchFamily="34" charset="-122"/>
                <a:ea typeface="微软雅黑" pitchFamily="34" charset="-122"/>
              </a:rPr>
              <a:t>重复更改</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startAt="5"/>
            </a:pPr>
            <a:r>
              <a:rPr lang="zh-CN" altLang="en-US" sz="2000" dirty="0">
                <a:latin typeface="微软雅黑" pitchFamily="34" charset="-122"/>
                <a:ea typeface="微软雅黑" pitchFamily="34" charset="-122"/>
              </a:rPr>
              <a:t>产品</a:t>
            </a:r>
            <a:r>
              <a:rPr lang="zh-CN" altLang="en-US" sz="2000" b="1" dirty="0">
                <a:solidFill>
                  <a:srgbClr val="FF0000"/>
                </a:solidFill>
                <a:latin typeface="微软雅黑" pitchFamily="34" charset="-122"/>
                <a:ea typeface="微软雅黑" pitchFamily="34" charset="-122"/>
              </a:rPr>
              <a:t>证明书</a:t>
            </a:r>
            <a:r>
              <a:rPr lang="zh-CN" altLang="en-US" sz="2000" dirty="0">
                <a:latin typeface="微软雅黑" pitchFamily="34" charset="-122"/>
                <a:ea typeface="微软雅黑" pitchFamily="34" charset="-122"/>
              </a:rPr>
              <a:t>的编制、填写、管理等要求按</a:t>
            </a:r>
            <a:r>
              <a:rPr lang="en-US" altLang="zh-CN" sz="2000" dirty="0">
                <a:latin typeface="微软雅黑" pitchFamily="34" charset="-122"/>
                <a:ea typeface="微软雅黑" pitchFamily="34" charset="-122"/>
              </a:rPr>
              <a:t>QJ 19A</a:t>
            </a:r>
            <a:r>
              <a:rPr lang="zh-CN" altLang="en-US" sz="2000" dirty="0">
                <a:latin typeface="微软雅黑" pitchFamily="34" charset="-122"/>
                <a:ea typeface="微软雅黑" pitchFamily="34" charset="-122"/>
              </a:rPr>
              <a:t>的规定执行；产品</a:t>
            </a:r>
            <a:r>
              <a:rPr lang="zh-CN" altLang="en-US" sz="2000" b="1" dirty="0">
                <a:solidFill>
                  <a:srgbClr val="FF0000"/>
                </a:solidFill>
                <a:latin typeface="微软雅黑" pitchFamily="34" charset="-122"/>
                <a:ea typeface="微软雅黑" pitchFamily="34" charset="-122"/>
              </a:rPr>
              <a:t>履历书</a:t>
            </a:r>
            <a:r>
              <a:rPr lang="zh-CN" altLang="en-US" sz="2000" dirty="0">
                <a:latin typeface="微软雅黑" pitchFamily="34" charset="-122"/>
                <a:ea typeface="微软雅黑" pitchFamily="34" charset="-122"/>
              </a:rPr>
              <a:t>的编制、填写等要求按</a:t>
            </a:r>
            <a:r>
              <a:rPr lang="en-US" altLang="zh-CN" sz="2000" dirty="0">
                <a:latin typeface="微软雅黑" pitchFamily="34" charset="-122"/>
                <a:ea typeface="微软雅黑" pitchFamily="34" charset="-122"/>
              </a:rPr>
              <a:t>QJ 2999</a:t>
            </a:r>
            <a:r>
              <a:rPr lang="zh-CN" altLang="en-US" sz="2000" dirty="0">
                <a:latin typeface="微软雅黑" pitchFamily="34" charset="-122"/>
                <a:ea typeface="微软雅黑" pitchFamily="34" charset="-122"/>
              </a:rPr>
              <a:t>的规定执行。</a:t>
            </a:r>
          </a:p>
          <a:p>
            <a:pPr marL="914400" lvl="1" indent="-457200">
              <a:lnSpc>
                <a:spcPct val="150000"/>
              </a:lnSpc>
              <a:buFont typeface="Arial" charset="0"/>
              <a:buAutoNum type="arabicPeriod" startAt="5"/>
            </a:pPr>
            <a:endParaRPr lang="zh-CN" altLang="en-US" sz="20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检验记录的填写</a:t>
            </a:r>
            <a:endParaRPr lang="zh-CN" altLang="en-US" sz="2800" smtClean="0"/>
          </a:p>
        </p:txBody>
      </p:sp>
      <p:sp>
        <p:nvSpPr>
          <p:cNvPr id="105475"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5476"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5477"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5478" name="矩形 1"/>
          <p:cNvSpPr>
            <a:spLocks noChangeArrowheads="1"/>
          </p:cNvSpPr>
          <p:nvPr/>
        </p:nvSpPr>
        <p:spPr bwMode="auto">
          <a:xfrm>
            <a:off x="533400" y="1219200"/>
            <a:ext cx="8077200" cy="455509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检验记录的归档要求</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400" dirty="0">
              <a:latin typeface="微软雅黑" pitchFamily="34" charset="-122"/>
              <a:ea typeface="微软雅黑" pitchFamily="34" charset="-122"/>
            </a:endParaRPr>
          </a:p>
          <a:p>
            <a:pPr>
              <a:buFont typeface="Wingdings" pitchFamily="2" charset="2"/>
              <a:buChar char="p"/>
            </a:pPr>
            <a:endParaRPr lang="en-US" altLang="zh-CN" sz="14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质量检验部门应指定</a:t>
            </a:r>
            <a:r>
              <a:rPr lang="zh-CN" altLang="en-US" sz="2000" b="1" dirty="0">
                <a:solidFill>
                  <a:srgbClr val="FF0000"/>
                </a:solidFill>
                <a:latin typeface="微软雅黑" pitchFamily="34" charset="-122"/>
                <a:ea typeface="微软雅黑" pitchFamily="34" charset="-122"/>
              </a:rPr>
              <a:t>专人负责</a:t>
            </a:r>
            <a:r>
              <a:rPr lang="zh-CN" altLang="en-US" sz="2000" dirty="0">
                <a:latin typeface="微软雅黑" pitchFamily="34" charset="-122"/>
                <a:ea typeface="微软雅黑" pitchFamily="34" charset="-122"/>
              </a:rPr>
              <a:t>各种检验记录的收集、整理和归档工作。</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endParaRPr lang="zh-CN" altLang="en-US" sz="7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b="1" dirty="0">
                <a:solidFill>
                  <a:srgbClr val="FF0000"/>
                </a:solidFill>
                <a:latin typeface="微软雅黑" pitchFamily="34" charset="-122"/>
                <a:ea typeface="微软雅黑" pitchFamily="34" charset="-122"/>
              </a:rPr>
              <a:t>检验记录</a:t>
            </a:r>
            <a:r>
              <a:rPr lang="zh-CN" altLang="en-US" sz="2000" dirty="0">
                <a:latin typeface="微软雅黑" pitchFamily="34" charset="-122"/>
                <a:ea typeface="微软雅黑" pitchFamily="34" charset="-122"/>
              </a:rPr>
              <a:t>应按规定的项目和程序实行</a:t>
            </a:r>
            <a:r>
              <a:rPr lang="zh-CN" altLang="en-US" sz="2000" b="1" dirty="0">
                <a:solidFill>
                  <a:srgbClr val="FF0000"/>
                </a:solidFill>
                <a:latin typeface="微软雅黑" pitchFamily="34" charset="-122"/>
                <a:ea typeface="微软雅黑" pitchFamily="34" charset="-122"/>
              </a:rPr>
              <a:t>分类、分级管理</a:t>
            </a:r>
            <a:r>
              <a:rPr lang="zh-CN" altLang="en-US" sz="2000" dirty="0">
                <a:latin typeface="微软雅黑" pitchFamily="34" charset="-122"/>
                <a:ea typeface="微软雅黑" pitchFamily="34" charset="-122"/>
              </a:rPr>
              <a:t>，归档的检验记录应编制</a:t>
            </a:r>
            <a:r>
              <a:rPr lang="zh-CN" altLang="en-US" sz="2000" b="1" dirty="0">
                <a:solidFill>
                  <a:srgbClr val="FF0000"/>
                </a:solidFill>
                <a:latin typeface="微软雅黑" pitchFamily="34" charset="-122"/>
                <a:ea typeface="微软雅黑" pitchFamily="34" charset="-122"/>
              </a:rPr>
              <a:t>检索目录</a:t>
            </a:r>
            <a:r>
              <a:rPr lang="zh-CN" altLang="en-US" sz="2000" dirty="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endParaRPr lang="en-US" altLang="zh-CN" sz="9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b="1" dirty="0">
                <a:solidFill>
                  <a:srgbClr val="FF0000"/>
                </a:solidFill>
                <a:latin typeface="微软雅黑" pitchFamily="34" charset="-122"/>
                <a:ea typeface="微软雅黑" pitchFamily="34" charset="-122"/>
              </a:rPr>
              <a:t>整机产品质量证明文件</a:t>
            </a:r>
            <a:r>
              <a:rPr lang="zh-CN" altLang="en-US" sz="2000" dirty="0">
                <a:latin typeface="微软雅黑" pitchFamily="34" charset="-122"/>
                <a:ea typeface="微软雅黑" pitchFamily="34" charset="-122"/>
              </a:rPr>
              <a:t>及例行试验报告等文件，由总装（试验、试飞）质量检验部门按型号、次</a:t>
            </a:r>
            <a:r>
              <a:rPr lang="zh-CN" altLang="en-US" sz="2000" b="1" dirty="0">
                <a:solidFill>
                  <a:srgbClr val="FF0000"/>
                </a:solidFill>
                <a:latin typeface="微软雅黑" pitchFamily="34" charset="-122"/>
                <a:ea typeface="微软雅黑" pitchFamily="34" charset="-122"/>
              </a:rPr>
              <a:t>分类整理编号</a:t>
            </a:r>
            <a:r>
              <a:rPr lang="zh-CN" altLang="en-US" sz="2000" dirty="0">
                <a:latin typeface="微软雅黑" pitchFamily="34" charset="-122"/>
                <a:ea typeface="微软雅黑" pitchFamily="34" charset="-122"/>
              </a:rPr>
              <a:t>，按规定交档案部门</a:t>
            </a:r>
            <a:r>
              <a:rPr lang="zh-CN" altLang="en-US" sz="2000" b="1" dirty="0">
                <a:solidFill>
                  <a:srgbClr val="FF0000"/>
                </a:solidFill>
                <a:latin typeface="微软雅黑" pitchFamily="34" charset="-122"/>
                <a:ea typeface="微软雅黑" pitchFamily="34" charset="-122"/>
              </a:rPr>
              <a:t>统一归档。</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检验记录的填写</a:t>
            </a:r>
            <a:endParaRPr lang="zh-CN" altLang="en-US" sz="2800" smtClean="0"/>
          </a:p>
        </p:txBody>
      </p:sp>
      <p:sp>
        <p:nvSpPr>
          <p:cNvPr id="106499"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6500"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6501"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6502" name="矩形 1"/>
          <p:cNvSpPr>
            <a:spLocks noChangeArrowheads="1"/>
          </p:cNvSpPr>
          <p:nvPr/>
        </p:nvSpPr>
        <p:spPr bwMode="auto">
          <a:xfrm>
            <a:off x="533400" y="1219200"/>
            <a:ext cx="8077200" cy="443198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归档保存的检验记录一般应包括</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4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外购器材质量证明文件、入场复验报告、器材代用单及发放记录</a:t>
            </a:r>
            <a:r>
              <a:rPr lang="zh-CN" altLang="en-US" sz="2000" dirty="0" smtClean="0">
                <a:latin typeface="微软雅黑" pitchFamily="34" charset="-122"/>
                <a:ea typeface="微软雅黑" pitchFamily="34" charset="-122"/>
              </a:rPr>
              <a:t>等；</a:t>
            </a:r>
            <a:endParaRPr lang="en-US" altLang="zh-CN" sz="2000" dirty="0" smtClean="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产品</a:t>
            </a:r>
            <a:r>
              <a:rPr lang="zh-CN" altLang="en-US" sz="2000" dirty="0">
                <a:latin typeface="微软雅黑" pitchFamily="34" charset="-122"/>
                <a:ea typeface="微软雅黑" pitchFamily="34" charset="-122"/>
              </a:rPr>
              <a:t>质量定期综合分析报告；</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重要质量问题与重要质量事故及其复查、排故专题分析报告：</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产品例行试验报告及零、部（组）件、成品件在制造、装配、试验过程中的质量验收凭证、合格证和检验记录；</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新产品试制的检验记录；</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无损检验记录、关键工序检验记录。</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检验记录的填写</a:t>
            </a:r>
            <a:endParaRPr lang="zh-CN" altLang="en-US" sz="2800" smtClean="0"/>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3108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a:solidFill>
                  <a:srgbClr val="3333FF"/>
                </a:solidFill>
                <a:latin typeface="华文新魏" pitchFamily="2" charset="-122"/>
                <a:ea typeface="华文新魏" pitchFamily="2" charset="-122"/>
              </a:rPr>
              <a:t>航天产品检验记录的保存期限一般要求</a:t>
            </a:r>
            <a:endParaRPr lang="en-US" altLang="zh-CN" sz="2800">
              <a:solidFill>
                <a:srgbClr val="3333FF"/>
              </a:solidFill>
              <a:latin typeface="华文新魏" pitchFamily="2" charset="-122"/>
              <a:ea typeface="华文新魏" pitchFamily="2" charset="-122"/>
            </a:endParaRPr>
          </a:p>
          <a:p>
            <a:pPr>
              <a:buFont typeface="Wingdings" pitchFamily="2" charset="2"/>
              <a:buChar char="p"/>
            </a:pPr>
            <a:endParaRPr lang="en-US" altLang="zh-CN" sz="1400">
              <a:latin typeface="微软雅黑" pitchFamily="34" charset="-122"/>
              <a:ea typeface="微软雅黑" pitchFamily="34" charset="-122"/>
            </a:endParaRPr>
          </a:p>
          <a:p>
            <a:pPr marL="914400" lvl="1" indent="-457200">
              <a:lnSpc>
                <a:spcPct val="200000"/>
              </a:lnSpc>
              <a:buFont typeface="Arial" charset="0"/>
              <a:buAutoNum type="arabicPeriod"/>
            </a:pPr>
            <a:r>
              <a:rPr lang="zh-CN" altLang="en-US" sz="2000">
                <a:latin typeface="微软雅黑" pitchFamily="34" charset="-122"/>
                <a:ea typeface="微软雅黑" pitchFamily="34" charset="-122"/>
              </a:rPr>
              <a:t>有保存价值的记录应整理成档案，长期保管；</a:t>
            </a:r>
          </a:p>
          <a:p>
            <a:pPr marL="914400" lvl="1" indent="-457200">
              <a:lnSpc>
                <a:spcPct val="200000"/>
              </a:lnSpc>
              <a:buFont typeface="Arial" charset="0"/>
              <a:buAutoNum type="arabicPeriod"/>
            </a:pPr>
            <a:r>
              <a:rPr lang="zh-CN" altLang="en-US" sz="2000">
                <a:latin typeface="微软雅黑" pitchFamily="34" charset="-122"/>
                <a:ea typeface="微软雅黑" pitchFamily="34" charset="-122"/>
              </a:rPr>
              <a:t>合同要求时，记录的保存期应征得使用方同意或由使用方确定；</a:t>
            </a:r>
          </a:p>
          <a:p>
            <a:pPr marL="914400" lvl="1" indent="-457200">
              <a:lnSpc>
                <a:spcPct val="200000"/>
              </a:lnSpc>
              <a:buFont typeface="Arial" charset="0"/>
              <a:buAutoNum type="arabicPeriod"/>
            </a:pPr>
            <a:r>
              <a:rPr lang="zh-CN" altLang="en-US" sz="2000">
                <a:latin typeface="微软雅黑" pitchFamily="34" charset="-122"/>
                <a:ea typeface="微软雅黑" pitchFamily="34" charset="-122"/>
              </a:rPr>
              <a:t>合同无要求时，产品质量记录的保存期不得低于产品寿命期或责任期。</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09600" y="2057400"/>
            <a:ext cx="7772400" cy="21240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6600" dirty="0">
                <a:solidFill>
                  <a:srgbClr val="6170FF"/>
                </a:solidFill>
                <a:latin typeface="Arial Black" pitchFamily="34" charset="0"/>
                <a:ea typeface="隶书" pitchFamily="49" charset="-122"/>
              </a:rPr>
              <a:t>产品</a:t>
            </a:r>
            <a:r>
              <a:rPr lang="zh-CN" altLang="en-US" sz="6600" dirty="0" smtClean="0">
                <a:solidFill>
                  <a:srgbClr val="6170FF"/>
                </a:solidFill>
                <a:latin typeface="Arial Black" pitchFamily="34" charset="0"/>
                <a:ea typeface="隶书" pitchFamily="49" charset="-122"/>
              </a:rPr>
              <a:t>交接</a:t>
            </a:r>
            <a:r>
              <a:rPr lang="zh-CN" altLang="en-US" sz="6600" dirty="0">
                <a:solidFill>
                  <a:srgbClr val="6170FF"/>
                </a:solidFill>
                <a:latin typeface="Arial Black" pitchFamily="34" charset="0"/>
                <a:ea typeface="隶书" pitchFamily="49" charset="-122"/>
              </a:rPr>
              <a:t>检验</a:t>
            </a:r>
            <a:endParaRPr lang="en-US" altLang="zh-CN" sz="6600" dirty="0">
              <a:solidFill>
                <a:srgbClr val="6170FF"/>
              </a:solidFill>
              <a:latin typeface="Arial Black" pitchFamily="34" charset="0"/>
              <a:ea typeface="隶书" pitchFamily="49" charset="-122"/>
            </a:endParaRPr>
          </a:p>
          <a:p>
            <a:pPr algn="ctr" eaLnBrk="1" hangingPunct="1"/>
            <a:r>
              <a:rPr lang="zh-CN" altLang="en-US" sz="6600" dirty="0">
                <a:solidFill>
                  <a:srgbClr val="6170FF"/>
                </a:solidFill>
                <a:latin typeface="Arial Black" pitchFamily="34" charset="0"/>
                <a:ea typeface="隶书" pitchFamily="49" charset="-122"/>
              </a:rPr>
              <a:t>产品</a:t>
            </a:r>
            <a:r>
              <a:rPr lang="zh-CN" altLang="en-US" sz="6600" dirty="0" smtClean="0">
                <a:solidFill>
                  <a:srgbClr val="6170FF"/>
                </a:solidFill>
                <a:latin typeface="Arial Black" pitchFamily="34" charset="0"/>
                <a:ea typeface="隶书" pitchFamily="49" charset="-122"/>
              </a:rPr>
              <a:t>提交检验</a:t>
            </a:r>
            <a:endParaRPr lang="zh-CN" sz="6600" dirty="0">
              <a:solidFill>
                <a:srgbClr val="6170FF"/>
              </a:solidFill>
              <a:latin typeface="Times New Roman" pitchFamily="18" charset="0"/>
              <a:ea typeface="黑体" pitchFamily="2" charset="-122"/>
            </a:endParaRPr>
          </a:p>
        </p:txBody>
      </p:sp>
      <p:sp>
        <p:nvSpPr>
          <p:cNvPr id="2" name="矩形 1"/>
          <p:cNvSpPr/>
          <p:nvPr/>
        </p:nvSpPr>
        <p:spPr>
          <a:xfrm>
            <a:off x="7698313" y="6061670"/>
            <a:ext cx="569387" cy="923330"/>
          </a:xfrm>
          <a:prstGeom prst="rect">
            <a:avLst/>
          </a:prstGeom>
          <a:noFill/>
        </p:spPr>
        <p:txBody>
          <a:bodyPr wrap="none" lIns="91440" tIns="45720" rIns="91440" bIns="45720">
            <a:spAutoFit/>
          </a:bodyPr>
          <a:lstStyle/>
          <a:p>
            <a:pPr algn="ctr"/>
            <a:r>
              <a:rPr lang="en-US" altLang="zh-CN"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5</a:t>
            </a:r>
            <a:endParaRPr lang="zh-CN" alt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产品交接质量检验</a:t>
            </a:r>
            <a:endParaRPr lang="zh-CN" altLang="en-US" sz="2800" dirty="0" smtClean="0"/>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5089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定义</a:t>
            </a:r>
            <a:endParaRPr lang="en-US" altLang="zh-CN" sz="28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dirty="0">
                <a:latin typeface="微软雅黑" pitchFamily="34" charset="-122"/>
                <a:ea typeface="微软雅黑" pitchFamily="34" charset="-122"/>
              </a:rPr>
              <a:t>是指产品在</a:t>
            </a:r>
            <a:r>
              <a:rPr lang="zh-CN" altLang="en-US" sz="2000" b="1" dirty="0">
                <a:solidFill>
                  <a:srgbClr val="FF0000"/>
                </a:solidFill>
                <a:latin typeface="微软雅黑" pitchFamily="34" charset="-122"/>
                <a:ea typeface="微软雅黑" pitchFamily="34" charset="-122"/>
              </a:rPr>
              <a:t>上下工序间或跨单位交接</a:t>
            </a:r>
            <a:r>
              <a:rPr lang="zh-CN" altLang="en-US" sz="2000" dirty="0">
                <a:latin typeface="微软雅黑" pitchFamily="34" charset="-122"/>
                <a:ea typeface="微软雅黑" pitchFamily="34" charset="-122"/>
              </a:rPr>
              <a:t>时，对产品质量所进行的检验。</a:t>
            </a:r>
            <a:endParaRPr lang="en-US" altLang="zh-CN" sz="2000" dirty="0">
              <a:latin typeface="微软雅黑" pitchFamily="34" charset="-122"/>
              <a:ea typeface="微软雅黑" pitchFamily="34" charset="-122"/>
            </a:endParaRPr>
          </a:p>
          <a:p>
            <a:pPr>
              <a:buFont typeface="Wingdings" pitchFamily="2" charset="2"/>
              <a:buChar char="p"/>
            </a:pPr>
            <a:endParaRPr lang="en-US" altLang="zh-CN" sz="1200" dirty="0" smtClean="0">
              <a:solidFill>
                <a:srgbClr val="3333FF"/>
              </a:solidFill>
              <a:latin typeface="华文新魏" pitchFamily="2" charset="-122"/>
              <a:ea typeface="华文新魏" pitchFamily="2" charset="-122"/>
            </a:endParaRPr>
          </a:p>
          <a:p>
            <a:pPr marL="285750" indent="-285750">
              <a:buFont typeface="Wingdings" pitchFamily="2" charset="2"/>
              <a:buChar char="p"/>
            </a:pPr>
            <a:r>
              <a:rPr lang="zh-CN" altLang="en-US" sz="2800" dirty="0" smtClean="0">
                <a:solidFill>
                  <a:srgbClr val="3333FF"/>
                </a:solidFill>
                <a:latin typeface="华文新魏" pitchFamily="2" charset="-122"/>
                <a:ea typeface="华文新魏" pitchFamily="2" charset="-122"/>
              </a:rPr>
              <a:t>产品质量</a:t>
            </a:r>
            <a:r>
              <a:rPr lang="zh-CN" altLang="en-US" sz="2800" dirty="0">
                <a:solidFill>
                  <a:srgbClr val="3333FF"/>
                </a:solidFill>
                <a:latin typeface="华文新魏" pitchFamily="2" charset="-122"/>
                <a:ea typeface="华文新魏" pitchFamily="2" charset="-122"/>
              </a:rPr>
              <a:t>检验应具备的</a:t>
            </a:r>
            <a:r>
              <a:rPr lang="zh-CN" altLang="en-US" sz="2800" dirty="0" smtClean="0">
                <a:solidFill>
                  <a:srgbClr val="3333FF"/>
                </a:solidFill>
                <a:latin typeface="华文新魏" pitchFamily="2" charset="-122"/>
                <a:ea typeface="华文新魏" pitchFamily="2" charset="-122"/>
              </a:rPr>
              <a:t>条件：</a:t>
            </a:r>
            <a:endParaRPr lang="zh-CN" altLang="en-US"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9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产品</a:t>
            </a:r>
            <a:r>
              <a:rPr lang="zh-CN" altLang="en-US" sz="2000" dirty="0">
                <a:latin typeface="微软雅黑" pitchFamily="34" charset="-122"/>
                <a:ea typeface="微软雅黑" pitchFamily="34" charset="-122"/>
              </a:rPr>
              <a:t>按订货合同（或技术协议）、图纸、技术文件及有关文件</a:t>
            </a:r>
            <a:r>
              <a:rPr lang="zh-CN" altLang="en-US" sz="2000" b="1" dirty="0">
                <a:solidFill>
                  <a:srgbClr val="FF0000"/>
                </a:solidFill>
                <a:latin typeface="微软雅黑" pitchFamily="34" charset="-122"/>
                <a:ea typeface="微软雅黑" pitchFamily="34" charset="-122"/>
              </a:rPr>
              <a:t>加工完毕</a:t>
            </a:r>
            <a:r>
              <a:rPr lang="zh-CN" altLang="en-US" sz="2000" dirty="0">
                <a:latin typeface="微软雅黑" pitchFamily="34" charset="-122"/>
                <a:ea typeface="微软雅黑" pitchFamily="34" charset="-122"/>
              </a:rPr>
              <a:t>，并</a:t>
            </a:r>
            <a:r>
              <a:rPr lang="zh-CN" altLang="en-US" sz="2000" b="1" dirty="0">
                <a:solidFill>
                  <a:srgbClr val="FF0000"/>
                </a:solidFill>
                <a:latin typeface="微软雅黑" pitchFamily="34" charset="-122"/>
                <a:ea typeface="微软雅黑" pitchFamily="34" charset="-122"/>
              </a:rPr>
              <a:t>检验合格</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有</a:t>
            </a:r>
            <a:r>
              <a:rPr lang="zh-CN" altLang="en-US" sz="2000" dirty="0">
                <a:latin typeface="微软雅黑" pitchFamily="34" charset="-122"/>
                <a:ea typeface="微软雅黑" pitchFamily="34" charset="-122"/>
              </a:rPr>
              <a:t>质量检验部门签署产品</a:t>
            </a:r>
            <a:r>
              <a:rPr lang="zh-CN" altLang="en-US" sz="2000" b="1" dirty="0">
                <a:solidFill>
                  <a:srgbClr val="FF0000"/>
                </a:solidFill>
                <a:latin typeface="微软雅黑" pitchFamily="34" charset="-122"/>
                <a:ea typeface="微软雅黑" pitchFamily="34" charset="-122"/>
              </a:rPr>
              <a:t>质量证明文件</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产品</a:t>
            </a:r>
            <a:r>
              <a:rPr lang="zh-CN" altLang="en-US" sz="2000" b="1" dirty="0">
                <a:solidFill>
                  <a:srgbClr val="FF0000"/>
                </a:solidFill>
                <a:latin typeface="微软雅黑" pitchFamily="34" charset="-122"/>
                <a:ea typeface="微软雅黑" pitchFamily="34" charset="-122"/>
              </a:rPr>
              <a:t>装箱、铅封完好</a:t>
            </a:r>
            <a:r>
              <a:rPr lang="zh-CN" altLang="en-US" sz="2000" dirty="0">
                <a:latin typeface="微软雅黑" pitchFamily="34" charset="-122"/>
                <a:ea typeface="微软雅黑" pitchFamily="34" charset="-122"/>
              </a:rPr>
              <a:t>，符合图纸、技术文件要求。</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随</a:t>
            </a:r>
            <a:r>
              <a:rPr lang="zh-CN" altLang="en-US" sz="2000" dirty="0">
                <a:latin typeface="微软雅黑" pitchFamily="34" charset="-122"/>
                <a:ea typeface="微软雅黑" pitchFamily="34" charset="-122"/>
              </a:rPr>
              <a:t>产品的配套件、文件、</a:t>
            </a:r>
            <a:r>
              <a:rPr lang="zh-CN" altLang="en-US" sz="2000" b="1" dirty="0">
                <a:solidFill>
                  <a:srgbClr val="FF0000"/>
                </a:solidFill>
                <a:latin typeface="微软雅黑" pitchFamily="34" charset="-122"/>
                <a:ea typeface="微软雅黑" pitchFamily="34" charset="-122"/>
              </a:rPr>
              <a:t>资料齐全，物证相符</a:t>
            </a:r>
            <a:r>
              <a:rPr lang="zh-CN" altLang="en-US" sz="2000" dirty="0" smtClean="0">
                <a:latin typeface="微软雅黑" pitchFamily="34" charset="-122"/>
                <a:ea typeface="微软雅黑" pitchFamily="34" charset="-122"/>
              </a:rPr>
              <a:t>。</a:t>
            </a:r>
            <a:endParaRPr lang="zh-CN" altLang="en-US" sz="2000" dirty="0">
              <a:latin typeface="微软雅黑" pitchFamily="34" charset="-122"/>
              <a:ea typeface="微软雅黑" pitchFamily="34" charset="-122"/>
            </a:endParaRPr>
          </a:p>
        </p:txBody>
      </p:sp>
    </p:spTree>
    <p:extLst>
      <p:ext uri="{BB962C8B-B14F-4D97-AF65-F5344CB8AC3E}">
        <p14:creationId xmlns="" xmlns:p14="http://schemas.microsoft.com/office/powerpoint/2010/main" val="16123852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检验的职能</a:t>
            </a:r>
          </a:p>
        </p:txBody>
      </p:sp>
      <p:grpSp>
        <p:nvGrpSpPr>
          <p:cNvPr id="12291" name="Group 3"/>
          <p:cNvGrpSpPr>
            <a:grpSpLocks/>
          </p:cNvGrpSpPr>
          <p:nvPr/>
        </p:nvGrpSpPr>
        <p:grpSpPr bwMode="auto">
          <a:xfrm>
            <a:off x="3429000" y="1600200"/>
            <a:ext cx="2362200" cy="2438400"/>
            <a:chOff x="4071" y="1584"/>
            <a:chExt cx="1092" cy="1097"/>
          </a:xfrm>
        </p:grpSpPr>
        <p:sp>
          <p:nvSpPr>
            <p:cNvPr id="12345" name="Oval 4"/>
            <p:cNvSpPr>
              <a:spLocks noChangeArrowheads="1"/>
            </p:cNvSpPr>
            <p:nvPr/>
          </p:nvSpPr>
          <p:spPr bwMode="gray">
            <a:xfrm>
              <a:off x="4071" y="1584"/>
              <a:ext cx="1090" cy="1088"/>
            </a:xfrm>
            <a:prstGeom prst="ellipse">
              <a:avLst/>
            </a:prstGeom>
            <a:gradFill rotWithShape="1">
              <a:gsLst>
                <a:gs pos="0">
                  <a:srgbClr val="FFFFFF"/>
                </a:gs>
                <a:gs pos="50000">
                  <a:srgbClr val="D8755A"/>
                </a:gs>
                <a:gs pos="100000">
                  <a:srgbClr val="FFFFFF"/>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2346" name="Oval 5"/>
            <p:cNvSpPr>
              <a:spLocks noChangeArrowheads="1"/>
            </p:cNvSpPr>
            <p:nvPr/>
          </p:nvSpPr>
          <p:spPr bwMode="gray">
            <a:xfrm>
              <a:off x="4073" y="1593"/>
              <a:ext cx="1090" cy="1088"/>
            </a:xfrm>
            <a:prstGeom prst="ellipse">
              <a:avLst/>
            </a:prstGeom>
            <a:gradFill rotWithShape="1">
              <a:gsLst>
                <a:gs pos="0">
                  <a:srgbClr val="D8755A">
                    <a:alpha val="32001"/>
                  </a:srgbClr>
                </a:gs>
                <a:gs pos="100000">
                  <a:srgbClr val="000000">
                    <a:alpha val="89998"/>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2347" name="Oval 6"/>
            <p:cNvSpPr>
              <a:spLocks noChangeArrowheads="1"/>
            </p:cNvSpPr>
            <p:nvPr/>
          </p:nvSpPr>
          <p:spPr bwMode="gray">
            <a:xfrm>
              <a:off x="4131" y="1655"/>
              <a:ext cx="946" cy="945"/>
            </a:xfrm>
            <a:prstGeom prst="ellipse">
              <a:avLst/>
            </a:prstGeom>
            <a:gradFill rotWithShape="1">
              <a:gsLst>
                <a:gs pos="0">
                  <a:srgbClr val="753F31"/>
                </a:gs>
                <a:gs pos="50000">
                  <a:srgbClr val="D8755A"/>
                </a:gs>
                <a:gs pos="100000">
                  <a:srgbClr val="753F31"/>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48" name="Oval 7"/>
            <p:cNvSpPr>
              <a:spLocks noChangeArrowheads="1"/>
            </p:cNvSpPr>
            <p:nvPr/>
          </p:nvSpPr>
          <p:spPr bwMode="gray">
            <a:xfrm>
              <a:off x="4128" y="1650"/>
              <a:ext cx="946" cy="945"/>
            </a:xfrm>
            <a:prstGeom prst="ellipse">
              <a:avLst/>
            </a:prstGeom>
            <a:gradFill rotWithShape="1">
              <a:gsLst>
                <a:gs pos="0">
                  <a:srgbClr val="894A39"/>
                </a:gs>
                <a:gs pos="100000">
                  <a:srgbClr val="D8755A">
                    <a:alpha val="0"/>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49" name="Oval 8"/>
            <p:cNvSpPr>
              <a:spLocks noChangeArrowheads="1"/>
            </p:cNvSpPr>
            <p:nvPr/>
          </p:nvSpPr>
          <p:spPr bwMode="gray">
            <a:xfrm>
              <a:off x="4178" y="1703"/>
              <a:ext cx="852" cy="850"/>
            </a:xfrm>
            <a:prstGeom prst="ellipse">
              <a:avLst/>
            </a:prstGeom>
            <a:solidFill>
              <a:srgbClr val="000000"/>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grpSp>
          <p:nvGrpSpPr>
            <p:cNvPr id="12350" name="Group 9"/>
            <p:cNvGrpSpPr>
              <a:grpSpLocks/>
            </p:cNvGrpSpPr>
            <p:nvPr/>
          </p:nvGrpSpPr>
          <p:grpSpPr bwMode="auto">
            <a:xfrm>
              <a:off x="4197" y="1716"/>
              <a:ext cx="826" cy="825"/>
              <a:chOff x="4166" y="1706"/>
              <a:chExt cx="1252" cy="1252"/>
            </a:xfrm>
          </p:grpSpPr>
          <p:sp>
            <p:nvSpPr>
              <p:cNvPr id="12351" name="Oval 10"/>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52" name="Oval 11"/>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53" name="Oval 12"/>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54" name="Oval 13"/>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grpSp>
      </p:grpSp>
      <p:grpSp>
        <p:nvGrpSpPr>
          <p:cNvPr id="12292" name="Group 14"/>
          <p:cNvGrpSpPr>
            <a:grpSpLocks/>
          </p:cNvGrpSpPr>
          <p:nvPr/>
        </p:nvGrpSpPr>
        <p:grpSpPr bwMode="auto">
          <a:xfrm>
            <a:off x="2819400" y="2590800"/>
            <a:ext cx="3581400" cy="1828800"/>
            <a:chOff x="1680" y="1824"/>
            <a:chExt cx="2256" cy="1152"/>
          </a:xfrm>
        </p:grpSpPr>
        <p:sp>
          <p:nvSpPr>
            <p:cNvPr id="12341" name="AutoShape 15"/>
            <p:cNvSpPr>
              <a:spLocks noChangeArrowheads="1"/>
            </p:cNvSpPr>
            <p:nvPr/>
          </p:nvSpPr>
          <p:spPr bwMode="gray">
            <a:xfrm rot="10800000">
              <a:off x="3552" y="1824"/>
              <a:ext cx="384" cy="288"/>
            </a:xfrm>
            <a:prstGeom prst="leftArrow">
              <a:avLst>
                <a:gd name="adj1" fmla="val 31250"/>
                <a:gd name="adj2" fmla="val 71531"/>
              </a:avLst>
            </a:prstGeom>
            <a:gradFill rotWithShape="1">
              <a:gsLst>
                <a:gs pos="0">
                  <a:srgbClr val="666699"/>
                </a:gs>
                <a:gs pos="100000">
                  <a:srgbClr val="BEBED4"/>
                </a:gs>
              </a:gsLst>
              <a:lin ang="0" scaled="1"/>
            </a:gra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2342" name="AutoShape 16"/>
            <p:cNvSpPr>
              <a:spLocks noChangeArrowheads="1"/>
            </p:cNvSpPr>
            <p:nvPr/>
          </p:nvSpPr>
          <p:spPr bwMode="gray">
            <a:xfrm rot="-3685140">
              <a:off x="2112" y="2640"/>
              <a:ext cx="384" cy="288"/>
            </a:xfrm>
            <a:prstGeom prst="leftArrow">
              <a:avLst>
                <a:gd name="adj1" fmla="val 31250"/>
                <a:gd name="adj2" fmla="val 71531"/>
              </a:avLst>
            </a:prstGeom>
            <a:gradFill rotWithShape="1">
              <a:gsLst>
                <a:gs pos="0">
                  <a:srgbClr val="666699"/>
                </a:gs>
                <a:gs pos="100000">
                  <a:srgbClr val="BEBED4"/>
                </a:gs>
              </a:gsLst>
              <a:lin ang="0" scaled="1"/>
            </a:gra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2343" name="AutoShape 17"/>
            <p:cNvSpPr>
              <a:spLocks noChangeArrowheads="1"/>
            </p:cNvSpPr>
            <p:nvPr/>
          </p:nvSpPr>
          <p:spPr bwMode="gray">
            <a:xfrm>
              <a:off x="1680" y="1824"/>
              <a:ext cx="384" cy="288"/>
            </a:xfrm>
            <a:prstGeom prst="leftArrow">
              <a:avLst>
                <a:gd name="adj1" fmla="val 31250"/>
                <a:gd name="adj2" fmla="val 71531"/>
              </a:avLst>
            </a:prstGeom>
            <a:gradFill rotWithShape="1">
              <a:gsLst>
                <a:gs pos="0">
                  <a:srgbClr val="666699"/>
                </a:gs>
                <a:gs pos="100000">
                  <a:srgbClr val="BEBED4"/>
                </a:gs>
              </a:gsLst>
              <a:lin ang="0" scaled="1"/>
            </a:gra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2344" name="AutoShape 18"/>
            <p:cNvSpPr>
              <a:spLocks noChangeArrowheads="1"/>
            </p:cNvSpPr>
            <p:nvPr/>
          </p:nvSpPr>
          <p:spPr bwMode="gray">
            <a:xfrm rot="-7784550">
              <a:off x="3120" y="2640"/>
              <a:ext cx="384" cy="288"/>
            </a:xfrm>
            <a:prstGeom prst="leftArrow">
              <a:avLst>
                <a:gd name="adj1" fmla="val 31250"/>
                <a:gd name="adj2" fmla="val 71531"/>
              </a:avLst>
            </a:prstGeom>
            <a:gradFill rotWithShape="1">
              <a:gsLst>
                <a:gs pos="0">
                  <a:srgbClr val="666699"/>
                </a:gs>
                <a:gs pos="100000">
                  <a:srgbClr val="BEBED4"/>
                </a:gs>
              </a:gsLst>
              <a:lin ang="0" scaled="1"/>
            </a:gra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sp>
        <p:nvSpPr>
          <p:cNvPr id="12293" name="Text Box 19"/>
          <p:cNvSpPr txBox="1">
            <a:spLocks noChangeArrowheads="1"/>
          </p:cNvSpPr>
          <p:nvPr/>
        </p:nvSpPr>
        <p:spPr bwMode="gray">
          <a:xfrm>
            <a:off x="4141788" y="2352675"/>
            <a:ext cx="906462" cy="9540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r>
              <a:rPr lang="zh-CN" altLang="en-US" sz="2800" b="1">
                <a:solidFill>
                  <a:srgbClr val="000000"/>
                </a:solidFill>
                <a:latin typeface="微软雅黑" pitchFamily="34" charset="-122"/>
                <a:ea typeface="微软雅黑" pitchFamily="34" charset="-122"/>
              </a:rPr>
              <a:t>检验</a:t>
            </a:r>
            <a:endParaRPr lang="en-US" altLang="zh-CN" sz="2800" b="1">
              <a:solidFill>
                <a:srgbClr val="000000"/>
              </a:solidFill>
              <a:latin typeface="微软雅黑" pitchFamily="34" charset="-122"/>
              <a:ea typeface="微软雅黑" pitchFamily="34" charset="-122"/>
            </a:endParaRPr>
          </a:p>
          <a:p>
            <a:pPr algn="ctr"/>
            <a:r>
              <a:rPr lang="zh-CN" altLang="en-US" sz="2800" b="1">
                <a:solidFill>
                  <a:srgbClr val="000000"/>
                </a:solidFill>
                <a:latin typeface="微软雅黑" pitchFamily="34" charset="-122"/>
                <a:ea typeface="微软雅黑" pitchFamily="34" charset="-122"/>
              </a:rPr>
              <a:t>职能</a:t>
            </a:r>
            <a:endParaRPr lang="en-US" altLang="zh-CN" sz="2800" b="1">
              <a:solidFill>
                <a:srgbClr val="000000"/>
              </a:solidFill>
              <a:latin typeface="微软雅黑" pitchFamily="34" charset="-122"/>
              <a:ea typeface="微软雅黑" pitchFamily="34" charset="-122"/>
            </a:endParaRPr>
          </a:p>
        </p:txBody>
      </p:sp>
      <p:grpSp>
        <p:nvGrpSpPr>
          <p:cNvPr id="12294" name="Group 20"/>
          <p:cNvGrpSpPr>
            <a:grpSpLocks/>
          </p:cNvGrpSpPr>
          <p:nvPr/>
        </p:nvGrpSpPr>
        <p:grpSpPr bwMode="auto">
          <a:xfrm>
            <a:off x="6561138" y="2133600"/>
            <a:ext cx="1439862" cy="1439863"/>
            <a:chOff x="2789" y="1625"/>
            <a:chExt cx="907" cy="907"/>
          </a:xfrm>
        </p:grpSpPr>
        <p:sp>
          <p:nvSpPr>
            <p:cNvPr id="12331" name="Oval 21"/>
            <p:cNvSpPr>
              <a:spLocks noChangeArrowheads="1"/>
            </p:cNvSpPr>
            <p:nvPr/>
          </p:nvSpPr>
          <p:spPr bwMode="gray">
            <a:xfrm>
              <a:off x="2789" y="1625"/>
              <a:ext cx="907" cy="907"/>
            </a:xfrm>
            <a:prstGeom prst="ellipse">
              <a:avLst/>
            </a:prstGeom>
            <a:gradFill rotWithShape="1">
              <a:gsLst>
                <a:gs pos="0">
                  <a:srgbClr val="FFFFFF"/>
                </a:gs>
                <a:gs pos="50000">
                  <a:srgbClr val="83A6A7"/>
                </a:gs>
                <a:gs pos="100000">
                  <a:srgbClr val="FFFFFF"/>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2332" name="Oval 22"/>
            <p:cNvSpPr>
              <a:spLocks noChangeArrowheads="1"/>
            </p:cNvSpPr>
            <p:nvPr/>
          </p:nvSpPr>
          <p:spPr bwMode="gray">
            <a:xfrm>
              <a:off x="2789" y="1625"/>
              <a:ext cx="907" cy="907"/>
            </a:xfrm>
            <a:prstGeom prst="ellipse">
              <a:avLst/>
            </a:prstGeom>
            <a:gradFill rotWithShape="1">
              <a:gsLst>
                <a:gs pos="0">
                  <a:srgbClr val="83A6A7">
                    <a:alpha val="32001"/>
                  </a:srgbClr>
                </a:gs>
                <a:gs pos="100000">
                  <a:srgbClr val="000000">
                    <a:alpha val="89998"/>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2333" name="Oval 23"/>
            <p:cNvSpPr>
              <a:spLocks noChangeArrowheads="1"/>
            </p:cNvSpPr>
            <p:nvPr/>
          </p:nvSpPr>
          <p:spPr bwMode="gray">
            <a:xfrm>
              <a:off x="2849" y="1684"/>
              <a:ext cx="787" cy="788"/>
            </a:xfrm>
            <a:prstGeom prst="ellipse">
              <a:avLst/>
            </a:prstGeom>
            <a:gradFill rotWithShape="1">
              <a:gsLst>
                <a:gs pos="0">
                  <a:srgbClr val="475A5A"/>
                </a:gs>
                <a:gs pos="50000">
                  <a:srgbClr val="83A6A7"/>
                </a:gs>
                <a:gs pos="100000">
                  <a:srgbClr val="475A5A"/>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34" name="Oval 24"/>
            <p:cNvSpPr>
              <a:spLocks noChangeArrowheads="1"/>
            </p:cNvSpPr>
            <p:nvPr/>
          </p:nvSpPr>
          <p:spPr bwMode="gray">
            <a:xfrm>
              <a:off x="2849" y="1686"/>
              <a:ext cx="787" cy="788"/>
            </a:xfrm>
            <a:prstGeom prst="ellipse">
              <a:avLst/>
            </a:prstGeom>
            <a:gradFill rotWithShape="1">
              <a:gsLst>
                <a:gs pos="0">
                  <a:srgbClr val="53696A"/>
                </a:gs>
                <a:gs pos="100000">
                  <a:srgbClr val="83A6A7">
                    <a:alpha val="0"/>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35" name="Oval 25"/>
            <p:cNvSpPr>
              <a:spLocks noChangeArrowheads="1"/>
            </p:cNvSpPr>
            <p:nvPr/>
          </p:nvSpPr>
          <p:spPr bwMode="gray">
            <a:xfrm>
              <a:off x="2888" y="1724"/>
              <a:ext cx="709" cy="709"/>
            </a:xfrm>
            <a:prstGeom prst="ellipse">
              <a:avLst/>
            </a:prstGeom>
            <a:solidFill>
              <a:srgbClr val="000000"/>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grpSp>
          <p:nvGrpSpPr>
            <p:cNvPr id="12336" name="Group 26"/>
            <p:cNvGrpSpPr>
              <a:grpSpLocks/>
            </p:cNvGrpSpPr>
            <p:nvPr/>
          </p:nvGrpSpPr>
          <p:grpSpPr bwMode="auto">
            <a:xfrm>
              <a:off x="2899" y="1735"/>
              <a:ext cx="687" cy="688"/>
              <a:chOff x="4166" y="1706"/>
              <a:chExt cx="1252" cy="1252"/>
            </a:xfrm>
          </p:grpSpPr>
          <p:sp>
            <p:nvSpPr>
              <p:cNvPr id="12337" name="Oval 27"/>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38" name="Oval 28"/>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39" name="Oval 29"/>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40" name="Oval 30"/>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grpSp>
      </p:grpSp>
      <p:sp>
        <p:nvSpPr>
          <p:cNvPr id="12295" name="Text Box 31"/>
          <p:cNvSpPr txBox="1">
            <a:spLocks noChangeArrowheads="1"/>
          </p:cNvSpPr>
          <p:nvPr/>
        </p:nvSpPr>
        <p:spPr bwMode="gray">
          <a:xfrm>
            <a:off x="6938963" y="2517775"/>
            <a:ext cx="701675" cy="708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r>
              <a:rPr lang="zh-CN" altLang="en-US" sz="2000" b="1">
                <a:solidFill>
                  <a:srgbClr val="000000"/>
                </a:solidFill>
              </a:rPr>
              <a:t>把关</a:t>
            </a:r>
            <a:endParaRPr lang="en-US" altLang="zh-CN" sz="2000" b="1">
              <a:solidFill>
                <a:srgbClr val="000000"/>
              </a:solidFill>
            </a:endParaRPr>
          </a:p>
          <a:p>
            <a:pPr algn="ctr"/>
            <a:r>
              <a:rPr lang="zh-CN" altLang="en-US" sz="2000" b="1">
                <a:solidFill>
                  <a:srgbClr val="000000"/>
                </a:solidFill>
              </a:rPr>
              <a:t>职能</a:t>
            </a:r>
            <a:endParaRPr lang="en-US" altLang="zh-CN" sz="2000" b="1">
              <a:solidFill>
                <a:srgbClr val="000000"/>
              </a:solidFill>
            </a:endParaRPr>
          </a:p>
        </p:txBody>
      </p:sp>
      <p:grpSp>
        <p:nvGrpSpPr>
          <p:cNvPr id="12296" name="Group 32"/>
          <p:cNvGrpSpPr>
            <a:grpSpLocks/>
          </p:cNvGrpSpPr>
          <p:nvPr/>
        </p:nvGrpSpPr>
        <p:grpSpPr bwMode="auto">
          <a:xfrm>
            <a:off x="5181600" y="4343400"/>
            <a:ext cx="1444625" cy="1524000"/>
            <a:chOff x="864" y="1680"/>
            <a:chExt cx="910" cy="960"/>
          </a:xfrm>
        </p:grpSpPr>
        <p:sp>
          <p:nvSpPr>
            <p:cNvPr id="12321" name="Oval 33"/>
            <p:cNvSpPr>
              <a:spLocks noChangeArrowheads="1"/>
            </p:cNvSpPr>
            <p:nvPr/>
          </p:nvSpPr>
          <p:spPr bwMode="gray">
            <a:xfrm>
              <a:off x="864" y="1680"/>
              <a:ext cx="910" cy="960"/>
            </a:xfrm>
            <a:prstGeom prst="ellipse">
              <a:avLst/>
            </a:prstGeom>
            <a:gradFill rotWithShape="1">
              <a:gsLst>
                <a:gs pos="0">
                  <a:srgbClr val="FFFFFF"/>
                </a:gs>
                <a:gs pos="50000">
                  <a:srgbClr val="FF6699"/>
                </a:gs>
                <a:gs pos="100000">
                  <a:srgbClr val="FFFFFF"/>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2322" name="Oval 34"/>
            <p:cNvSpPr>
              <a:spLocks noChangeArrowheads="1"/>
            </p:cNvSpPr>
            <p:nvPr/>
          </p:nvSpPr>
          <p:spPr bwMode="gray">
            <a:xfrm>
              <a:off x="864" y="1680"/>
              <a:ext cx="910" cy="960"/>
            </a:xfrm>
            <a:prstGeom prst="ellipse">
              <a:avLst/>
            </a:prstGeom>
            <a:gradFill rotWithShape="1">
              <a:gsLst>
                <a:gs pos="0">
                  <a:srgbClr val="FF6699">
                    <a:alpha val="32001"/>
                  </a:srgbClr>
                </a:gs>
                <a:gs pos="100000">
                  <a:srgbClr val="000000">
                    <a:alpha val="89998"/>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2323" name="Oval 35"/>
            <p:cNvSpPr>
              <a:spLocks noChangeArrowheads="1"/>
            </p:cNvSpPr>
            <p:nvPr/>
          </p:nvSpPr>
          <p:spPr bwMode="gray">
            <a:xfrm>
              <a:off x="923" y="1742"/>
              <a:ext cx="792" cy="836"/>
            </a:xfrm>
            <a:prstGeom prst="ellipse">
              <a:avLst/>
            </a:prstGeom>
            <a:gradFill rotWithShape="1">
              <a:gsLst>
                <a:gs pos="0">
                  <a:srgbClr val="8A3753"/>
                </a:gs>
                <a:gs pos="50000">
                  <a:srgbClr val="FF6699"/>
                </a:gs>
                <a:gs pos="100000">
                  <a:srgbClr val="8A3753"/>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24" name="Oval 36"/>
            <p:cNvSpPr>
              <a:spLocks noChangeArrowheads="1"/>
            </p:cNvSpPr>
            <p:nvPr/>
          </p:nvSpPr>
          <p:spPr bwMode="gray">
            <a:xfrm>
              <a:off x="912" y="1728"/>
              <a:ext cx="791" cy="836"/>
            </a:xfrm>
            <a:prstGeom prst="ellipse">
              <a:avLst/>
            </a:prstGeom>
            <a:gradFill rotWithShape="1">
              <a:gsLst>
                <a:gs pos="0">
                  <a:srgbClr val="A24161"/>
                </a:gs>
                <a:gs pos="100000">
                  <a:srgbClr val="FF6699">
                    <a:alpha val="0"/>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25" name="Oval 37"/>
            <p:cNvSpPr>
              <a:spLocks noChangeArrowheads="1"/>
            </p:cNvSpPr>
            <p:nvPr/>
          </p:nvSpPr>
          <p:spPr bwMode="gray">
            <a:xfrm>
              <a:off x="966" y="1785"/>
              <a:ext cx="712" cy="750"/>
            </a:xfrm>
            <a:prstGeom prst="ellipse">
              <a:avLst/>
            </a:prstGeom>
            <a:solidFill>
              <a:srgbClr val="333333"/>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26" name="Oval 38"/>
            <p:cNvSpPr>
              <a:spLocks noChangeArrowheads="1"/>
            </p:cNvSpPr>
            <p:nvPr/>
          </p:nvSpPr>
          <p:spPr bwMode="gray">
            <a:xfrm>
              <a:off x="960" y="1776"/>
              <a:ext cx="689" cy="727"/>
            </a:xfrm>
            <a:prstGeom prst="ellipse">
              <a:avLst/>
            </a:prstGeom>
            <a:gradFill rotWithShape="1">
              <a:gsLst>
                <a:gs pos="0">
                  <a:srgbClr val="595959"/>
                </a:gs>
                <a:gs pos="100000">
                  <a:srgbClr val="C0C0C0"/>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27" name="Oval 39"/>
            <p:cNvSpPr>
              <a:spLocks noChangeArrowheads="1"/>
            </p:cNvSpPr>
            <p:nvPr/>
          </p:nvSpPr>
          <p:spPr bwMode="gray">
            <a:xfrm>
              <a:off x="986" y="1801"/>
              <a:ext cx="673" cy="709"/>
            </a:xfrm>
            <a:prstGeom prst="ellipse">
              <a:avLst/>
            </a:prstGeom>
            <a:gradFill rotWithShape="1">
              <a:gsLst>
                <a:gs pos="0">
                  <a:srgbClr val="C0C0C0">
                    <a:alpha val="0"/>
                  </a:srgbClr>
                </a:gs>
                <a:gs pos="100000">
                  <a:srgbClr val="E9E9E9"/>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28" name="Oval 40"/>
            <p:cNvSpPr>
              <a:spLocks noChangeArrowheads="1"/>
            </p:cNvSpPr>
            <p:nvPr/>
          </p:nvSpPr>
          <p:spPr bwMode="gray">
            <a:xfrm>
              <a:off x="994" y="1808"/>
              <a:ext cx="640" cy="663"/>
            </a:xfrm>
            <a:prstGeom prst="ellipse">
              <a:avLst/>
            </a:prstGeom>
            <a:gradFill rotWithShape="1">
              <a:gsLst>
                <a:gs pos="0">
                  <a:srgbClr val="989898"/>
                </a:gs>
                <a:gs pos="100000">
                  <a:srgbClr val="C0C0C0">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29" name="Oval 41"/>
            <p:cNvSpPr>
              <a:spLocks noChangeArrowheads="1"/>
            </p:cNvSpPr>
            <p:nvPr/>
          </p:nvSpPr>
          <p:spPr bwMode="gray">
            <a:xfrm>
              <a:off x="1031" y="1827"/>
              <a:ext cx="569" cy="538"/>
            </a:xfrm>
            <a:prstGeom prst="ellipse">
              <a:avLst/>
            </a:prstGeom>
            <a:gradFill rotWithShape="1">
              <a:gsLst>
                <a:gs pos="0">
                  <a:srgbClr val="FFFFFF"/>
                </a:gs>
                <a:gs pos="100000">
                  <a:srgbClr val="C0C0C0">
                    <a:alpha val="37999"/>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30" name="Text Box 42"/>
            <p:cNvSpPr txBox="1">
              <a:spLocks noChangeArrowheads="1"/>
            </p:cNvSpPr>
            <p:nvPr/>
          </p:nvSpPr>
          <p:spPr bwMode="gray">
            <a:xfrm>
              <a:off x="1098" y="1954"/>
              <a:ext cx="441" cy="4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r>
                <a:rPr lang="zh-CN" altLang="en-US" sz="2000" b="1">
                  <a:solidFill>
                    <a:srgbClr val="000000"/>
                  </a:solidFill>
                </a:rPr>
                <a:t>报告</a:t>
              </a:r>
              <a:endParaRPr lang="en-US" altLang="zh-CN" sz="2000" b="1">
                <a:solidFill>
                  <a:srgbClr val="000000"/>
                </a:solidFill>
              </a:endParaRPr>
            </a:p>
            <a:p>
              <a:pPr algn="ctr"/>
              <a:r>
                <a:rPr lang="zh-CN" altLang="en-US" sz="2000" b="1">
                  <a:solidFill>
                    <a:srgbClr val="000000"/>
                  </a:solidFill>
                </a:rPr>
                <a:t>职能</a:t>
              </a:r>
              <a:endParaRPr lang="en-US" altLang="zh-CN" sz="2000" b="1">
                <a:solidFill>
                  <a:srgbClr val="000000"/>
                </a:solidFill>
              </a:endParaRPr>
            </a:p>
          </p:txBody>
        </p:sp>
      </p:grpSp>
      <p:grpSp>
        <p:nvGrpSpPr>
          <p:cNvPr id="12297" name="Group 43"/>
          <p:cNvGrpSpPr>
            <a:grpSpLocks/>
          </p:cNvGrpSpPr>
          <p:nvPr/>
        </p:nvGrpSpPr>
        <p:grpSpPr bwMode="auto">
          <a:xfrm>
            <a:off x="1219200" y="2133600"/>
            <a:ext cx="1446213" cy="1524000"/>
            <a:chOff x="884" y="2523"/>
            <a:chExt cx="862" cy="862"/>
          </a:xfrm>
        </p:grpSpPr>
        <p:sp>
          <p:nvSpPr>
            <p:cNvPr id="12312" name="Oval 44"/>
            <p:cNvSpPr>
              <a:spLocks noChangeArrowheads="1"/>
            </p:cNvSpPr>
            <p:nvPr/>
          </p:nvSpPr>
          <p:spPr bwMode="gray">
            <a:xfrm>
              <a:off x="884" y="2523"/>
              <a:ext cx="862" cy="862"/>
            </a:xfrm>
            <a:prstGeom prst="ellipse">
              <a:avLst/>
            </a:prstGeom>
            <a:gradFill rotWithShape="1">
              <a:gsLst>
                <a:gs pos="0">
                  <a:srgbClr val="FFFFFF"/>
                </a:gs>
                <a:gs pos="50000">
                  <a:srgbClr val="00CC66"/>
                </a:gs>
                <a:gs pos="100000">
                  <a:srgbClr val="FFFFFF"/>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2313" name="Oval 45"/>
            <p:cNvSpPr>
              <a:spLocks noChangeArrowheads="1"/>
            </p:cNvSpPr>
            <p:nvPr/>
          </p:nvSpPr>
          <p:spPr bwMode="gray">
            <a:xfrm>
              <a:off x="884" y="2523"/>
              <a:ext cx="862" cy="862"/>
            </a:xfrm>
            <a:prstGeom prst="ellipse">
              <a:avLst/>
            </a:prstGeom>
            <a:gradFill rotWithShape="1">
              <a:gsLst>
                <a:gs pos="0">
                  <a:srgbClr val="00CC66">
                    <a:alpha val="32001"/>
                  </a:srgbClr>
                </a:gs>
                <a:gs pos="100000">
                  <a:srgbClr val="000000">
                    <a:alpha val="89998"/>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2314" name="Oval 46"/>
            <p:cNvSpPr>
              <a:spLocks noChangeArrowheads="1"/>
            </p:cNvSpPr>
            <p:nvPr/>
          </p:nvSpPr>
          <p:spPr bwMode="gray">
            <a:xfrm>
              <a:off x="940" y="2579"/>
              <a:ext cx="750" cy="750"/>
            </a:xfrm>
            <a:prstGeom prst="ellipse">
              <a:avLst/>
            </a:prstGeom>
            <a:gradFill rotWithShape="1">
              <a:gsLst>
                <a:gs pos="0">
                  <a:srgbClr val="006E37"/>
                </a:gs>
                <a:gs pos="50000">
                  <a:srgbClr val="00CC66"/>
                </a:gs>
                <a:gs pos="100000">
                  <a:srgbClr val="006E37"/>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15" name="Oval 47"/>
            <p:cNvSpPr>
              <a:spLocks noChangeArrowheads="1"/>
            </p:cNvSpPr>
            <p:nvPr/>
          </p:nvSpPr>
          <p:spPr bwMode="gray">
            <a:xfrm>
              <a:off x="941" y="2579"/>
              <a:ext cx="749" cy="750"/>
            </a:xfrm>
            <a:prstGeom prst="ellipse">
              <a:avLst/>
            </a:prstGeom>
            <a:gradFill rotWithShape="1">
              <a:gsLst>
                <a:gs pos="0">
                  <a:srgbClr val="008241"/>
                </a:gs>
                <a:gs pos="100000">
                  <a:srgbClr val="00CC66">
                    <a:alpha val="0"/>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16" name="Oval 48"/>
            <p:cNvSpPr>
              <a:spLocks noChangeArrowheads="1"/>
            </p:cNvSpPr>
            <p:nvPr/>
          </p:nvSpPr>
          <p:spPr bwMode="gray">
            <a:xfrm>
              <a:off x="981" y="2617"/>
              <a:ext cx="674" cy="674"/>
            </a:xfrm>
            <a:prstGeom prst="ellipse">
              <a:avLst/>
            </a:prstGeom>
            <a:solidFill>
              <a:srgbClr val="333333"/>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17" name="Oval 49"/>
            <p:cNvSpPr>
              <a:spLocks noChangeArrowheads="1"/>
            </p:cNvSpPr>
            <p:nvPr/>
          </p:nvSpPr>
          <p:spPr bwMode="gray">
            <a:xfrm>
              <a:off x="992" y="2628"/>
              <a:ext cx="653" cy="653"/>
            </a:xfrm>
            <a:prstGeom prst="ellipse">
              <a:avLst/>
            </a:prstGeom>
            <a:gradFill rotWithShape="1">
              <a:gsLst>
                <a:gs pos="0">
                  <a:srgbClr val="595959"/>
                </a:gs>
                <a:gs pos="100000">
                  <a:srgbClr val="C0C0C0"/>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18" name="Oval 50"/>
            <p:cNvSpPr>
              <a:spLocks noChangeArrowheads="1"/>
            </p:cNvSpPr>
            <p:nvPr/>
          </p:nvSpPr>
          <p:spPr bwMode="gray">
            <a:xfrm>
              <a:off x="1000" y="2632"/>
              <a:ext cx="637" cy="636"/>
            </a:xfrm>
            <a:prstGeom prst="ellipse">
              <a:avLst/>
            </a:prstGeom>
            <a:gradFill rotWithShape="1">
              <a:gsLst>
                <a:gs pos="0">
                  <a:srgbClr val="C0C0C0">
                    <a:alpha val="0"/>
                  </a:srgbClr>
                </a:gs>
                <a:gs pos="100000">
                  <a:srgbClr val="E9E9E9"/>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19" name="Oval 51"/>
            <p:cNvSpPr>
              <a:spLocks noChangeArrowheads="1"/>
            </p:cNvSpPr>
            <p:nvPr/>
          </p:nvSpPr>
          <p:spPr bwMode="gray">
            <a:xfrm>
              <a:off x="1007" y="2638"/>
              <a:ext cx="606" cy="595"/>
            </a:xfrm>
            <a:prstGeom prst="ellipse">
              <a:avLst/>
            </a:prstGeom>
            <a:gradFill rotWithShape="1">
              <a:gsLst>
                <a:gs pos="0">
                  <a:srgbClr val="989898"/>
                </a:gs>
                <a:gs pos="100000">
                  <a:srgbClr val="C0C0C0">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20" name="Oval 52"/>
            <p:cNvSpPr>
              <a:spLocks noChangeArrowheads="1"/>
            </p:cNvSpPr>
            <p:nvPr/>
          </p:nvSpPr>
          <p:spPr bwMode="gray">
            <a:xfrm>
              <a:off x="1042" y="2655"/>
              <a:ext cx="539" cy="483"/>
            </a:xfrm>
            <a:prstGeom prst="ellipse">
              <a:avLst/>
            </a:prstGeom>
            <a:gradFill rotWithShape="1">
              <a:gsLst>
                <a:gs pos="0">
                  <a:srgbClr val="FFFFFF"/>
                </a:gs>
                <a:gs pos="100000">
                  <a:srgbClr val="C0C0C0">
                    <a:alpha val="37999"/>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grpSp>
      <p:sp>
        <p:nvSpPr>
          <p:cNvPr id="12298" name="Text Box 53"/>
          <p:cNvSpPr txBox="1">
            <a:spLocks noChangeArrowheads="1"/>
          </p:cNvSpPr>
          <p:nvPr/>
        </p:nvSpPr>
        <p:spPr bwMode="gray">
          <a:xfrm>
            <a:off x="1603375" y="2549525"/>
            <a:ext cx="701675" cy="708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r>
              <a:rPr lang="zh-CN" altLang="en-US" sz="2000" b="1">
                <a:solidFill>
                  <a:srgbClr val="000000"/>
                </a:solidFill>
              </a:rPr>
              <a:t>鉴别</a:t>
            </a:r>
            <a:endParaRPr lang="en-US" altLang="zh-CN" sz="2000" b="1">
              <a:solidFill>
                <a:srgbClr val="000000"/>
              </a:solidFill>
            </a:endParaRPr>
          </a:p>
          <a:p>
            <a:pPr algn="ctr"/>
            <a:r>
              <a:rPr lang="zh-CN" altLang="en-US" sz="2000" b="1">
                <a:solidFill>
                  <a:srgbClr val="000000"/>
                </a:solidFill>
              </a:rPr>
              <a:t>职能</a:t>
            </a:r>
            <a:endParaRPr lang="en-US" altLang="zh-CN" sz="2000" b="1">
              <a:solidFill>
                <a:srgbClr val="000000"/>
              </a:solidFill>
            </a:endParaRPr>
          </a:p>
        </p:txBody>
      </p:sp>
      <p:grpSp>
        <p:nvGrpSpPr>
          <p:cNvPr id="12299" name="Group 54"/>
          <p:cNvGrpSpPr>
            <a:grpSpLocks/>
          </p:cNvGrpSpPr>
          <p:nvPr/>
        </p:nvGrpSpPr>
        <p:grpSpPr bwMode="auto">
          <a:xfrm>
            <a:off x="2522538" y="4343400"/>
            <a:ext cx="1439862" cy="1439863"/>
            <a:chOff x="1685" y="3125"/>
            <a:chExt cx="907" cy="907"/>
          </a:xfrm>
        </p:grpSpPr>
        <p:grpSp>
          <p:nvGrpSpPr>
            <p:cNvPr id="12300" name="Group 55"/>
            <p:cNvGrpSpPr>
              <a:grpSpLocks/>
            </p:cNvGrpSpPr>
            <p:nvPr/>
          </p:nvGrpSpPr>
          <p:grpSpPr bwMode="auto">
            <a:xfrm>
              <a:off x="1685" y="3125"/>
              <a:ext cx="907" cy="907"/>
              <a:chOff x="2832" y="1728"/>
              <a:chExt cx="907" cy="907"/>
            </a:xfrm>
          </p:grpSpPr>
          <p:sp>
            <p:nvSpPr>
              <p:cNvPr id="12302" name="Oval 56"/>
              <p:cNvSpPr>
                <a:spLocks noChangeArrowheads="1"/>
              </p:cNvSpPr>
              <p:nvPr/>
            </p:nvSpPr>
            <p:spPr bwMode="gray">
              <a:xfrm>
                <a:off x="2832" y="1728"/>
                <a:ext cx="907" cy="907"/>
              </a:xfrm>
              <a:prstGeom prst="ellipse">
                <a:avLst/>
              </a:prstGeom>
              <a:gradFill rotWithShape="1">
                <a:gsLst>
                  <a:gs pos="0">
                    <a:srgbClr val="FFFFFF"/>
                  </a:gs>
                  <a:gs pos="50000">
                    <a:srgbClr val="3965E1"/>
                  </a:gs>
                  <a:gs pos="100000">
                    <a:srgbClr val="FFFFFF"/>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2303" name="Oval 57"/>
              <p:cNvSpPr>
                <a:spLocks noChangeArrowheads="1"/>
              </p:cNvSpPr>
              <p:nvPr/>
            </p:nvSpPr>
            <p:spPr bwMode="gray">
              <a:xfrm>
                <a:off x="2832" y="1728"/>
                <a:ext cx="907" cy="907"/>
              </a:xfrm>
              <a:prstGeom prst="ellipse">
                <a:avLst/>
              </a:prstGeom>
              <a:gradFill rotWithShape="1">
                <a:gsLst>
                  <a:gs pos="0">
                    <a:srgbClr val="3965E1">
                      <a:alpha val="32001"/>
                    </a:srgbClr>
                  </a:gs>
                  <a:gs pos="100000">
                    <a:srgbClr val="000000">
                      <a:alpha val="89998"/>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2304" name="Oval 58"/>
              <p:cNvSpPr>
                <a:spLocks noChangeArrowheads="1"/>
              </p:cNvSpPr>
              <p:nvPr/>
            </p:nvSpPr>
            <p:spPr bwMode="gray">
              <a:xfrm>
                <a:off x="2889" y="1788"/>
                <a:ext cx="787" cy="788"/>
              </a:xfrm>
              <a:prstGeom prst="ellipse">
                <a:avLst/>
              </a:prstGeom>
              <a:gradFill rotWithShape="1">
                <a:gsLst>
                  <a:gs pos="0">
                    <a:srgbClr val="1F377A"/>
                  </a:gs>
                  <a:gs pos="50000">
                    <a:srgbClr val="3965E1"/>
                  </a:gs>
                  <a:gs pos="100000">
                    <a:srgbClr val="1F377A"/>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05" name="Oval 59"/>
              <p:cNvSpPr>
                <a:spLocks noChangeArrowheads="1"/>
              </p:cNvSpPr>
              <p:nvPr/>
            </p:nvSpPr>
            <p:spPr bwMode="gray">
              <a:xfrm>
                <a:off x="2889" y="1794"/>
                <a:ext cx="787" cy="788"/>
              </a:xfrm>
              <a:prstGeom prst="ellipse">
                <a:avLst/>
              </a:prstGeom>
              <a:gradFill rotWithShape="1">
                <a:gsLst>
                  <a:gs pos="0">
                    <a:srgbClr val="264396"/>
                  </a:gs>
                  <a:gs pos="100000">
                    <a:srgbClr val="3965E1">
                      <a:alpha val="0"/>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2306" name="Oval 60"/>
              <p:cNvSpPr>
                <a:spLocks noChangeArrowheads="1"/>
              </p:cNvSpPr>
              <p:nvPr/>
            </p:nvSpPr>
            <p:spPr bwMode="gray">
              <a:xfrm>
                <a:off x="2928" y="1833"/>
                <a:ext cx="709" cy="709"/>
              </a:xfrm>
              <a:prstGeom prst="ellipse">
                <a:avLst/>
              </a:prstGeom>
              <a:gradFill rotWithShape="1">
                <a:gsLst>
                  <a:gs pos="0">
                    <a:srgbClr val="3965E1"/>
                  </a:gs>
                  <a:gs pos="100000">
                    <a:srgbClr val="03060D"/>
                  </a:gs>
                </a:gsLst>
                <a:lin ang="54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grpSp>
            <p:nvGrpSpPr>
              <p:cNvPr id="12307" name="Group 61"/>
              <p:cNvGrpSpPr>
                <a:grpSpLocks/>
              </p:cNvGrpSpPr>
              <p:nvPr/>
            </p:nvGrpSpPr>
            <p:grpSpPr bwMode="auto">
              <a:xfrm>
                <a:off x="2946" y="1842"/>
                <a:ext cx="687" cy="688"/>
                <a:chOff x="4166" y="1706"/>
                <a:chExt cx="1252" cy="1252"/>
              </a:xfrm>
            </p:grpSpPr>
            <p:sp>
              <p:nvSpPr>
                <p:cNvPr id="12308" name="Oval 62"/>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09" name="Oval 63"/>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10" name="Oval 64"/>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2311" name="Oval 65"/>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grpSp>
        </p:grpSp>
        <p:sp>
          <p:nvSpPr>
            <p:cNvPr id="12301" name="Text Box 66"/>
            <p:cNvSpPr txBox="1">
              <a:spLocks noChangeArrowheads="1"/>
            </p:cNvSpPr>
            <p:nvPr/>
          </p:nvSpPr>
          <p:spPr bwMode="gray">
            <a:xfrm>
              <a:off x="1908" y="3365"/>
              <a:ext cx="441" cy="4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r>
                <a:rPr lang="zh-CN" altLang="en-US" sz="2000" b="1">
                  <a:solidFill>
                    <a:srgbClr val="000000"/>
                  </a:solidFill>
                </a:rPr>
                <a:t>预防</a:t>
              </a:r>
              <a:endParaRPr lang="en-US" altLang="zh-CN" sz="2000" b="1">
                <a:solidFill>
                  <a:srgbClr val="000000"/>
                </a:solidFill>
              </a:endParaRPr>
            </a:p>
            <a:p>
              <a:pPr algn="ctr"/>
              <a:r>
                <a:rPr lang="zh-CN" altLang="en-US" sz="2000" b="1">
                  <a:solidFill>
                    <a:srgbClr val="000000"/>
                  </a:solidFill>
                </a:rPr>
                <a:t>职能</a:t>
              </a:r>
              <a:endParaRPr lang="en-US" altLang="zh-CN" sz="2000" b="1">
                <a:solidFill>
                  <a:srgbClr val="000000"/>
                </a:solidFill>
              </a:endParaRPr>
            </a:p>
          </p:txBody>
        </p:sp>
      </p:gr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交接质量检查的内容</a:t>
            </a:r>
            <a:endParaRPr lang="zh-CN" altLang="en-US" sz="2800" dirty="0" smtClean="0"/>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372409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包装箱质量检查内容</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2800" dirty="0" smtClean="0">
              <a:solidFill>
                <a:srgbClr val="3333FF"/>
              </a:solidFill>
              <a:latin typeface="华文新魏" pitchFamily="2" charset="-122"/>
              <a:ea typeface="华文新魏" pitchFamily="2" charset="-122"/>
            </a:endParaRPr>
          </a:p>
          <a:p>
            <a:pPr marL="914400" lvl="1" indent="-457200">
              <a:lnSpc>
                <a:spcPct val="150000"/>
              </a:lnSpc>
              <a:buFont typeface="Arial" charset="0"/>
              <a:buAutoNum type="arabicPeriod"/>
            </a:pPr>
            <a:r>
              <a:rPr lang="zh-CN" altLang="en-US" sz="2000" b="1" dirty="0" smtClean="0">
                <a:solidFill>
                  <a:srgbClr val="FF0000"/>
                </a:solidFill>
                <a:latin typeface="微软雅黑" pitchFamily="34" charset="-122"/>
                <a:ea typeface="微软雅黑" pitchFamily="34" charset="-122"/>
              </a:rPr>
              <a:t>包装箱本身</a:t>
            </a:r>
            <a:r>
              <a:rPr lang="zh-CN" altLang="en-US" sz="2000" dirty="0" smtClean="0">
                <a:latin typeface="微软雅黑" pitchFamily="34" charset="-122"/>
                <a:ea typeface="微软雅黑" pitchFamily="34" charset="-122"/>
              </a:rPr>
              <a:t>质量有无缺陷（着色、开裂、磁伤等），是否符合有关标准的规定；</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按规定</a:t>
            </a:r>
            <a:r>
              <a:rPr lang="zh-CN" altLang="en-US" sz="2000" b="1" dirty="0" smtClean="0">
                <a:solidFill>
                  <a:srgbClr val="FF0000"/>
                </a:solidFill>
                <a:latin typeface="微软雅黑" pitchFamily="34" charset="-122"/>
                <a:ea typeface="微软雅黑" pitchFamily="34" charset="-122"/>
              </a:rPr>
              <a:t>箱外</a:t>
            </a:r>
            <a:r>
              <a:rPr lang="zh-CN" altLang="en-US" sz="2000" dirty="0" smtClean="0">
                <a:latin typeface="微软雅黑" pitchFamily="34" charset="-122"/>
                <a:ea typeface="微软雅黑" pitchFamily="34" charset="-122"/>
              </a:rPr>
              <a:t>的有关</a:t>
            </a:r>
            <a:r>
              <a:rPr lang="zh-CN" altLang="en-US" sz="2000" b="1" dirty="0" smtClean="0">
                <a:solidFill>
                  <a:srgbClr val="FF0000"/>
                </a:solidFill>
                <a:latin typeface="微软雅黑" pitchFamily="34" charset="-122"/>
                <a:ea typeface="微软雅黑" pitchFamily="34" charset="-122"/>
              </a:rPr>
              <a:t>标志</a:t>
            </a:r>
            <a:r>
              <a:rPr lang="zh-CN" altLang="en-US" sz="2000" dirty="0" smtClean="0">
                <a:latin typeface="微软雅黑" pitchFamily="34" charset="-122"/>
                <a:ea typeface="微软雅黑" pitchFamily="34" charset="-122"/>
              </a:rPr>
              <a:t>，如防雨、防震、运输方向、起吊位置等是否齐全、正确；</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在规定位置</a:t>
            </a:r>
            <a:r>
              <a:rPr lang="zh-CN" altLang="en-US" sz="2000" b="1" dirty="0" smtClean="0">
                <a:solidFill>
                  <a:srgbClr val="FF0000"/>
                </a:solidFill>
                <a:latin typeface="微软雅黑" pitchFamily="34" charset="-122"/>
                <a:ea typeface="微软雅黑" pitchFamily="34" charset="-122"/>
              </a:rPr>
              <a:t>标写</a:t>
            </a:r>
            <a:r>
              <a:rPr lang="zh-CN" altLang="en-US" sz="2000" dirty="0" smtClean="0">
                <a:latin typeface="微软雅黑" pitchFamily="34" charset="-122"/>
                <a:ea typeface="微软雅黑" pitchFamily="34" charset="-122"/>
              </a:rPr>
              <a:t>的产品型号代号、图号、编号的正确性：</a:t>
            </a:r>
          </a:p>
          <a:p>
            <a:pPr marL="914400" lvl="1" indent="-457200">
              <a:lnSpc>
                <a:spcPct val="150000"/>
              </a:lnSpc>
              <a:buFont typeface="Arial" charset="0"/>
              <a:buAutoNum type="arabicPeriod"/>
            </a:pPr>
            <a:r>
              <a:rPr lang="zh-CN" altLang="en-US" sz="2000" b="1" dirty="0" smtClean="0">
                <a:solidFill>
                  <a:srgbClr val="FF0000"/>
                </a:solidFill>
                <a:latin typeface="微软雅黑" pitchFamily="34" charset="-122"/>
                <a:ea typeface="微软雅黑" pitchFamily="34" charset="-122"/>
              </a:rPr>
              <a:t>铅封</a:t>
            </a:r>
            <a:r>
              <a:rPr lang="zh-CN" altLang="en-US" sz="2000" dirty="0" smtClean="0">
                <a:latin typeface="微软雅黑" pitchFamily="34" charset="-122"/>
                <a:ea typeface="微软雅黑" pitchFamily="34" charset="-122"/>
              </a:rPr>
              <a:t>是否正确完好。</a:t>
            </a:r>
          </a:p>
        </p:txBody>
      </p:sp>
    </p:spTree>
    <p:extLst>
      <p:ext uri="{BB962C8B-B14F-4D97-AF65-F5344CB8AC3E}">
        <p14:creationId xmlns="" xmlns:p14="http://schemas.microsoft.com/office/powerpoint/2010/main" val="3735460757"/>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交接质量检查的内容</a:t>
            </a:r>
            <a:endParaRPr lang="zh-CN" altLang="en-US" sz="2800" dirty="0" smtClean="0"/>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51090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产品外观检查内容</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2400" dirty="0" smtClean="0">
              <a:solidFill>
                <a:srgbClr val="3333FF"/>
              </a:solidFill>
              <a:latin typeface="华文新魏" pitchFamily="2" charset="-122"/>
              <a:ea typeface="华文新魏" pitchFamily="2"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产品代号、编号与质量证明文件及包装箱上</a:t>
            </a:r>
            <a:r>
              <a:rPr lang="zh-CN" altLang="en-US" sz="2000" b="1" dirty="0" smtClean="0">
                <a:solidFill>
                  <a:srgbClr val="FF0000"/>
                </a:solidFill>
                <a:latin typeface="微软雅黑" pitchFamily="34" charset="-122"/>
                <a:ea typeface="微软雅黑" pitchFamily="34" charset="-122"/>
              </a:rPr>
              <a:t>标志</a:t>
            </a:r>
            <a:r>
              <a:rPr lang="zh-CN" altLang="en-US" sz="2000" dirty="0" smtClean="0">
                <a:latin typeface="微软雅黑" pitchFamily="34" charset="-122"/>
                <a:ea typeface="微软雅黑" pitchFamily="34" charset="-122"/>
              </a:rPr>
              <a:t>的一致性：</a:t>
            </a:r>
            <a:endParaRPr lang="en-US" altLang="zh-CN" sz="2000" dirty="0" smtClean="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b="1" dirty="0" smtClean="0">
                <a:solidFill>
                  <a:srgbClr val="FF0000"/>
                </a:solidFill>
                <a:latin typeface="微软雅黑" pitchFamily="34" charset="-122"/>
                <a:ea typeface="微软雅黑" pitchFamily="34" charset="-122"/>
              </a:rPr>
              <a:t>铅（漆）封及保险</a:t>
            </a:r>
            <a:r>
              <a:rPr lang="zh-CN" altLang="en-US" sz="2000" dirty="0" smtClean="0">
                <a:latin typeface="微软雅黑" pitchFamily="34" charset="-122"/>
                <a:ea typeface="微软雅黑" pitchFamily="34" charset="-122"/>
              </a:rPr>
              <a:t>的正确性：</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产品上应装</a:t>
            </a:r>
            <a:r>
              <a:rPr lang="zh-CN" altLang="en-US" sz="2000" b="1" dirty="0" smtClean="0">
                <a:solidFill>
                  <a:srgbClr val="FF0000"/>
                </a:solidFill>
                <a:latin typeface="微软雅黑" pitchFamily="34" charset="-122"/>
                <a:ea typeface="微软雅黑" pitchFamily="34" charset="-122"/>
              </a:rPr>
              <a:t>零件及配套件</a:t>
            </a:r>
            <a:r>
              <a:rPr lang="zh-CN" altLang="en-US" sz="2000" dirty="0" smtClean="0">
                <a:latin typeface="微软雅黑" pitchFamily="34" charset="-122"/>
                <a:ea typeface="微软雅黑" pitchFamily="34" charset="-122"/>
              </a:rPr>
              <a:t>是否齐全、编号是否正确：</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产品</a:t>
            </a:r>
            <a:r>
              <a:rPr lang="zh-CN" altLang="en-US" sz="2000" b="1" dirty="0" smtClean="0">
                <a:solidFill>
                  <a:srgbClr val="FF0000"/>
                </a:solidFill>
                <a:latin typeface="微软雅黑" pitchFamily="34" charset="-122"/>
                <a:ea typeface="微软雅黑" pitchFamily="34" charset="-122"/>
              </a:rPr>
              <a:t>表面</a:t>
            </a:r>
            <a:r>
              <a:rPr lang="zh-CN" altLang="en-US" sz="2000" dirty="0" smtClean="0">
                <a:latin typeface="微软雅黑" pitchFamily="34" charset="-122"/>
                <a:ea typeface="微软雅黑" pitchFamily="34" charset="-122"/>
              </a:rPr>
              <a:t>有无划伤、碰伤、锈蚀、腐蚀、分层、漆层脱落等；</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产品是否清洁，有无</a:t>
            </a:r>
            <a:r>
              <a:rPr lang="zh-CN" altLang="en-US" sz="2000" b="1" dirty="0" smtClean="0">
                <a:solidFill>
                  <a:srgbClr val="FF0000"/>
                </a:solidFill>
                <a:latin typeface="微软雅黑" pitchFamily="34" charset="-122"/>
                <a:ea typeface="微软雅黑" pitchFamily="34" charset="-122"/>
              </a:rPr>
              <a:t>多余物</a:t>
            </a:r>
            <a:r>
              <a:rPr lang="zh-CN" altLang="en-US" sz="2000" dirty="0" smtClean="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仪器、电缆上插头（座）部位有无</a:t>
            </a:r>
            <a:r>
              <a:rPr lang="zh-CN" altLang="en-US" sz="2000" b="1" dirty="0" smtClean="0">
                <a:solidFill>
                  <a:srgbClr val="FF0000"/>
                </a:solidFill>
                <a:latin typeface="微软雅黑" pitchFamily="34" charset="-122"/>
                <a:ea typeface="微软雅黑" pitchFamily="34" charset="-122"/>
              </a:rPr>
              <a:t>异常</a:t>
            </a:r>
            <a:r>
              <a:rPr lang="zh-CN" altLang="en-US" sz="2000" dirty="0" smtClean="0">
                <a:latin typeface="微软雅黑" pitchFamily="34" charset="-122"/>
                <a:ea typeface="微软雅黑" pitchFamily="34" charset="-122"/>
              </a:rPr>
              <a:t>、编号是否正确；</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曲橡胶、</a:t>
            </a:r>
            <a:r>
              <a:rPr lang="zh-CN" altLang="en-US" sz="2000" b="1" dirty="0" smtClean="0">
                <a:solidFill>
                  <a:srgbClr val="FF0000"/>
                </a:solidFill>
                <a:latin typeface="微软雅黑" pitchFamily="34" charset="-122"/>
                <a:ea typeface="微软雅黑" pitchFamily="34" charset="-122"/>
              </a:rPr>
              <a:t>塑料制品</a:t>
            </a:r>
            <a:r>
              <a:rPr lang="zh-CN" altLang="en-US" sz="2000" dirty="0" smtClean="0">
                <a:latin typeface="微软雅黑" pitchFamily="34" charset="-122"/>
                <a:ea typeface="微软雅黑" pitchFamily="34" charset="-122"/>
              </a:rPr>
              <a:t>是否有老化、龟裂等：</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伺服机构、电池等产品是否有</a:t>
            </a:r>
            <a:r>
              <a:rPr lang="zh-CN" altLang="en-US" sz="2000" b="1" dirty="0" smtClean="0">
                <a:solidFill>
                  <a:srgbClr val="FF0000"/>
                </a:solidFill>
                <a:latin typeface="微软雅黑" pitchFamily="34" charset="-122"/>
                <a:ea typeface="微软雅黑" pitchFamily="34" charset="-122"/>
              </a:rPr>
              <a:t>渗、漏液</a:t>
            </a:r>
            <a:r>
              <a:rPr lang="zh-CN" altLang="en-US" sz="2000" dirty="0" smtClean="0">
                <a:latin typeface="微软雅黑" pitchFamily="34" charset="-122"/>
                <a:ea typeface="微软雅黑" pitchFamily="34" charset="-122"/>
              </a:rPr>
              <a:t>等。</a:t>
            </a:r>
          </a:p>
          <a:p>
            <a:pPr marL="914400" lvl="1" indent="-457200">
              <a:lnSpc>
                <a:spcPct val="150000"/>
              </a:lnSpc>
              <a:buFont typeface="Arial" charset="0"/>
              <a:buAutoNum type="arabicPeriod"/>
            </a:pPr>
            <a:endParaRPr lang="zh-CN" altLang="en-US" sz="2000" dirty="0" smtClean="0">
              <a:latin typeface="微软雅黑" pitchFamily="34" charset="-122"/>
              <a:ea typeface="微软雅黑" pitchFamily="34" charset="-122"/>
            </a:endParaRPr>
          </a:p>
        </p:txBody>
      </p:sp>
    </p:spTree>
    <p:extLst>
      <p:ext uri="{BB962C8B-B14F-4D97-AF65-F5344CB8AC3E}">
        <p14:creationId xmlns="" xmlns:p14="http://schemas.microsoft.com/office/powerpoint/2010/main" val="190690469"/>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产品提交验收代表检验</a:t>
            </a:r>
            <a:endParaRPr lang="zh-CN" altLang="en-US" sz="2800" dirty="0" smtClean="0"/>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3704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定义</a:t>
            </a:r>
            <a:endParaRPr lang="en-US" altLang="zh-CN" sz="28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是指</a:t>
            </a:r>
            <a:r>
              <a:rPr lang="zh-CN" altLang="en-US" sz="2000" b="1" dirty="0" smtClean="0">
                <a:solidFill>
                  <a:srgbClr val="FF0000"/>
                </a:solidFill>
                <a:latin typeface="微软雅黑" pitchFamily="34" charset="-122"/>
                <a:ea typeface="微软雅黑" pitchFamily="34" charset="-122"/>
              </a:rPr>
              <a:t>承制方</a:t>
            </a:r>
            <a:r>
              <a:rPr lang="zh-CN" altLang="en-US" sz="2000" dirty="0" smtClean="0">
                <a:latin typeface="微软雅黑" pitchFamily="34" charset="-122"/>
                <a:ea typeface="微软雅黑" pitchFamily="34" charset="-122"/>
              </a:rPr>
              <a:t>检验部门把已</a:t>
            </a:r>
            <a:r>
              <a:rPr lang="zh-CN" altLang="en-US" sz="2000" b="1" dirty="0" smtClean="0">
                <a:solidFill>
                  <a:srgbClr val="FF0000"/>
                </a:solidFill>
                <a:latin typeface="微软雅黑" pitchFamily="34" charset="-122"/>
                <a:ea typeface="微软雅黑" pitchFamily="34" charset="-122"/>
              </a:rPr>
              <a:t>完成检验</a:t>
            </a:r>
            <a:r>
              <a:rPr lang="zh-CN" altLang="en-US" sz="2000" dirty="0" smtClean="0">
                <a:latin typeface="微软雅黑" pitchFamily="34" charset="-122"/>
                <a:ea typeface="微软雅黑" pitchFamily="34" charset="-122"/>
              </a:rPr>
              <a:t>，认为达到规定要求的产品，按有关规定向验收代表（订货代表、部派质量监督验收代表或商检代表，下同）正式</a:t>
            </a:r>
            <a:r>
              <a:rPr lang="zh-CN" altLang="en-US" sz="2000" b="1" dirty="0" smtClean="0">
                <a:solidFill>
                  <a:srgbClr val="FF0000"/>
                </a:solidFill>
                <a:latin typeface="微软雅黑" pitchFamily="34" charset="-122"/>
                <a:ea typeface="微软雅黑" pitchFamily="34" charset="-122"/>
              </a:rPr>
              <a:t>提请验收</a:t>
            </a:r>
            <a:r>
              <a:rPr lang="zh-CN" altLang="en-US" sz="2000" dirty="0" smtClean="0">
                <a:latin typeface="微软雅黑" pitchFamily="34" charset="-122"/>
                <a:ea typeface="微软雅黑" pitchFamily="34" charset="-122"/>
              </a:rPr>
              <a:t>的检验工作。</a:t>
            </a:r>
            <a:endParaRPr lang="en-US" altLang="zh-CN" sz="2000" dirty="0">
              <a:latin typeface="微软雅黑" pitchFamily="34" charset="-122"/>
              <a:ea typeface="微软雅黑" pitchFamily="34" charset="-122"/>
            </a:endParaRPr>
          </a:p>
          <a:p>
            <a:pPr>
              <a:buFont typeface="Wingdings" pitchFamily="2" charset="2"/>
              <a:buChar char="p"/>
            </a:pPr>
            <a:endParaRPr lang="en-US" altLang="zh-CN" sz="1200" dirty="0" smtClean="0">
              <a:solidFill>
                <a:srgbClr val="3333FF"/>
              </a:solidFill>
              <a:latin typeface="华文新魏" pitchFamily="2" charset="-122"/>
              <a:ea typeface="华文新魏" pitchFamily="2" charset="-122"/>
            </a:endParaRPr>
          </a:p>
          <a:p>
            <a:pPr marL="285750" indent="-285750">
              <a:buFont typeface="Wingdings" pitchFamily="2" charset="2"/>
              <a:buChar char="p"/>
            </a:pPr>
            <a:r>
              <a:rPr lang="zh-CN" altLang="en-US" sz="2800" dirty="0" smtClean="0">
                <a:solidFill>
                  <a:srgbClr val="3333FF"/>
                </a:solidFill>
                <a:latin typeface="华文新魏" pitchFamily="2" charset="-122"/>
                <a:ea typeface="华文新魏" pitchFamily="2" charset="-122"/>
              </a:rPr>
              <a:t>验收依据：</a:t>
            </a:r>
            <a:endParaRPr lang="en-US" altLang="zh-CN" sz="9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合同</a:t>
            </a:r>
            <a:endParaRPr lang="en-US" altLang="zh-CN" sz="2000" dirty="0" smtClean="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国家批准的检验程序、规定、技术标准</a:t>
            </a:r>
            <a:endParaRPr lang="en-US" altLang="zh-CN" sz="2000" dirty="0" smtClean="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技术文件</a:t>
            </a:r>
            <a:endParaRPr lang="en-US" altLang="zh-CN" sz="2000" dirty="0" smtClean="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有关协议的规定。</a:t>
            </a:r>
          </a:p>
        </p:txBody>
      </p:sp>
    </p:spTree>
    <p:extLst>
      <p:ext uri="{BB962C8B-B14F-4D97-AF65-F5344CB8AC3E}">
        <p14:creationId xmlns="" xmlns:p14="http://schemas.microsoft.com/office/powerpoint/2010/main" val="1493954727"/>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产品提交验收代表检验</a:t>
            </a:r>
            <a:endParaRPr lang="zh-CN" altLang="en-US" sz="2800" dirty="0" smtClean="0"/>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6782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产品的提交、验收</a:t>
            </a:r>
            <a:endParaRPr lang="en-US" altLang="zh-CN" sz="2800" dirty="0" smtClean="0">
              <a:solidFill>
                <a:srgbClr val="3333FF"/>
              </a:solidFill>
              <a:latin typeface="华文新魏" pitchFamily="2" charset="-122"/>
              <a:ea typeface="华文新魏" pitchFamily="2"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 正式提交的产品必须经承制方质量检验部门检验合格后，再</a:t>
            </a:r>
            <a:r>
              <a:rPr lang="zh-CN" altLang="en-US" sz="2000" b="1" dirty="0" smtClean="0">
                <a:solidFill>
                  <a:srgbClr val="FF0000"/>
                </a:solidFill>
                <a:latin typeface="微软雅黑" pitchFamily="34" charset="-122"/>
                <a:ea typeface="微软雅黑" pitchFamily="34" charset="-122"/>
              </a:rPr>
              <a:t>提交</a:t>
            </a:r>
            <a:r>
              <a:rPr lang="zh-CN" altLang="en-US" sz="2000" dirty="0" smtClean="0">
                <a:latin typeface="微软雅黑" pitchFamily="34" charset="-122"/>
                <a:ea typeface="微软雅黑" pitchFamily="34" charset="-122"/>
              </a:rPr>
              <a:t>验收代表单独进行</a:t>
            </a:r>
            <a:r>
              <a:rPr lang="zh-CN" altLang="en-US" sz="2000" b="1" dirty="0" smtClean="0">
                <a:solidFill>
                  <a:srgbClr val="FF0000"/>
                </a:solidFill>
                <a:latin typeface="微软雅黑" pitchFamily="34" charset="-122"/>
                <a:ea typeface="微软雅黑" pitchFamily="34" charset="-122"/>
              </a:rPr>
              <a:t>检验</a:t>
            </a:r>
            <a:r>
              <a:rPr lang="zh-CN" altLang="en-US" sz="2000" dirty="0" smtClean="0">
                <a:latin typeface="微软雅黑" pitchFamily="34" charset="-122"/>
                <a:ea typeface="微软雅黑" pitchFamily="34" charset="-122"/>
              </a:rPr>
              <a:t>；不宜单独进行检验的项目，可以会同承制方进行联合检验；凡单独检验项目应用“提交验收单”向验收代表提交。</a:t>
            </a:r>
            <a:endParaRPr lang="en-US" altLang="zh-CN" sz="2000" dirty="0" smtClean="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验收代表对验收</a:t>
            </a:r>
            <a:r>
              <a:rPr lang="zh-CN" altLang="en-US" sz="2000" b="1" dirty="0" smtClean="0">
                <a:solidFill>
                  <a:srgbClr val="FF0000"/>
                </a:solidFill>
                <a:latin typeface="微软雅黑" pitchFamily="34" charset="-122"/>
                <a:ea typeface="微软雅黑" pitchFamily="34" charset="-122"/>
              </a:rPr>
              <a:t>合格</a:t>
            </a:r>
            <a:r>
              <a:rPr lang="zh-CN" altLang="en-US" sz="2000" dirty="0" smtClean="0">
                <a:latin typeface="微软雅黑" pitchFamily="34" charset="-122"/>
                <a:ea typeface="微软雅黑" pitchFamily="34" charset="-122"/>
              </a:rPr>
              <a:t>的产品，应有书面合格结论并盖章或签署确认。</a:t>
            </a:r>
            <a:endParaRPr lang="en-US" altLang="zh-CN" sz="2000" dirty="0" smtClean="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对</a:t>
            </a:r>
            <a:r>
              <a:rPr lang="zh-CN" altLang="en-US" sz="2000" b="1" dirty="0" smtClean="0">
                <a:solidFill>
                  <a:srgbClr val="FF0000"/>
                </a:solidFill>
                <a:latin typeface="微软雅黑" pitchFamily="34" charset="-122"/>
                <a:ea typeface="微软雅黑" pitchFamily="34" charset="-122"/>
              </a:rPr>
              <a:t>拒收</a:t>
            </a:r>
            <a:r>
              <a:rPr lang="zh-CN" altLang="en-US" sz="2000" dirty="0" smtClean="0">
                <a:latin typeface="微软雅黑" pitchFamily="34" charset="-122"/>
                <a:ea typeface="微软雅黑" pitchFamily="34" charset="-122"/>
              </a:rPr>
              <a:t>的产品，验收代表应将理由及时通知承制方。</a:t>
            </a:r>
            <a:endParaRPr lang="en-US" altLang="zh-CN" sz="2000" dirty="0" smtClean="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当承制方与验收代表意见有</a:t>
            </a:r>
            <a:r>
              <a:rPr lang="zh-CN" altLang="en-US" sz="2000" b="1" dirty="0" smtClean="0">
                <a:solidFill>
                  <a:srgbClr val="FF0000"/>
                </a:solidFill>
                <a:latin typeface="微软雅黑" pitchFamily="34" charset="-122"/>
                <a:ea typeface="微软雅黑" pitchFamily="34" charset="-122"/>
              </a:rPr>
              <a:t>分歧</a:t>
            </a:r>
            <a:r>
              <a:rPr lang="zh-CN" altLang="en-US" sz="2000" dirty="0" smtClean="0">
                <a:latin typeface="微软雅黑" pitchFamily="34" charset="-122"/>
                <a:ea typeface="微软雅黑" pitchFamily="34" charset="-122"/>
              </a:rPr>
              <a:t>时，应各自向上级主管部门汇报，听候</a:t>
            </a:r>
            <a:r>
              <a:rPr lang="zh-CN" altLang="en-US" sz="2000" b="1" dirty="0" smtClean="0">
                <a:solidFill>
                  <a:srgbClr val="FF0000"/>
                </a:solidFill>
                <a:latin typeface="微软雅黑" pitchFamily="34" charset="-122"/>
                <a:ea typeface="微软雅黑" pitchFamily="34" charset="-122"/>
              </a:rPr>
              <a:t>裁决</a:t>
            </a:r>
            <a:r>
              <a:rPr lang="zh-CN" altLang="en-US" sz="2000" dirty="0" smtClean="0">
                <a:latin typeface="微软雅黑" pitchFamily="34" charset="-122"/>
                <a:ea typeface="微软雅黑" pitchFamily="34" charset="-122"/>
              </a:rPr>
              <a:t>。</a:t>
            </a:r>
          </a:p>
        </p:txBody>
      </p:sp>
    </p:spTree>
    <p:extLst>
      <p:ext uri="{BB962C8B-B14F-4D97-AF65-F5344CB8AC3E}">
        <p14:creationId xmlns="" xmlns:p14="http://schemas.microsoft.com/office/powerpoint/2010/main" val="2362952700"/>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产品提交验收代表检验</a:t>
            </a:r>
            <a:endParaRPr lang="zh-CN" altLang="en-US" sz="2800" dirty="0" smtClean="0"/>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6782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提交检验双方的职责</a:t>
            </a:r>
            <a:endParaRPr lang="en-US" altLang="zh-CN" sz="2800" dirty="0" smtClean="0">
              <a:solidFill>
                <a:srgbClr val="3333FF"/>
              </a:solidFill>
              <a:latin typeface="华文新魏" pitchFamily="2" charset="-122"/>
              <a:ea typeface="华文新魏" pitchFamily="2" charset="-122"/>
            </a:endParaRP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承制方的职责</a:t>
            </a:r>
          </a:p>
          <a:p>
            <a:pPr marL="1371600" lvl="2" indent="-457200">
              <a:lnSpc>
                <a:spcPct val="150000"/>
              </a:lnSpc>
              <a:buFont typeface="+mj-lt"/>
              <a:buAutoNum type="alphaLcParenR"/>
            </a:pPr>
            <a:r>
              <a:rPr lang="zh-CN" altLang="en-US" sz="2000" dirty="0" smtClean="0">
                <a:latin typeface="微软雅黑" pitchFamily="34" charset="-122"/>
                <a:ea typeface="微软雅黑" pitchFamily="34" charset="-122"/>
              </a:rPr>
              <a:t>为验收代表</a:t>
            </a:r>
            <a:r>
              <a:rPr lang="zh-CN" altLang="en-US" sz="2000" b="1" dirty="0" smtClean="0">
                <a:solidFill>
                  <a:srgbClr val="FF0000"/>
                </a:solidFill>
                <a:latin typeface="微软雅黑" pitchFamily="34" charset="-122"/>
                <a:ea typeface="微软雅黑" pitchFamily="34" charset="-122"/>
              </a:rPr>
              <a:t>提供检验</a:t>
            </a:r>
            <a:r>
              <a:rPr lang="zh-CN" altLang="en-US" sz="2000" dirty="0" smtClean="0">
                <a:latin typeface="微软雅黑" pitchFamily="34" charset="-122"/>
                <a:ea typeface="微软雅黑" pitchFamily="34" charset="-122"/>
              </a:rPr>
              <a:t>所</a:t>
            </a:r>
            <a:r>
              <a:rPr lang="zh-CN" altLang="en-US" sz="2000" b="1" dirty="0" smtClean="0">
                <a:solidFill>
                  <a:srgbClr val="FF0000"/>
                </a:solidFill>
                <a:latin typeface="微软雅黑" pitchFamily="34" charset="-122"/>
                <a:ea typeface="微软雅黑" pitchFamily="34" charset="-122"/>
              </a:rPr>
              <a:t>必需的条件</a:t>
            </a:r>
            <a:r>
              <a:rPr lang="zh-CN" altLang="en-US" sz="2000" dirty="0" smtClean="0">
                <a:latin typeface="微软雅黑" pitchFamily="34" charset="-122"/>
                <a:ea typeface="微软雅黑" pitchFamily="34" charset="-122"/>
              </a:rPr>
              <a:t>，如检验时所需的设备、工夹量具及技术文件。</a:t>
            </a:r>
          </a:p>
          <a:p>
            <a:pPr marL="1371600" lvl="2" indent="-457200">
              <a:lnSpc>
                <a:spcPct val="150000"/>
              </a:lnSpc>
              <a:buFont typeface="+mj-lt"/>
              <a:buAutoNum type="alphaLcParenR"/>
            </a:pPr>
            <a:r>
              <a:rPr lang="zh-CN" altLang="en-US" sz="2000" dirty="0" smtClean="0">
                <a:latin typeface="微软雅黑" pitchFamily="34" charset="-122"/>
                <a:ea typeface="微软雅黑" pitchFamily="34" charset="-122"/>
              </a:rPr>
              <a:t>负责执行关于</a:t>
            </a:r>
            <a:r>
              <a:rPr lang="zh-CN" altLang="en-US" sz="2000" b="1" dirty="0" smtClean="0">
                <a:solidFill>
                  <a:srgbClr val="FF0000"/>
                </a:solidFill>
                <a:latin typeface="微软雅黑" pitchFamily="34" charset="-122"/>
                <a:ea typeface="微软雅黑" pitchFamily="34" charset="-122"/>
              </a:rPr>
              <a:t>提交检验</a:t>
            </a:r>
            <a:r>
              <a:rPr lang="zh-CN" altLang="en-US" sz="2000" dirty="0" smtClean="0">
                <a:latin typeface="微软雅黑" pitchFamily="34" charset="-122"/>
                <a:ea typeface="微软雅黑" pitchFamily="34" charset="-122"/>
              </a:rPr>
              <a:t>的有关规定，并</a:t>
            </a:r>
            <a:r>
              <a:rPr lang="zh-CN" altLang="en-US" sz="2000" u="sng" dirty="0" smtClean="0">
                <a:latin typeface="微软雅黑" pitchFamily="34" charset="-122"/>
                <a:ea typeface="微软雅黑" pitchFamily="34" charset="-122"/>
              </a:rPr>
              <a:t>对产品的质量负责</a:t>
            </a:r>
            <a:r>
              <a:rPr lang="zh-CN" altLang="en-US" sz="2000" dirty="0" smtClean="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smtClean="0">
                <a:latin typeface="微软雅黑" pitchFamily="34" charset="-122"/>
                <a:ea typeface="微软雅黑" pitchFamily="34" charset="-122"/>
              </a:rPr>
              <a:t>验收代表的职责</a:t>
            </a:r>
          </a:p>
          <a:p>
            <a:pPr marL="1371600" lvl="2" indent="-457200">
              <a:lnSpc>
                <a:spcPct val="150000"/>
              </a:lnSpc>
              <a:buFont typeface="+mj-lt"/>
              <a:buAutoNum type="alphaLcParenR"/>
            </a:pPr>
            <a:r>
              <a:rPr lang="zh-CN" altLang="en-US" sz="2000" dirty="0" smtClean="0">
                <a:latin typeface="微软雅黑" pitchFamily="34" charset="-122"/>
                <a:ea typeface="微软雅黑" pitchFamily="34" charset="-122"/>
              </a:rPr>
              <a:t>负责对承制方提交的产品按验收依据的规定进行</a:t>
            </a:r>
            <a:r>
              <a:rPr lang="zh-CN" altLang="en-US" sz="2000" b="1" dirty="0" smtClean="0">
                <a:solidFill>
                  <a:srgbClr val="FF0000"/>
                </a:solidFill>
                <a:latin typeface="微软雅黑" pitchFamily="34" charset="-122"/>
                <a:ea typeface="微软雅黑" pitchFamily="34" charset="-122"/>
              </a:rPr>
              <a:t>检验验收</a:t>
            </a:r>
            <a:r>
              <a:rPr lang="zh-CN" altLang="en-US" sz="2000" dirty="0" smtClean="0">
                <a:latin typeface="微软雅黑" pitchFamily="34" charset="-122"/>
                <a:ea typeface="微软雅黑" pitchFamily="34" charset="-122"/>
              </a:rPr>
              <a:t>，</a:t>
            </a:r>
            <a:r>
              <a:rPr lang="zh-CN" altLang="en-US" sz="2000" u="sng" dirty="0" smtClean="0">
                <a:latin typeface="微软雅黑" pitchFamily="34" charset="-122"/>
                <a:ea typeface="微软雅黑" pitchFamily="34" charset="-122"/>
              </a:rPr>
              <a:t>对产品的检验质量负责</a:t>
            </a:r>
            <a:r>
              <a:rPr lang="zh-CN" altLang="en-US" sz="2000" dirty="0" smtClean="0">
                <a:latin typeface="微软雅黑" pitchFamily="34" charset="-122"/>
                <a:ea typeface="微软雅黑" pitchFamily="34" charset="-122"/>
              </a:rPr>
              <a:t>；</a:t>
            </a:r>
          </a:p>
          <a:p>
            <a:pPr marL="1371600" lvl="2" indent="-457200">
              <a:lnSpc>
                <a:spcPct val="150000"/>
              </a:lnSpc>
              <a:buFont typeface="+mj-lt"/>
              <a:buAutoNum type="alphaLcParenR"/>
            </a:pPr>
            <a:r>
              <a:rPr lang="zh-CN" altLang="en-US" sz="2000" dirty="0" smtClean="0">
                <a:latin typeface="微软雅黑" pitchFamily="34" charset="-122"/>
                <a:ea typeface="微软雅黑" pitchFamily="34" charset="-122"/>
              </a:rPr>
              <a:t>在产品的生产过程中，进行以质量为中心的</a:t>
            </a:r>
            <a:r>
              <a:rPr lang="zh-CN" altLang="en-US" sz="2000" b="1" dirty="0" smtClean="0">
                <a:solidFill>
                  <a:srgbClr val="FF0000"/>
                </a:solidFill>
                <a:latin typeface="微软雅黑" pitchFamily="34" charset="-122"/>
                <a:ea typeface="微软雅黑" pitchFamily="34" charset="-122"/>
              </a:rPr>
              <a:t>监督检查</a:t>
            </a:r>
            <a:r>
              <a:rPr lang="zh-CN" altLang="en-US" sz="2000" dirty="0" smtClean="0">
                <a:latin typeface="微软雅黑" pitchFamily="34" charset="-122"/>
                <a:ea typeface="微软雅黑" pitchFamily="34" charset="-122"/>
              </a:rPr>
              <a:t>，协助承制方解决问题。</a:t>
            </a:r>
          </a:p>
        </p:txBody>
      </p:sp>
    </p:spTree>
    <p:extLst>
      <p:ext uri="{BB962C8B-B14F-4D97-AF65-F5344CB8AC3E}">
        <p14:creationId xmlns="" xmlns:p14="http://schemas.microsoft.com/office/powerpoint/2010/main" val="2369278239"/>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09600" y="2057400"/>
            <a:ext cx="7772400" cy="212365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6600" dirty="0" smtClean="0">
                <a:solidFill>
                  <a:srgbClr val="6170FF"/>
                </a:solidFill>
                <a:latin typeface="Arial Black" pitchFamily="34" charset="0"/>
                <a:ea typeface="隶书" pitchFamily="49" charset="-122"/>
              </a:rPr>
              <a:t>产品标识、检验状态标识管理</a:t>
            </a:r>
            <a:endParaRPr lang="zh-CN" sz="6600" dirty="0">
              <a:solidFill>
                <a:srgbClr val="6170FF"/>
              </a:solidFill>
              <a:latin typeface="Times New Roman" pitchFamily="18" charset="0"/>
              <a:ea typeface="黑体" pitchFamily="2" charset="-122"/>
            </a:endParaRPr>
          </a:p>
        </p:txBody>
      </p:sp>
      <p:sp>
        <p:nvSpPr>
          <p:cNvPr id="2" name="矩形 1"/>
          <p:cNvSpPr/>
          <p:nvPr/>
        </p:nvSpPr>
        <p:spPr>
          <a:xfrm>
            <a:off x="7698313" y="6061670"/>
            <a:ext cx="569387" cy="923330"/>
          </a:xfrm>
          <a:prstGeom prst="rect">
            <a:avLst/>
          </a:prstGeom>
          <a:noFill/>
        </p:spPr>
        <p:txBody>
          <a:bodyPr wrap="none" lIns="91440" tIns="45720" rIns="91440" bIns="45720">
            <a:spAutoFit/>
          </a:bodyPr>
          <a:lstStyle/>
          <a:p>
            <a:pPr algn="ctr"/>
            <a:r>
              <a:rPr lang="en-US" altLang="zh-CN"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6</a:t>
            </a:r>
            <a:endParaRPr lang="zh-CN" alt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 xmlns:p14="http://schemas.microsoft.com/office/powerpoint/2010/main" val="915240154"/>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产品标识</a:t>
            </a:r>
            <a:r>
              <a:rPr lang="zh-CN" altLang="en-US" sz="3200" dirty="0" smtClean="0">
                <a:latin typeface="华文新魏" pitchFamily="2" charset="-122"/>
                <a:ea typeface="华文新魏" pitchFamily="2" charset="-122"/>
              </a:rPr>
              <a:t>、</a:t>
            </a:r>
            <a:r>
              <a:rPr lang="zh-CN" altLang="en-US" sz="3200" dirty="0">
                <a:solidFill>
                  <a:schemeClr val="accent2"/>
                </a:solidFill>
                <a:latin typeface="华文新魏" pitchFamily="2" charset="-122"/>
                <a:ea typeface="华文新魏" pitchFamily="2" charset="-122"/>
              </a:rPr>
              <a:t>检验状态标识管理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28469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定义</a:t>
            </a:r>
            <a:endParaRPr lang="en-US" altLang="zh-CN" sz="28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400" dirty="0" smtClean="0">
                <a:solidFill>
                  <a:srgbClr val="0000CC"/>
                </a:solidFill>
                <a:latin typeface="华文新魏" pitchFamily="2" charset="-122"/>
                <a:ea typeface="华文新魏" pitchFamily="2" charset="-122"/>
              </a:rPr>
              <a:t>产品标识</a:t>
            </a:r>
            <a:r>
              <a:rPr lang="zh-CN" altLang="en-US" sz="2000" dirty="0" smtClean="0">
                <a:latin typeface="微软雅黑" pitchFamily="34" charset="-122"/>
                <a:ea typeface="微软雅黑" pitchFamily="34" charset="-122"/>
              </a:rPr>
              <a:t>是用于每个或每批产品形成过程中识别</a:t>
            </a:r>
            <a:r>
              <a:rPr lang="zh-CN" altLang="en-US" sz="2000" b="1" dirty="0" smtClean="0">
                <a:solidFill>
                  <a:srgbClr val="FF0000"/>
                </a:solidFill>
                <a:latin typeface="微软雅黑" pitchFamily="34" charset="-122"/>
                <a:ea typeface="微软雅黑" pitchFamily="34" charset="-122"/>
              </a:rPr>
              <a:t>产品</a:t>
            </a:r>
            <a:r>
              <a:rPr lang="zh-CN" altLang="en-US" sz="2000" dirty="0" smtClean="0">
                <a:latin typeface="微软雅黑" pitchFamily="34" charset="-122"/>
                <a:ea typeface="微软雅黑" pitchFamily="34" charset="-122"/>
              </a:rPr>
              <a:t>的标记，当有必要时，对产品标识还有唯一性要求</a:t>
            </a:r>
            <a:r>
              <a:rPr lang="zh-CN" altLang="en-US" sz="2000" dirty="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用以指明单件产品。</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400" dirty="0" smtClean="0">
                <a:solidFill>
                  <a:srgbClr val="0000CC"/>
                </a:solidFill>
                <a:latin typeface="华文新魏" pitchFamily="2" charset="-122"/>
                <a:ea typeface="华文新魏" pitchFamily="2" charset="-122"/>
              </a:rPr>
              <a:t>检验状态标识</a:t>
            </a:r>
            <a:r>
              <a:rPr lang="zh-CN" altLang="en-US" sz="2000" dirty="0" smtClean="0">
                <a:latin typeface="微软雅黑" pitchFamily="34" charset="-122"/>
                <a:ea typeface="微软雅黑" pitchFamily="34" charset="-122"/>
              </a:rPr>
              <a:t>是用于指明产品</a:t>
            </a:r>
            <a:r>
              <a:rPr lang="zh-CN" altLang="en-US" sz="2000" b="1" dirty="0" smtClean="0">
                <a:solidFill>
                  <a:srgbClr val="FF0000"/>
                </a:solidFill>
                <a:latin typeface="微软雅黑" pitchFamily="34" charset="-122"/>
                <a:ea typeface="微软雅黑" pitchFamily="34" charset="-122"/>
              </a:rPr>
              <a:t>检验状态</a:t>
            </a:r>
            <a:r>
              <a:rPr lang="zh-CN" altLang="en-US" sz="2000" dirty="0" smtClean="0">
                <a:latin typeface="微软雅黑" pitchFamily="34" charset="-122"/>
                <a:ea typeface="微软雅黑" pitchFamily="34" charset="-122"/>
              </a:rPr>
              <a:t>的标记。</a:t>
            </a:r>
          </a:p>
          <a:p>
            <a:pPr>
              <a:buFont typeface="Wingdings" pitchFamily="2" charset="2"/>
              <a:buChar char="p"/>
            </a:pPr>
            <a:endParaRPr lang="en-US" altLang="zh-CN" sz="1200" dirty="0" smtClean="0">
              <a:solidFill>
                <a:srgbClr val="3333FF"/>
              </a:solidFill>
              <a:latin typeface="华文新魏" pitchFamily="2" charset="-122"/>
              <a:ea typeface="华文新魏" pitchFamily="2" charset="-122"/>
            </a:endParaRPr>
          </a:p>
          <a:p>
            <a:pPr marL="285750" indent="-285750">
              <a:buFont typeface="Wingdings" pitchFamily="2" charset="2"/>
              <a:buChar char="p"/>
            </a:pPr>
            <a:r>
              <a:rPr lang="zh-CN" altLang="en-US" sz="2800" dirty="0" smtClean="0">
                <a:solidFill>
                  <a:srgbClr val="3333FF"/>
                </a:solidFill>
                <a:latin typeface="华文新魏" pitchFamily="2" charset="-122"/>
                <a:ea typeface="华文新魏" pitchFamily="2" charset="-122"/>
              </a:rPr>
              <a:t>产品标识与检验状态标识的区别</a:t>
            </a:r>
            <a:endParaRPr lang="zh-CN" altLang="en-US"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900" dirty="0">
              <a:latin typeface="微软雅黑" pitchFamily="34" charset="-122"/>
              <a:ea typeface="微软雅黑" pitchFamily="34" charset="-122"/>
            </a:endParaRPr>
          </a:p>
        </p:txBody>
      </p:sp>
      <p:graphicFrame>
        <p:nvGraphicFramePr>
          <p:cNvPr id="3" name="表格 2"/>
          <p:cNvGraphicFramePr>
            <a:graphicFrameLocks noGrp="1"/>
          </p:cNvGraphicFramePr>
          <p:nvPr>
            <p:extLst>
              <p:ext uri="{D42A27DB-BD31-4B8C-83A1-F6EECF244321}">
                <p14:modId xmlns="" xmlns:p14="http://schemas.microsoft.com/office/powerpoint/2010/main" val="1527881962"/>
              </p:ext>
            </p:extLst>
          </p:nvPr>
        </p:nvGraphicFramePr>
        <p:xfrm>
          <a:off x="571472" y="4000504"/>
          <a:ext cx="8077200" cy="1893571"/>
        </p:xfrm>
        <a:graphic>
          <a:graphicData uri="http://schemas.openxmlformats.org/drawingml/2006/table">
            <a:tbl>
              <a:tblPr>
                <a:tableStyleId>{08FB837D-C827-4EFA-A057-4D05807E0F7C}</a:tableStyleId>
              </a:tblPr>
              <a:tblGrid>
                <a:gridCol w="1143000"/>
                <a:gridCol w="3532182"/>
                <a:gridCol w="3402018"/>
              </a:tblGrid>
              <a:tr h="447712">
                <a:tc>
                  <a:txBody>
                    <a:bodyPr/>
                    <a:lstStyle/>
                    <a:p>
                      <a:pPr algn="ctr">
                        <a:spcAft>
                          <a:spcPts val="0"/>
                        </a:spcAft>
                      </a:pPr>
                      <a:r>
                        <a:rPr lang="en-US" sz="1800" b="1" kern="0" dirty="0">
                          <a:solidFill>
                            <a:schemeClr val="tx1"/>
                          </a:solidFill>
                          <a:effectLst/>
                        </a:rPr>
                        <a:t> </a:t>
                      </a:r>
                      <a:endParaRPr lang="zh-CN" sz="14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c>
                  <a:txBody>
                    <a:bodyPr/>
                    <a:lstStyle/>
                    <a:p>
                      <a:pPr algn="ctr">
                        <a:lnSpc>
                          <a:spcPts val="2855"/>
                        </a:lnSpc>
                        <a:spcAft>
                          <a:spcPts val="0"/>
                        </a:spcAft>
                      </a:pPr>
                      <a:r>
                        <a:rPr lang="zh-CN" sz="2000" b="1" kern="0" dirty="0" smtClean="0">
                          <a:solidFill>
                            <a:schemeClr val="tx1"/>
                          </a:solidFill>
                          <a:effectLst/>
                        </a:rPr>
                        <a:t>产品标识</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c>
                  <a:txBody>
                    <a:bodyPr/>
                    <a:lstStyle/>
                    <a:p>
                      <a:pPr algn="ctr">
                        <a:lnSpc>
                          <a:spcPts val="2855"/>
                        </a:lnSpc>
                        <a:spcAft>
                          <a:spcPts val="0"/>
                        </a:spcAft>
                      </a:pPr>
                      <a:r>
                        <a:rPr lang="zh-CN" sz="2000" b="1" kern="0" dirty="0" smtClean="0">
                          <a:solidFill>
                            <a:schemeClr val="tx1"/>
                          </a:solidFill>
                          <a:effectLst/>
                        </a:rPr>
                        <a:t>检验</a:t>
                      </a:r>
                      <a:r>
                        <a:rPr lang="zh-CN" sz="2000" b="1" kern="0" dirty="0">
                          <a:solidFill>
                            <a:schemeClr val="tx1"/>
                          </a:solidFill>
                          <a:effectLst/>
                        </a:rPr>
                        <a:t>状态</a:t>
                      </a:r>
                      <a:r>
                        <a:rPr lang="zh-CN" sz="2000" b="1" kern="0" dirty="0" smtClean="0">
                          <a:solidFill>
                            <a:schemeClr val="tx1"/>
                          </a:solidFill>
                          <a:effectLst/>
                        </a:rPr>
                        <a:t>标识</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r>
              <a:tr h="619087">
                <a:tc>
                  <a:txBody>
                    <a:bodyPr/>
                    <a:lstStyle/>
                    <a:p>
                      <a:pPr algn="ctr">
                        <a:lnSpc>
                          <a:spcPts val="1650"/>
                        </a:lnSpc>
                        <a:spcAft>
                          <a:spcPts val="0"/>
                        </a:spcAft>
                      </a:pPr>
                      <a:r>
                        <a:rPr lang="zh-CN" sz="2000" b="1" kern="0" dirty="0" smtClean="0">
                          <a:solidFill>
                            <a:schemeClr val="tx1"/>
                          </a:solidFill>
                          <a:effectLst/>
                        </a:rPr>
                        <a:t>目的</a:t>
                      </a:r>
                      <a:r>
                        <a:rPr lang="en-US" sz="2000" b="1" kern="100" dirty="0">
                          <a:solidFill>
                            <a:schemeClr val="tx1"/>
                          </a:solidFill>
                          <a:effectLst/>
                        </a:rPr>
                        <a:t> </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c>
                  <a:txBody>
                    <a:bodyPr/>
                    <a:lstStyle/>
                    <a:p>
                      <a:pPr algn="ctr">
                        <a:lnSpc>
                          <a:spcPts val="1650"/>
                        </a:lnSpc>
                        <a:spcAft>
                          <a:spcPts val="0"/>
                        </a:spcAft>
                      </a:pPr>
                      <a:r>
                        <a:rPr lang="zh-CN" sz="2000" b="1" kern="0" dirty="0">
                          <a:solidFill>
                            <a:schemeClr val="tx1"/>
                          </a:solidFill>
                          <a:effectLst/>
                        </a:rPr>
                        <a:t>防止不同型号产品</a:t>
                      </a:r>
                      <a:r>
                        <a:rPr lang="zh-CN" sz="2000" b="1" kern="0" dirty="0" smtClean="0">
                          <a:solidFill>
                            <a:schemeClr val="tx1"/>
                          </a:solidFill>
                          <a:effectLst/>
                        </a:rPr>
                        <a:t>混淆</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c>
                  <a:txBody>
                    <a:bodyPr/>
                    <a:lstStyle/>
                    <a:p>
                      <a:pPr algn="ctr">
                        <a:lnSpc>
                          <a:spcPts val="1650"/>
                        </a:lnSpc>
                        <a:spcAft>
                          <a:spcPts val="0"/>
                        </a:spcAft>
                      </a:pPr>
                      <a:r>
                        <a:rPr lang="en-US" sz="2000" b="1" kern="0" dirty="0">
                          <a:solidFill>
                            <a:schemeClr val="tx1"/>
                          </a:solidFill>
                          <a:effectLst/>
                        </a:rPr>
                        <a:t> </a:t>
                      </a:r>
                      <a:r>
                        <a:rPr lang="zh-CN" sz="2000" b="1" kern="0" dirty="0" smtClean="0">
                          <a:solidFill>
                            <a:schemeClr val="tx1"/>
                          </a:solidFill>
                          <a:effectLst/>
                        </a:rPr>
                        <a:t>防止</a:t>
                      </a:r>
                      <a:r>
                        <a:rPr lang="zh-CN" sz="2000" b="1" kern="0" dirty="0">
                          <a:solidFill>
                            <a:schemeClr val="tx1"/>
                          </a:solidFill>
                          <a:effectLst/>
                        </a:rPr>
                        <a:t>不同检验状态产品的</a:t>
                      </a:r>
                      <a:r>
                        <a:rPr lang="zh-CN" sz="2000" b="1" kern="0" dirty="0" smtClean="0">
                          <a:solidFill>
                            <a:schemeClr val="tx1"/>
                          </a:solidFill>
                          <a:effectLst/>
                        </a:rPr>
                        <a:t>混淆</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r>
              <a:tr h="483872">
                <a:tc>
                  <a:txBody>
                    <a:bodyPr/>
                    <a:lstStyle/>
                    <a:p>
                      <a:pPr algn="ctr">
                        <a:lnSpc>
                          <a:spcPts val="1470"/>
                        </a:lnSpc>
                        <a:spcAft>
                          <a:spcPts val="0"/>
                        </a:spcAft>
                      </a:pPr>
                      <a:r>
                        <a:rPr lang="zh-CN" sz="2000" b="1" kern="0" dirty="0" smtClean="0">
                          <a:solidFill>
                            <a:schemeClr val="tx1"/>
                          </a:solidFill>
                          <a:effectLst/>
                        </a:rPr>
                        <a:t>可变性</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c>
                  <a:txBody>
                    <a:bodyPr/>
                    <a:lstStyle/>
                    <a:p>
                      <a:pPr algn="ctr">
                        <a:lnSpc>
                          <a:spcPts val="1470"/>
                        </a:lnSpc>
                        <a:spcAft>
                          <a:spcPts val="0"/>
                        </a:spcAft>
                      </a:pPr>
                      <a:r>
                        <a:rPr lang="en-US" sz="2000" b="1" kern="0" dirty="0">
                          <a:solidFill>
                            <a:schemeClr val="tx1"/>
                          </a:solidFill>
                          <a:effectLst/>
                        </a:rPr>
                        <a:t> </a:t>
                      </a:r>
                      <a:r>
                        <a:rPr lang="zh-CN" sz="2000" b="1" kern="0" dirty="0" smtClean="0">
                          <a:solidFill>
                            <a:schemeClr val="tx1"/>
                          </a:solidFill>
                          <a:effectLst/>
                        </a:rPr>
                        <a:t>生产</a:t>
                      </a:r>
                      <a:r>
                        <a:rPr lang="zh-CN" sz="2000" b="1" kern="0" dirty="0">
                          <a:solidFill>
                            <a:schemeClr val="tx1"/>
                          </a:solidFill>
                          <a:effectLst/>
                        </a:rPr>
                        <a:t>过程中保持</a:t>
                      </a:r>
                      <a:r>
                        <a:rPr lang="zh-CN" sz="2000" b="1" kern="0" dirty="0" smtClean="0">
                          <a:solidFill>
                            <a:schemeClr val="tx1"/>
                          </a:solidFill>
                          <a:effectLst/>
                        </a:rPr>
                        <a:t>不变</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c>
                  <a:txBody>
                    <a:bodyPr/>
                    <a:lstStyle/>
                    <a:p>
                      <a:pPr algn="ctr">
                        <a:lnSpc>
                          <a:spcPts val="1470"/>
                        </a:lnSpc>
                        <a:spcAft>
                          <a:spcPts val="0"/>
                        </a:spcAft>
                      </a:pPr>
                      <a:r>
                        <a:rPr lang="zh-CN" sz="2000" b="1" kern="0" dirty="0" smtClean="0">
                          <a:solidFill>
                            <a:schemeClr val="tx1"/>
                          </a:solidFill>
                          <a:effectLst/>
                        </a:rPr>
                        <a:t>随</a:t>
                      </a:r>
                      <a:r>
                        <a:rPr lang="zh-CN" sz="2000" b="1" kern="0" dirty="0">
                          <a:solidFill>
                            <a:schemeClr val="tx1"/>
                          </a:solidFill>
                          <a:effectLst/>
                        </a:rPr>
                        <a:t>产品检验</a:t>
                      </a:r>
                      <a:r>
                        <a:rPr lang="zh-CN" sz="2000" b="1" kern="0" dirty="0" smtClean="0">
                          <a:solidFill>
                            <a:schemeClr val="tx1"/>
                          </a:solidFill>
                          <a:effectLst/>
                        </a:rPr>
                        <a:t>状态</a:t>
                      </a:r>
                      <a:r>
                        <a:rPr lang="zh-CN" altLang="en-US" sz="2000" b="1" kern="0" dirty="0" smtClean="0">
                          <a:solidFill>
                            <a:schemeClr val="tx1"/>
                          </a:solidFill>
                          <a:effectLst/>
                        </a:rPr>
                        <a:t>而</a:t>
                      </a:r>
                      <a:r>
                        <a:rPr lang="zh-CN" sz="2000" b="1" kern="0" dirty="0" smtClean="0">
                          <a:solidFill>
                            <a:schemeClr val="tx1"/>
                          </a:solidFill>
                          <a:effectLst/>
                        </a:rPr>
                        <a:t>变化</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r>
              <a:tr h="334220">
                <a:tc>
                  <a:txBody>
                    <a:bodyPr/>
                    <a:lstStyle/>
                    <a:p>
                      <a:pPr algn="ctr">
                        <a:lnSpc>
                          <a:spcPts val="2710"/>
                        </a:lnSpc>
                        <a:spcAft>
                          <a:spcPts val="0"/>
                        </a:spcAft>
                      </a:pPr>
                      <a:r>
                        <a:rPr lang="zh-CN" sz="2000" b="1" kern="0" dirty="0" smtClean="0">
                          <a:solidFill>
                            <a:schemeClr val="tx1"/>
                          </a:solidFill>
                          <a:effectLst/>
                        </a:rPr>
                        <a:t>必要性</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c>
                  <a:txBody>
                    <a:bodyPr/>
                    <a:lstStyle/>
                    <a:p>
                      <a:pPr algn="ctr">
                        <a:lnSpc>
                          <a:spcPts val="2710"/>
                        </a:lnSpc>
                        <a:spcAft>
                          <a:spcPts val="0"/>
                        </a:spcAft>
                      </a:pPr>
                      <a:r>
                        <a:rPr lang="zh-CN" sz="2000" b="1" kern="0" dirty="0">
                          <a:solidFill>
                            <a:schemeClr val="tx1"/>
                          </a:solidFill>
                          <a:effectLst/>
                        </a:rPr>
                        <a:t>需对产品进行区分时才</a:t>
                      </a:r>
                      <a:r>
                        <a:rPr lang="zh-CN" sz="2000" b="1" kern="0" dirty="0" smtClean="0">
                          <a:solidFill>
                            <a:schemeClr val="tx1"/>
                          </a:solidFill>
                          <a:effectLst/>
                        </a:rPr>
                        <a:t>标识</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c>
                  <a:txBody>
                    <a:bodyPr/>
                    <a:lstStyle/>
                    <a:p>
                      <a:pPr algn="ctr">
                        <a:lnSpc>
                          <a:spcPts val="2710"/>
                        </a:lnSpc>
                        <a:spcAft>
                          <a:spcPts val="0"/>
                        </a:spcAft>
                      </a:pPr>
                      <a:r>
                        <a:rPr lang="zh-CN" sz="2000" b="1" kern="0" dirty="0">
                          <a:solidFill>
                            <a:schemeClr val="tx1"/>
                          </a:solidFill>
                          <a:effectLst/>
                        </a:rPr>
                        <a:t>需检验验证的产品都要</a:t>
                      </a:r>
                      <a:r>
                        <a:rPr lang="zh-CN" sz="2000" b="1" kern="0" dirty="0" smtClean="0">
                          <a:solidFill>
                            <a:schemeClr val="tx1"/>
                          </a:solidFill>
                          <a:effectLst/>
                        </a:rPr>
                        <a:t>标识</a:t>
                      </a:r>
                      <a:endParaRPr lang="zh-CN" sz="1800" b="1" kern="100" dirty="0">
                        <a:solidFill>
                          <a:schemeClr val="tx1"/>
                        </a:solidFill>
                        <a:effectLst/>
                        <a:latin typeface="微软雅黑" pitchFamily="34" charset="-122"/>
                        <a:ea typeface="微软雅黑" pitchFamily="34" charset="-122"/>
                        <a:cs typeface="MS Gothic"/>
                      </a:endParaRPr>
                    </a:p>
                  </a:txBody>
                  <a:tcPr marL="0" marR="0" marT="0" marB="0" anchor="ctr">
                    <a:solidFill>
                      <a:schemeClr val="bg1"/>
                    </a:solidFill>
                  </a:tcPr>
                </a:tc>
              </a:tr>
            </a:tbl>
          </a:graphicData>
        </a:graphic>
      </p:graphicFrame>
    </p:spTree>
    <p:extLst>
      <p:ext uri="{BB962C8B-B14F-4D97-AF65-F5344CB8AC3E}">
        <p14:creationId xmlns="" xmlns:p14="http://schemas.microsoft.com/office/powerpoint/2010/main" val="3791451476"/>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产品标识</a:t>
            </a:r>
            <a:r>
              <a:rPr lang="zh-CN" altLang="en-US" sz="3200" dirty="0" smtClean="0">
                <a:latin typeface="华文新魏" pitchFamily="2" charset="-122"/>
                <a:ea typeface="华文新魏" pitchFamily="2" charset="-122"/>
              </a:rPr>
              <a:t>、</a:t>
            </a:r>
            <a:r>
              <a:rPr lang="zh-CN" altLang="en-US" sz="3200" dirty="0">
                <a:solidFill>
                  <a:schemeClr val="accent2"/>
                </a:solidFill>
                <a:latin typeface="华文新魏" pitchFamily="2" charset="-122"/>
                <a:ea typeface="华文新魏" pitchFamily="2" charset="-122"/>
              </a:rPr>
              <a:t>检验状态标识管理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34009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产品标识方法</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28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作出</a:t>
            </a:r>
            <a:r>
              <a:rPr lang="zh-CN" altLang="en-US" sz="2000" b="1" dirty="0" smtClean="0">
                <a:solidFill>
                  <a:srgbClr val="FF0000"/>
                </a:solidFill>
                <a:latin typeface="微软雅黑" pitchFamily="34" charset="-122"/>
                <a:ea typeface="微软雅黑" pitchFamily="34" charset="-122"/>
              </a:rPr>
              <a:t>标记</a:t>
            </a:r>
            <a:r>
              <a:rPr lang="zh-CN" altLang="en-US" sz="2000" dirty="0" smtClean="0">
                <a:latin typeface="微软雅黑" pitchFamily="34" charset="-122"/>
                <a:ea typeface="微软雅黑" pitchFamily="34" charset="-122"/>
              </a:rPr>
              <a:t>标识。</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挂上</a:t>
            </a:r>
            <a:r>
              <a:rPr lang="zh-CN" altLang="en-US" sz="2000" b="1" dirty="0" smtClean="0">
                <a:solidFill>
                  <a:srgbClr val="FF0000"/>
                </a:solidFill>
                <a:latin typeface="微软雅黑" pitchFamily="34" charset="-122"/>
                <a:ea typeface="微软雅黑" pitchFamily="34" charset="-122"/>
              </a:rPr>
              <a:t>标签</a:t>
            </a:r>
            <a:r>
              <a:rPr lang="zh-CN" altLang="en-US" sz="2000" dirty="0" smtClean="0">
                <a:latin typeface="微软雅黑" pitchFamily="34" charset="-122"/>
                <a:ea typeface="微软雅黑" pitchFamily="34" charset="-122"/>
              </a:rPr>
              <a:t>标识。</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用随行</a:t>
            </a:r>
            <a:r>
              <a:rPr lang="zh-CN" altLang="en-US" sz="2000" b="1" dirty="0" smtClean="0">
                <a:solidFill>
                  <a:srgbClr val="FF0000"/>
                </a:solidFill>
                <a:latin typeface="微软雅黑" pitchFamily="34" charset="-122"/>
                <a:ea typeface="微软雅黑" pitchFamily="34" charset="-122"/>
              </a:rPr>
              <a:t>文件</a:t>
            </a:r>
            <a:r>
              <a:rPr lang="zh-CN" altLang="en-US" sz="2000" dirty="0" smtClean="0">
                <a:latin typeface="微软雅黑" pitchFamily="34" charset="-122"/>
                <a:ea typeface="微软雅黑" pitchFamily="34" charset="-122"/>
              </a:rPr>
              <a:t>标识。</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对大量生产的产品或流程性材料也可以用</a:t>
            </a:r>
            <a:r>
              <a:rPr lang="zh-CN" altLang="en-US" sz="2000" b="1" dirty="0" smtClean="0">
                <a:solidFill>
                  <a:srgbClr val="FF0000"/>
                </a:solidFill>
                <a:latin typeface="微软雅黑" pitchFamily="34" charset="-122"/>
                <a:ea typeface="微软雅黑" pitchFamily="34" charset="-122"/>
              </a:rPr>
              <a:t>投料</a:t>
            </a:r>
            <a:r>
              <a:rPr lang="zh-CN" altLang="en-US" sz="2000" dirty="0" smtClean="0">
                <a:latin typeface="微软雅黑" pitchFamily="34" charset="-122"/>
                <a:ea typeface="微软雅黑" pitchFamily="34" charset="-122"/>
              </a:rPr>
              <a:t>批号、</a:t>
            </a:r>
            <a:r>
              <a:rPr lang="zh-CN" altLang="en-US" sz="2000" b="1" dirty="0" smtClean="0">
                <a:solidFill>
                  <a:srgbClr val="FF0000"/>
                </a:solidFill>
                <a:latin typeface="微软雅黑" pitchFamily="34" charset="-122"/>
                <a:ea typeface="微软雅黑" pitchFamily="34" charset="-122"/>
              </a:rPr>
              <a:t>熔炼</a:t>
            </a:r>
            <a:r>
              <a:rPr lang="zh-CN" altLang="en-US" sz="2000" dirty="0" smtClean="0">
                <a:latin typeface="微软雅黑" pitchFamily="34" charset="-122"/>
                <a:ea typeface="微软雅黑" pitchFamily="34" charset="-122"/>
              </a:rPr>
              <a:t>炉号、</a:t>
            </a:r>
            <a:r>
              <a:rPr lang="zh-CN" altLang="en-US" sz="2000" b="1" dirty="0" smtClean="0">
                <a:solidFill>
                  <a:srgbClr val="FF0000"/>
                </a:solidFill>
                <a:latin typeface="微软雅黑" pitchFamily="34" charset="-122"/>
                <a:ea typeface="微软雅黑" pitchFamily="34" charset="-122"/>
              </a:rPr>
              <a:t>反应缸号</a:t>
            </a:r>
            <a:r>
              <a:rPr lang="zh-CN" altLang="en-US" sz="2000" dirty="0" smtClean="0">
                <a:latin typeface="微软雅黑" pitchFamily="34" charset="-122"/>
                <a:ea typeface="微软雅黑" pitchFamily="34" charset="-122"/>
              </a:rPr>
              <a:t>等标识。</a:t>
            </a:r>
          </a:p>
          <a:p>
            <a:pPr>
              <a:buFont typeface="Wingdings" pitchFamily="2" charset="2"/>
              <a:buChar char="p"/>
            </a:pPr>
            <a:endParaRPr lang="en-US" altLang="zh-CN" sz="900" dirty="0">
              <a:latin typeface="微软雅黑" pitchFamily="34" charset="-122"/>
              <a:ea typeface="微软雅黑" pitchFamily="34" charset="-122"/>
            </a:endParaRPr>
          </a:p>
        </p:txBody>
      </p:sp>
    </p:spTree>
    <p:extLst>
      <p:ext uri="{BB962C8B-B14F-4D97-AF65-F5344CB8AC3E}">
        <p14:creationId xmlns="" xmlns:p14="http://schemas.microsoft.com/office/powerpoint/2010/main" val="3305843241"/>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产品标识</a:t>
            </a:r>
            <a:r>
              <a:rPr lang="zh-CN" altLang="en-US" sz="3200" dirty="0" smtClean="0">
                <a:latin typeface="华文新魏" pitchFamily="2" charset="-122"/>
                <a:ea typeface="华文新魏" pitchFamily="2" charset="-122"/>
              </a:rPr>
              <a:t>、</a:t>
            </a:r>
            <a:r>
              <a:rPr lang="zh-CN" altLang="en-US" sz="3200" dirty="0">
                <a:solidFill>
                  <a:schemeClr val="accent2"/>
                </a:solidFill>
                <a:latin typeface="华文新魏" pitchFamily="2" charset="-122"/>
                <a:ea typeface="华文新魏" pitchFamily="2" charset="-122"/>
              </a:rPr>
              <a:t>检验状态标识管理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0010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产品标识管理</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16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产品标识</a:t>
            </a:r>
            <a:r>
              <a:rPr lang="zh-CN" altLang="en-US" sz="2000" b="1" dirty="0" smtClean="0">
                <a:solidFill>
                  <a:srgbClr val="FF0000"/>
                </a:solidFill>
                <a:latin typeface="微软雅黑" pitchFamily="34" charset="-122"/>
                <a:ea typeface="微软雅黑" pitchFamily="34" charset="-122"/>
              </a:rPr>
              <a:t>唯一</a:t>
            </a:r>
            <a:r>
              <a:rPr lang="zh-CN" altLang="en-US" sz="2000" dirty="0" smtClean="0">
                <a:latin typeface="微软雅黑" pitchFamily="34" charset="-122"/>
                <a:ea typeface="微软雅黑" pitchFamily="34" charset="-122"/>
              </a:rPr>
              <a:t>，防止混用。</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实现产品的</a:t>
            </a:r>
            <a:r>
              <a:rPr lang="zh-CN" altLang="en-US" sz="2000" b="1" dirty="0" smtClean="0">
                <a:solidFill>
                  <a:srgbClr val="FF0000"/>
                </a:solidFill>
                <a:latin typeface="微软雅黑" pitchFamily="34" charset="-122"/>
                <a:ea typeface="微软雅黑" pitchFamily="34" charset="-122"/>
              </a:rPr>
              <a:t>可追溯</a:t>
            </a:r>
            <a:r>
              <a:rPr lang="zh-CN" altLang="en-US" sz="2000" dirty="0" smtClean="0">
                <a:latin typeface="微软雅黑" pitchFamily="34" charset="-122"/>
                <a:ea typeface="微软雅黑" pitchFamily="34" charset="-122"/>
              </a:rPr>
              <a:t>性，通过标识查找不合格产生原因、评估不合格影响等。</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产品标识应与生产原始凭证、质量记录等保持</a:t>
            </a:r>
            <a:r>
              <a:rPr lang="zh-CN" altLang="en-US" sz="2000" b="1" dirty="0" smtClean="0">
                <a:solidFill>
                  <a:srgbClr val="FF0000"/>
                </a:solidFill>
                <a:latin typeface="微软雅黑" pitchFamily="34" charset="-122"/>
                <a:ea typeface="微软雅黑" pitchFamily="34" charset="-122"/>
              </a:rPr>
              <a:t>一致</a:t>
            </a:r>
            <a:r>
              <a:rPr lang="zh-CN" altLang="en-US" sz="2000" dirty="0" smtClean="0">
                <a:latin typeface="微软雅黑" pitchFamily="34" charset="-122"/>
                <a:ea typeface="微软雅黑" pitchFamily="34" charset="-122"/>
              </a:rPr>
              <a:t>。    </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必要时组织应制定并执行产品标识和可追溯性的文件化程序，作出</a:t>
            </a:r>
            <a:r>
              <a:rPr lang="zh-CN" altLang="en-US" sz="2000" b="1" dirty="0" smtClean="0">
                <a:solidFill>
                  <a:srgbClr val="FF0000"/>
                </a:solidFill>
                <a:latin typeface="微软雅黑" pitchFamily="34" charset="-122"/>
                <a:ea typeface="微软雅黑" pitchFamily="34" charset="-122"/>
              </a:rPr>
              <a:t>明确规定</a:t>
            </a:r>
            <a:r>
              <a:rPr lang="zh-CN" altLang="en-US" sz="2000" dirty="0" smtClean="0">
                <a:latin typeface="微软雅黑" pitchFamily="34" charset="-122"/>
                <a:ea typeface="微软雅黑" pitchFamily="34" charset="-122"/>
              </a:rPr>
              <a:t>。</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要求从外购器材投入使用开始实施</a:t>
            </a:r>
            <a:r>
              <a:rPr lang="zh-CN" altLang="en-US" sz="2000" b="1" dirty="0" smtClean="0">
                <a:solidFill>
                  <a:srgbClr val="FF0000"/>
                </a:solidFill>
                <a:latin typeface="微软雅黑" pitchFamily="34" charset="-122"/>
                <a:ea typeface="微软雅黑" pitchFamily="34" charset="-122"/>
              </a:rPr>
              <a:t>批次管理</a:t>
            </a:r>
            <a:r>
              <a:rPr lang="zh-CN" altLang="en-US" sz="2000" dirty="0" smtClean="0">
                <a:latin typeface="微软雅黑" pitchFamily="34" charset="-122"/>
                <a:ea typeface="微软雅黑" pitchFamily="34" charset="-122"/>
              </a:rPr>
              <a:t>。</a:t>
            </a:r>
            <a:endParaRPr lang="en-US" altLang="zh-CN" sz="800" dirty="0">
              <a:latin typeface="微软雅黑" pitchFamily="34" charset="-122"/>
              <a:ea typeface="微软雅黑" pitchFamily="34" charset="-122"/>
            </a:endParaRPr>
          </a:p>
        </p:txBody>
      </p:sp>
    </p:spTree>
    <p:extLst>
      <p:ext uri="{BB962C8B-B14F-4D97-AF65-F5344CB8AC3E}">
        <p14:creationId xmlns="" xmlns:p14="http://schemas.microsoft.com/office/powerpoint/2010/main" val="2999498472"/>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产品标识</a:t>
            </a:r>
            <a:r>
              <a:rPr lang="zh-CN" altLang="en-US" sz="3200" dirty="0" smtClean="0">
                <a:latin typeface="华文新魏" pitchFamily="2" charset="-122"/>
                <a:ea typeface="华文新魏" pitchFamily="2" charset="-122"/>
              </a:rPr>
              <a:t>、</a:t>
            </a:r>
            <a:r>
              <a:rPr lang="zh-CN" altLang="en-US" sz="3200" dirty="0">
                <a:solidFill>
                  <a:schemeClr val="accent2"/>
                </a:solidFill>
                <a:latin typeface="华文新魏" pitchFamily="2" charset="-122"/>
                <a:ea typeface="华文新魏" pitchFamily="2" charset="-122"/>
              </a:rPr>
              <a:t>检验状态标识管理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4627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检验状态的标识</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16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产品</a:t>
            </a:r>
            <a:r>
              <a:rPr lang="zh-CN" altLang="en-US" sz="2000" b="1" dirty="0" smtClean="0">
                <a:solidFill>
                  <a:srgbClr val="FF0000"/>
                </a:solidFill>
                <a:latin typeface="微软雅黑" pitchFamily="34" charset="-122"/>
                <a:ea typeface="微软雅黑" pitchFamily="34" charset="-122"/>
              </a:rPr>
              <a:t>未经检验或待检</a:t>
            </a:r>
            <a:r>
              <a:rPr lang="zh-CN" altLang="en-US" sz="2000" dirty="0" smtClean="0">
                <a:latin typeface="微软雅黑" pitchFamily="34" charset="-122"/>
                <a:ea typeface="微软雅黑" pitchFamily="34" charset="-122"/>
              </a:rPr>
              <a:t>。指产晶处于尚未经检验的状态。</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产品已经检验但尚</a:t>
            </a:r>
            <a:r>
              <a:rPr lang="zh-CN" altLang="en-US" sz="2000" b="1" dirty="0" smtClean="0">
                <a:solidFill>
                  <a:srgbClr val="FF0000"/>
                </a:solidFill>
                <a:latin typeface="微软雅黑" pitchFamily="34" charset="-122"/>
                <a:ea typeface="微软雅黑" pitchFamily="34" charset="-122"/>
              </a:rPr>
              <a:t>待判定</a:t>
            </a:r>
            <a:r>
              <a:rPr lang="zh-CN" altLang="en-US" sz="2000" dirty="0" smtClean="0">
                <a:latin typeface="微软雅黑" pitchFamily="34" charset="-122"/>
                <a:ea typeface="微软雅黑" pitchFamily="34" charset="-122"/>
              </a:rPr>
              <a:t>。指产品处于虽经检验但未判定合格与否的状态。</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产品通过检验判定</a:t>
            </a:r>
            <a:r>
              <a:rPr lang="zh-CN" altLang="en-US" sz="2000" b="1" dirty="0" smtClean="0">
                <a:solidFill>
                  <a:srgbClr val="FF0000"/>
                </a:solidFill>
                <a:latin typeface="微软雅黑" pitchFamily="34" charset="-122"/>
                <a:ea typeface="微软雅黑" pitchFamily="34" charset="-122"/>
              </a:rPr>
              <a:t>合格</a:t>
            </a:r>
            <a:r>
              <a:rPr lang="zh-CN" altLang="en-US" sz="2000" dirty="0" smtClean="0">
                <a:latin typeface="微软雅黑" pitchFamily="34" charset="-122"/>
                <a:ea typeface="微软雅黑" pitchFamily="34" charset="-122"/>
              </a:rPr>
              <a:t>。指产品处于经检验确认满足全部规定要求的状态。</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产品经检验判定为</a:t>
            </a:r>
            <a:r>
              <a:rPr lang="zh-CN" altLang="en-US" sz="2000" b="1" dirty="0" smtClean="0">
                <a:solidFill>
                  <a:srgbClr val="FF0000"/>
                </a:solidFill>
                <a:latin typeface="微软雅黑" pitchFamily="34" charset="-122"/>
                <a:ea typeface="微软雅黑" pitchFamily="34" charset="-122"/>
              </a:rPr>
              <a:t>不合格</a:t>
            </a:r>
            <a:r>
              <a:rPr lang="zh-CN" altLang="en-US" sz="2000" dirty="0" smtClean="0">
                <a:latin typeface="微软雅黑" pitchFamily="34" charset="-122"/>
                <a:ea typeface="微软雅黑" pitchFamily="34" charset="-122"/>
              </a:rPr>
              <a:t>。指产品处于经检验没有满足规定要求的状态。在这种状态之下还可以包括需返工、返修、降级、报废、让步接收等不同的状态。</a:t>
            </a:r>
          </a:p>
        </p:txBody>
      </p:sp>
    </p:spTree>
    <p:extLst>
      <p:ext uri="{BB962C8B-B14F-4D97-AF65-F5344CB8AC3E}">
        <p14:creationId xmlns="" xmlns:p14="http://schemas.microsoft.com/office/powerpoint/2010/main" val="37690038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检验的职能</a:t>
            </a:r>
            <a:r>
              <a:rPr lang="en-US" altLang="zh-CN" smtClean="0">
                <a:solidFill>
                  <a:schemeClr val="accent2"/>
                </a:solidFill>
                <a:latin typeface="华文新魏" pitchFamily="2" charset="-122"/>
                <a:ea typeface="华文新魏" pitchFamily="2" charset="-122"/>
              </a:rPr>
              <a:t>-</a:t>
            </a:r>
            <a:r>
              <a:rPr lang="zh-CN" altLang="en-US" sz="3200" smtClean="0">
                <a:solidFill>
                  <a:schemeClr val="accent2"/>
                </a:solidFill>
                <a:latin typeface="华文新魏" pitchFamily="2" charset="-122"/>
                <a:ea typeface="华文新魏" pitchFamily="2" charset="-122"/>
              </a:rPr>
              <a:t>鉴别职能</a:t>
            </a:r>
          </a:p>
        </p:txBody>
      </p:sp>
      <p:sp>
        <p:nvSpPr>
          <p:cNvPr id="72" name="内容占位符 2"/>
          <p:cNvSpPr>
            <a:spLocks noGrp="1"/>
          </p:cNvSpPr>
          <p:nvPr>
            <p:ph idx="1"/>
          </p:nvPr>
        </p:nvSpPr>
        <p:spPr>
          <a:xfrm>
            <a:off x="76200" y="1265238"/>
            <a:ext cx="8610600" cy="4830762"/>
          </a:xfrm>
        </p:spPr>
        <p:txBody>
          <a:bodyPr/>
          <a:lstStyle/>
          <a:p>
            <a:pPr marL="685800" lvl="2" defTabSz="1200150" eaLnBrk="1" hangingPunct="1">
              <a:lnSpc>
                <a:spcPct val="90000"/>
              </a:lnSpc>
              <a:spcAft>
                <a:spcPct val="15000"/>
              </a:spcAft>
              <a:buFontTx/>
              <a:buChar char="••"/>
              <a:defRPr/>
            </a:pPr>
            <a:r>
              <a:rPr lang="zh-CN" altLang="en-US" sz="2800" dirty="0" smtClean="0">
                <a:solidFill>
                  <a:schemeClr val="accent2"/>
                </a:solidFill>
                <a:latin typeface="华文新魏" pitchFamily="2" charset="-122"/>
                <a:ea typeface="华文新魏" pitchFamily="2" charset="-122"/>
              </a:rPr>
              <a:t>鉴别职能</a:t>
            </a:r>
            <a:endParaRPr lang="en-US" altLang="zh-CN" sz="2800" dirty="0" smtClean="0">
              <a:solidFill>
                <a:schemeClr val="accent2"/>
              </a:solidFill>
              <a:latin typeface="华文新魏" pitchFamily="2" charset="-122"/>
              <a:ea typeface="华文新魏" pitchFamily="2" charset="-122"/>
            </a:endParaRPr>
          </a:p>
          <a:p>
            <a:pPr marL="685800" lvl="2" defTabSz="1200150" eaLnBrk="1" hangingPunct="1">
              <a:lnSpc>
                <a:spcPct val="90000"/>
              </a:lnSpc>
              <a:spcAft>
                <a:spcPct val="15000"/>
              </a:spcAft>
              <a:buFontTx/>
              <a:buChar char="••"/>
              <a:defRPr/>
            </a:pPr>
            <a:endParaRPr lang="en-US" altLang="zh-CN" sz="27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kern="1200" dirty="0" smtClean="0">
                <a:latin typeface="微软雅黑" pitchFamily="34" charset="-122"/>
                <a:ea typeface="微软雅黑" pitchFamily="34" charset="-122"/>
              </a:rPr>
              <a:t>定义：根据产品技术标准、合同、图样、工艺规程等的规定，采用相应检测方法，对产品质量特性进行观察、测量或试验，判别产品合格与否。</a:t>
            </a:r>
            <a:endParaRPr lang="en-US" altLang="zh-CN" sz="24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sz="28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300" kern="1200" dirty="0" smtClean="0">
                <a:latin typeface="微软雅黑" pitchFamily="34" charset="-122"/>
                <a:ea typeface="微软雅黑" pitchFamily="34" charset="-122"/>
              </a:rPr>
              <a:t>这是产品</a:t>
            </a:r>
            <a:r>
              <a:rPr lang="zh-CN" altLang="en-US" sz="2400" b="1" kern="1200" dirty="0" smtClean="0">
                <a:solidFill>
                  <a:srgbClr val="CC3300"/>
                </a:solidFill>
                <a:latin typeface="微软雅黑" pitchFamily="34" charset="-122"/>
                <a:ea typeface="微软雅黑" pitchFamily="34" charset="-122"/>
              </a:rPr>
              <a:t>质量检验的首要职能</a:t>
            </a:r>
            <a:r>
              <a:rPr lang="zh-CN" altLang="en-US" sz="2300" kern="1200" dirty="0" smtClean="0">
                <a:latin typeface="微软雅黑" pitchFamily="34" charset="-122"/>
                <a:ea typeface="微软雅黑" pitchFamily="34" charset="-122"/>
              </a:rPr>
              <a:t>一产品质量状态鉴别职能。</a:t>
            </a:r>
          </a:p>
          <a:p>
            <a:pPr marL="1143000" lvl="3" defTabSz="1200150" eaLnBrk="1" hangingPunct="1">
              <a:lnSpc>
                <a:spcPct val="90000"/>
              </a:lnSpc>
              <a:spcAft>
                <a:spcPct val="15000"/>
              </a:spcAft>
              <a:buFontTx/>
              <a:buChar char="••"/>
              <a:defRPr/>
            </a:pPr>
            <a:endParaRPr lang="en-US" altLang="zh-CN" sz="23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zh-CN" altLang="en-US" sz="2300" kern="1200" dirty="0" smtClean="0">
              <a:latin typeface="微软雅黑" pitchFamily="34" charset="-122"/>
              <a:ea typeface="微软雅黑" pitchFamily="34" charset="-122"/>
            </a:endParaRPr>
          </a:p>
        </p:txBody>
      </p:sp>
      <p:grpSp>
        <p:nvGrpSpPr>
          <p:cNvPr id="13316" name="Group 43"/>
          <p:cNvGrpSpPr>
            <a:grpSpLocks/>
          </p:cNvGrpSpPr>
          <p:nvPr/>
        </p:nvGrpSpPr>
        <p:grpSpPr bwMode="auto">
          <a:xfrm>
            <a:off x="7316788" y="4876800"/>
            <a:ext cx="1446212" cy="1524000"/>
            <a:chOff x="884" y="2523"/>
            <a:chExt cx="862" cy="862"/>
          </a:xfrm>
        </p:grpSpPr>
        <p:sp>
          <p:nvSpPr>
            <p:cNvPr id="13318" name="Oval 44"/>
            <p:cNvSpPr>
              <a:spLocks noChangeArrowheads="1"/>
            </p:cNvSpPr>
            <p:nvPr/>
          </p:nvSpPr>
          <p:spPr bwMode="gray">
            <a:xfrm>
              <a:off x="884" y="2523"/>
              <a:ext cx="862" cy="862"/>
            </a:xfrm>
            <a:prstGeom prst="ellipse">
              <a:avLst/>
            </a:prstGeom>
            <a:gradFill rotWithShape="1">
              <a:gsLst>
                <a:gs pos="0">
                  <a:srgbClr val="FFFFFF"/>
                </a:gs>
                <a:gs pos="50000">
                  <a:srgbClr val="00CC66"/>
                </a:gs>
                <a:gs pos="100000">
                  <a:srgbClr val="FFFFFF"/>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3319" name="Oval 45"/>
            <p:cNvSpPr>
              <a:spLocks noChangeArrowheads="1"/>
            </p:cNvSpPr>
            <p:nvPr/>
          </p:nvSpPr>
          <p:spPr bwMode="gray">
            <a:xfrm>
              <a:off x="884" y="2523"/>
              <a:ext cx="862" cy="862"/>
            </a:xfrm>
            <a:prstGeom prst="ellipse">
              <a:avLst/>
            </a:prstGeom>
            <a:gradFill rotWithShape="1">
              <a:gsLst>
                <a:gs pos="0">
                  <a:srgbClr val="00CC66">
                    <a:alpha val="32001"/>
                  </a:srgbClr>
                </a:gs>
                <a:gs pos="100000">
                  <a:srgbClr val="000000">
                    <a:alpha val="89998"/>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3320" name="Oval 46"/>
            <p:cNvSpPr>
              <a:spLocks noChangeArrowheads="1"/>
            </p:cNvSpPr>
            <p:nvPr/>
          </p:nvSpPr>
          <p:spPr bwMode="gray">
            <a:xfrm>
              <a:off x="940" y="2579"/>
              <a:ext cx="750" cy="750"/>
            </a:xfrm>
            <a:prstGeom prst="ellipse">
              <a:avLst/>
            </a:prstGeom>
            <a:gradFill rotWithShape="1">
              <a:gsLst>
                <a:gs pos="0">
                  <a:srgbClr val="006E37"/>
                </a:gs>
                <a:gs pos="50000">
                  <a:srgbClr val="00CC66"/>
                </a:gs>
                <a:gs pos="100000">
                  <a:srgbClr val="006E37"/>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3321" name="Oval 47"/>
            <p:cNvSpPr>
              <a:spLocks noChangeArrowheads="1"/>
            </p:cNvSpPr>
            <p:nvPr/>
          </p:nvSpPr>
          <p:spPr bwMode="gray">
            <a:xfrm>
              <a:off x="941" y="2579"/>
              <a:ext cx="749" cy="750"/>
            </a:xfrm>
            <a:prstGeom prst="ellipse">
              <a:avLst/>
            </a:prstGeom>
            <a:gradFill rotWithShape="1">
              <a:gsLst>
                <a:gs pos="0">
                  <a:srgbClr val="008241"/>
                </a:gs>
                <a:gs pos="100000">
                  <a:srgbClr val="00CC66">
                    <a:alpha val="0"/>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3322" name="Oval 48"/>
            <p:cNvSpPr>
              <a:spLocks noChangeArrowheads="1"/>
            </p:cNvSpPr>
            <p:nvPr/>
          </p:nvSpPr>
          <p:spPr bwMode="gray">
            <a:xfrm>
              <a:off x="981" y="2617"/>
              <a:ext cx="674" cy="674"/>
            </a:xfrm>
            <a:prstGeom prst="ellipse">
              <a:avLst/>
            </a:prstGeom>
            <a:solidFill>
              <a:srgbClr val="333333"/>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3323" name="Oval 49"/>
            <p:cNvSpPr>
              <a:spLocks noChangeArrowheads="1"/>
            </p:cNvSpPr>
            <p:nvPr/>
          </p:nvSpPr>
          <p:spPr bwMode="gray">
            <a:xfrm>
              <a:off x="992" y="2628"/>
              <a:ext cx="653" cy="653"/>
            </a:xfrm>
            <a:prstGeom prst="ellipse">
              <a:avLst/>
            </a:prstGeom>
            <a:gradFill rotWithShape="1">
              <a:gsLst>
                <a:gs pos="0">
                  <a:srgbClr val="595959"/>
                </a:gs>
                <a:gs pos="100000">
                  <a:srgbClr val="C0C0C0"/>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3324" name="Oval 50"/>
            <p:cNvSpPr>
              <a:spLocks noChangeArrowheads="1"/>
            </p:cNvSpPr>
            <p:nvPr/>
          </p:nvSpPr>
          <p:spPr bwMode="gray">
            <a:xfrm>
              <a:off x="1000" y="2632"/>
              <a:ext cx="637" cy="636"/>
            </a:xfrm>
            <a:prstGeom prst="ellipse">
              <a:avLst/>
            </a:prstGeom>
            <a:gradFill rotWithShape="1">
              <a:gsLst>
                <a:gs pos="0">
                  <a:srgbClr val="C0C0C0">
                    <a:alpha val="0"/>
                  </a:srgbClr>
                </a:gs>
                <a:gs pos="100000">
                  <a:srgbClr val="E9E9E9"/>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3325" name="Oval 51"/>
            <p:cNvSpPr>
              <a:spLocks noChangeArrowheads="1"/>
            </p:cNvSpPr>
            <p:nvPr/>
          </p:nvSpPr>
          <p:spPr bwMode="gray">
            <a:xfrm>
              <a:off x="1007" y="2638"/>
              <a:ext cx="606" cy="595"/>
            </a:xfrm>
            <a:prstGeom prst="ellipse">
              <a:avLst/>
            </a:prstGeom>
            <a:gradFill rotWithShape="1">
              <a:gsLst>
                <a:gs pos="0">
                  <a:srgbClr val="989898"/>
                </a:gs>
                <a:gs pos="100000">
                  <a:srgbClr val="C0C0C0">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3326" name="Oval 52"/>
            <p:cNvSpPr>
              <a:spLocks noChangeArrowheads="1"/>
            </p:cNvSpPr>
            <p:nvPr/>
          </p:nvSpPr>
          <p:spPr bwMode="gray">
            <a:xfrm>
              <a:off x="1042" y="2655"/>
              <a:ext cx="539" cy="483"/>
            </a:xfrm>
            <a:prstGeom prst="ellipse">
              <a:avLst/>
            </a:prstGeom>
            <a:gradFill rotWithShape="1">
              <a:gsLst>
                <a:gs pos="0">
                  <a:srgbClr val="FFFFFF"/>
                </a:gs>
                <a:gs pos="100000">
                  <a:srgbClr val="C0C0C0">
                    <a:alpha val="37999"/>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grpSp>
      <p:sp>
        <p:nvSpPr>
          <p:cNvPr id="13317" name="Text Box 53"/>
          <p:cNvSpPr txBox="1">
            <a:spLocks noChangeArrowheads="1"/>
          </p:cNvSpPr>
          <p:nvPr/>
        </p:nvSpPr>
        <p:spPr bwMode="gray">
          <a:xfrm>
            <a:off x="7700963" y="5292725"/>
            <a:ext cx="701675" cy="708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r>
              <a:rPr lang="zh-CN" altLang="en-US" sz="2000" b="1">
                <a:solidFill>
                  <a:srgbClr val="000000"/>
                </a:solidFill>
              </a:rPr>
              <a:t>鉴别</a:t>
            </a:r>
            <a:endParaRPr lang="en-US" altLang="zh-CN" sz="2000" b="1">
              <a:solidFill>
                <a:srgbClr val="000000"/>
              </a:solidFill>
            </a:endParaRPr>
          </a:p>
          <a:p>
            <a:pPr algn="ctr"/>
            <a:r>
              <a:rPr lang="zh-CN" altLang="en-US" sz="2000" b="1">
                <a:solidFill>
                  <a:srgbClr val="000000"/>
                </a:solidFill>
              </a:rPr>
              <a:t>职能</a:t>
            </a:r>
            <a:endParaRPr lang="en-US" altLang="zh-CN" sz="2000" b="1">
              <a:solidFill>
                <a:srgbClr val="000000"/>
              </a:solidFill>
            </a:endParaRP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产品标识</a:t>
            </a:r>
            <a:r>
              <a:rPr lang="zh-CN" altLang="en-US" sz="3200" dirty="0" smtClean="0">
                <a:latin typeface="华文新魏" pitchFamily="2" charset="-122"/>
                <a:ea typeface="华文新魏" pitchFamily="2" charset="-122"/>
              </a:rPr>
              <a:t>、</a:t>
            </a:r>
            <a:r>
              <a:rPr lang="zh-CN" altLang="en-US" sz="3200" dirty="0">
                <a:solidFill>
                  <a:schemeClr val="accent2"/>
                </a:solidFill>
                <a:latin typeface="华文新魏" pitchFamily="2" charset="-122"/>
                <a:ea typeface="华文新魏" pitchFamily="2" charset="-122"/>
              </a:rPr>
              <a:t>检验状态标识管理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4627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检验状态的控制</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1600" dirty="0" smtClean="0">
              <a:solidFill>
                <a:srgbClr val="3333FF"/>
              </a:solidFill>
              <a:latin typeface="华文新魏" pitchFamily="2" charset="-122"/>
              <a:ea typeface="华文新魏" pitchFamily="2" charset="-122"/>
            </a:endParaRPr>
          </a:p>
          <a:p>
            <a:pPr lvl="2" indent="-457200">
              <a:lnSpc>
                <a:spcPct val="150000"/>
              </a:lnSpc>
              <a:spcBef>
                <a:spcPts val="1200"/>
              </a:spcBef>
              <a:buFont typeface="Wingdings" pitchFamily="2" charset="2"/>
              <a:buChar char="Ø"/>
            </a:pPr>
            <a:r>
              <a:rPr lang="zh-CN" altLang="en-US" sz="2000" dirty="0" smtClean="0">
                <a:latin typeface="微软雅黑" pitchFamily="34" charset="-122"/>
                <a:ea typeface="微软雅黑" pitchFamily="34" charset="-122"/>
              </a:rPr>
              <a:t>从原材料、原器件直至成品，必须按设计文件，工艺规程或程序文件规定的要求，对不同检验状态产品作到</a:t>
            </a:r>
            <a:r>
              <a:rPr lang="zh-CN" altLang="en-US" sz="2000" b="1" dirty="0" smtClean="0">
                <a:solidFill>
                  <a:srgbClr val="FF0000"/>
                </a:solidFill>
                <a:latin typeface="微软雅黑" pitchFamily="34" charset="-122"/>
                <a:ea typeface="微软雅黑" pitchFamily="34" charset="-122"/>
              </a:rPr>
              <a:t>分别存放或隔离</a:t>
            </a:r>
            <a:r>
              <a:rPr lang="zh-CN" altLang="en-US" sz="2000" dirty="0" smtClean="0">
                <a:latin typeface="微软雅黑" pitchFamily="34" charset="-122"/>
                <a:ea typeface="微软雅黑" pitchFamily="34" charset="-122"/>
              </a:rPr>
              <a:t>。</a:t>
            </a:r>
          </a:p>
          <a:p>
            <a:pPr lvl="2" indent="-457200">
              <a:lnSpc>
                <a:spcPct val="150000"/>
              </a:lnSpc>
              <a:spcBef>
                <a:spcPts val="1200"/>
              </a:spcBef>
              <a:buFont typeface="Wingdings" pitchFamily="2" charset="2"/>
              <a:buChar char="Ø"/>
            </a:pPr>
            <a:r>
              <a:rPr lang="zh-CN" altLang="en-US" sz="2000" dirty="0" smtClean="0">
                <a:latin typeface="微软雅黑" pitchFamily="34" charset="-122"/>
                <a:ea typeface="微软雅黑" pitchFamily="34" charset="-122"/>
              </a:rPr>
              <a:t>对检验状态采用标记、批准的印章、标签、标牌、履历卡、检验记录、试验软件、放置地点或其它适用的方法，在生产、安装和交付的</a:t>
            </a:r>
            <a:r>
              <a:rPr lang="zh-CN" altLang="en-US" sz="2000" b="1" dirty="0" smtClean="0">
                <a:solidFill>
                  <a:srgbClr val="FF0000"/>
                </a:solidFill>
                <a:latin typeface="微软雅黑" pitchFamily="34" charset="-122"/>
                <a:ea typeface="微软雅黑" pitchFamily="34" charset="-122"/>
              </a:rPr>
              <a:t>全过程</a:t>
            </a:r>
            <a:r>
              <a:rPr lang="zh-CN" altLang="en-US" sz="2000" dirty="0" smtClean="0">
                <a:latin typeface="微软雅黑" pitchFamily="34" charset="-122"/>
                <a:ea typeface="微软雅黑" pitchFamily="34" charset="-122"/>
              </a:rPr>
              <a:t>中应</a:t>
            </a:r>
            <a:r>
              <a:rPr lang="zh-CN" altLang="en-US" sz="2000" b="1" dirty="0" smtClean="0">
                <a:solidFill>
                  <a:srgbClr val="FF0000"/>
                </a:solidFill>
                <a:latin typeface="微软雅黑" pitchFamily="34" charset="-122"/>
                <a:ea typeface="微软雅黑" pitchFamily="34" charset="-122"/>
              </a:rPr>
              <a:t>实施并保存</a:t>
            </a:r>
            <a:r>
              <a:rPr lang="zh-CN" altLang="en-US" sz="2000" dirty="0" smtClean="0">
                <a:latin typeface="微软雅黑" pitchFamily="34" charset="-122"/>
                <a:ea typeface="微软雅黑" pitchFamily="34" charset="-122"/>
              </a:rPr>
              <a:t>产品的检验状态的标识。</a:t>
            </a:r>
          </a:p>
          <a:p>
            <a:pPr lvl="2" indent="-457200">
              <a:lnSpc>
                <a:spcPct val="150000"/>
              </a:lnSpc>
              <a:spcBef>
                <a:spcPts val="1200"/>
              </a:spcBef>
              <a:buFont typeface="Wingdings" pitchFamily="2" charset="2"/>
              <a:buChar char="Ø"/>
            </a:pPr>
            <a:r>
              <a:rPr lang="zh-CN" altLang="en-US" sz="2000" dirty="0" smtClean="0">
                <a:latin typeface="微软雅黑" pitchFamily="34" charset="-122"/>
                <a:ea typeface="微软雅黑" pitchFamily="34" charset="-122"/>
              </a:rPr>
              <a:t>对用于标识检验状态的印章、标签、检验状态</a:t>
            </a:r>
            <a:r>
              <a:rPr lang="zh-CN" altLang="en-US" sz="2000" b="1" dirty="0" smtClean="0">
                <a:solidFill>
                  <a:srgbClr val="FF0000"/>
                </a:solidFill>
                <a:latin typeface="微软雅黑" pitchFamily="34" charset="-122"/>
                <a:ea typeface="微软雅黑" pitchFamily="34" charset="-122"/>
              </a:rPr>
              <a:t>记录</a:t>
            </a:r>
            <a:r>
              <a:rPr lang="zh-CN" altLang="en-US" sz="2000" dirty="0" smtClean="0">
                <a:latin typeface="微软雅黑" pitchFamily="34" charset="-122"/>
                <a:ea typeface="微软雅黑" pitchFamily="34" charset="-122"/>
              </a:rPr>
              <a:t>等应进行有效的</a:t>
            </a:r>
            <a:r>
              <a:rPr lang="zh-CN" altLang="en-US" sz="2000" b="1" dirty="0" smtClean="0">
                <a:solidFill>
                  <a:srgbClr val="FF0000"/>
                </a:solidFill>
                <a:latin typeface="微软雅黑" pitchFamily="34" charset="-122"/>
                <a:ea typeface="微软雅黑" pitchFamily="34" charset="-122"/>
              </a:rPr>
              <a:t>严格控制</a:t>
            </a:r>
            <a:r>
              <a:rPr lang="zh-CN" altLang="en-US" sz="2000" dirty="0" smtClean="0">
                <a:latin typeface="微软雅黑" pitchFamily="34" charset="-122"/>
                <a:ea typeface="微软雅黑" pitchFamily="34" charset="-122"/>
              </a:rPr>
              <a:t>。</a:t>
            </a:r>
          </a:p>
        </p:txBody>
      </p:sp>
    </p:spTree>
    <p:extLst>
      <p:ext uri="{BB962C8B-B14F-4D97-AF65-F5344CB8AC3E}">
        <p14:creationId xmlns="" xmlns:p14="http://schemas.microsoft.com/office/powerpoint/2010/main" val="3990884295"/>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产品标识</a:t>
            </a:r>
            <a:r>
              <a:rPr lang="zh-CN" altLang="en-US" sz="3200" dirty="0" smtClean="0">
                <a:latin typeface="华文新魏" pitchFamily="2" charset="-122"/>
                <a:ea typeface="华文新魏" pitchFamily="2" charset="-122"/>
              </a:rPr>
              <a:t>、</a:t>
            </a:r>
            <a:r>
              <a:rPr lang="zh-CN" altLang="en-US" sz="3200" dirty="0">
                <a:solidFill>
                  <a:schemeClr val="accent2"/>
                </a:solidFill>
                <a:latin typeface="华文新魏" pitchFamily="2" charset="-122"/>
                <a:ea typeface="华文新魏" pitchFamily="2" charset="-122"/>
              </a:rPr>
              <a:t>检验状态标识管理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2165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检验状态标识管理</a:t>
            </a:r>
            <a:endParaRPr lang="en-US" altLang="zh-CN" sz="1600" dirty="0" smtClean="0">
              <a:solidFill>
                <a:srgbClr val="3333FF"/>
              </a:solidFill>
              <a:latin typeface="华文新魏" pitchFamily="2" charset="-122"/>
              <a:ea typeface="华文新魏" pitchFamily="2" charset="-122"/>
            </a:endParaRPr>
          </a:p>
          <a:p>
            <a:pPr lvl="2" indent="-457200">
              <a:lnSpc>
                <a:spcPct val="150000"/>
              </a:lnSpc>
              <a:spcBef>
                <a:spcPts val="1200"/>
              </a:spcBef>
              <a:buFont typeface="Wingdings" pitchFamily="2" charset="2"/>
              <a:buChar char="Ø"/>
            </a:pPr>
            <a:r>
              <a:rPr lang="zh-CN" altLang="en-US" sz="2000" dirty="0" smtClean="0">
                <a:latin typeface="微软雅黑" pitchFamily="34" charset="-122"/>
                <a:ea typeface="微软雅黑" pitchFamily="34" charset="-122"/>
              </a:rPr>
              <a:t>检验状态的标识应</a:t>
            </a:r>
            <a:r>
              <a:rPr lang="zh-CN" altLang="en-US" sz="2000" b="1" dirty="0" smtClean="0">
                <a:solidFill>
                  <a:srgbClr val="FF0000"/>
                </a:solidFill>
                <a:latin typeface="微软雅黑" pitchFamily="34" charset="-122"/>
                <a:ea typeface="微软雅黑" pitchFamily="34" charset="-122"/>
              </a:rPr>
              <a:t>明确</a:t>
            </a:r>
            <a:r>
              <a:rPr lang="zh-CN" altLang="en-US" sz="2000" dirty="0" smtClean="0">
                <a:latin typeface="微软雅黑" pitchFamily="34" charset="-122"/>
                <a:ea typeface="微软雅黑" pitchFamily="34" charset="-122"/>
              </a:rPr>
              <a:t>由组织中</a:t>
            </a:r>
            <a:r>
              <a:rPr lang="zh-CN" altLang="en-US" sz="2000" b="1" dirty="0" smtClean="0">
                <a:solidFill>
                  <a:srgbClr val="FF0000"/>
                </a:solidFill>
                <a:latin typeface="微软雅黑" pitchFamily="34" charset="-122"/>
                <a:ea typeface="微软雅黑" pitchFamily="34" charset="-122"/>
              </a:rPr>
              <a:t>哪一部门</a:t>
            </a:r>
            <a:r>
              <a:rPr lang="zh-CN" altLang="en-US" sz="2000" dirty="0" smtClean="0">
                <a:latin typeface="微软雅黑" pitchFamily="34" charset="-122"/>
                <a:ea typeface="微软雅黑" pitchFamily="34" charset="-122"/>
              </a:rPr>
              <a:t>负责，在生产制造过程哪一</a:t>
            </a:r>
            <a:r>
              <a:rPr lang="zh-CN" altLang="en-US" sz="2000" b="1" dirty="0" smtClean="0">
                <a:solidFill>
                  <a:srgbClr val="FF0000"/>
                </a:solidFill>
                <a:latin typeface="微软雅黑" pitchFamily="34" charset="-122"/>
                <a:ea typeface="微软雅黑" pitchFamily="34" charset="-122"/>
              </a:rPr>
              <a:t>阶段</a:t>
            </a:r>
            <a:r>
              <a:rPr lang="zh-CN" altLang="en-US" sz="2000" dirty="0" smtClean="0">
                <a:latin typeface="微软雅黑" pitchFamily="34" charset="-122"/>
                <a:ea typeface="微软雅黑" pitchFamily="34" charset="-122"/>
              </a:rPr>
              <a:t>实施，及应在产品的哪一</a:t>
            </a:r>
            <a:r>
              <a:rPr lang="zh-CN" altLang="en-US" sz="2000" b="1" dirty="0" smtClean="0">
                <a:solidFill>
                  <a:srgbClr val="FF0000"/>
                </a:solidFill>
                <a:latin typeface="微软雅黑" pitchFamily="34" charset="-122"/>
                <a:ea typeface="微软雅黑" pitchFamily="34" charset="-122"/>
              </a:rPr>
              <a:t>位置</a:t>
            </a:r>
            <a:r>
              <a:rPr lang="zh-CN" altLang="en-US" sz="2000" dirty="0" smtClean="0">
                <a:latin typeface="微软雅黑" pitchFamily="34" charset="-122"/>
                <a:ea typeface="微软雅黑" pitchFamily="34" charset="-122"/>
              </a:rPr>
              <a:t>上作标识。</a:t>
            </a:r>
          </a:p>
          <a:p>
            <a:pPr lvl="2" indent="-457200">
              <a:lnSpc>
                <a:spcPct val="150000"/>
              </a:lnSpc>
              <a:spcBef>
                <a:spcPts val="1200"/>
              </a:spcBef>
              <a:buFont typeface="Wingdings" pitchFamily="2" charset="2"/>
              <a:buChar char="Ø"/>
            </a:pPr>
            <a:r>
              <a:rPr lang="zh-CN" altLang="en-US" sz="2000" dirty="0" smtClean="0">
                <a:latin typeface="微软雅黑" pitchFamily="34" charset="-122"/>
                <a:ea typeface="微软雅黑" pitchFamily="34" charset="-122"/>
              </a:rPr>
              <a:t>实行检验状态的标识可以有效地</a:t>
            </a:r>
            <a:r>
              <a:rPr lang="zh-CN" altLang="en-US" sz="2000" u="sng" dirty="0" smtClean="0">
                <a:latin typeface="微软雅黑" pitchFamily="34" charset="-122"/>
                <a:ea typeface="微软雅黑" pitchFamily="34" charset="-122"/>
              </a:rPr>
              <a:t>防止使用不合格产品</a:t>
            </a:r>
            <a:r>
              <a:rPr lang="zh-CN" altLang="en-US" sz="2000" dirty="0" smtClean="0">
                <a:latin typeface="微软雅黑" pitchFamily="34" charset="-122"/>
                <a:ea typeface="微软雅黑" pitchFamily="34" charset="-122"/>
              </a:rPr>
              <a:t>，又便于</a:t>
            </a:r>
            <a:r>
              <a:rPr lang="zh-CN" altLang="en-US" sz="2000" b="1" dirty="0" smtClean="0">
                <a:solidFill>
                  <a:srgbClr val="FF0000"/>
                </a:solidFill>
                <a:latin typeface="微软雅黑" pitchFamily="34" charset="-122"/>
                <a:ea typeface="微软雅黑" pitchFamily="34" charset="-122"/>
              </a:rPr>
              <a:t>追溯</a:t>
            </a:r>
            <a:r>
              <a:rPr lang="zh-CN" altLang="en-US" sz="2000" dirty="0" smtClean="0">
                <a:latin typeface="微软雅黑" pitchFamily="34" charset="-122"/>
                <a:ea typeface="微软雅黑" pitchFamily="34" charset="-122"/>
              </a:rPr>
              <a:t>责任者。</a:t>
            </a:r>
            <a:endParaRPr lang="en-US" altLang="zh-CN" sz="2000" dirty="0" smtClean="0">
              <a:latin typeface="微软雅黑" pitchFamily="34" charset="-122"/>
              <a:ea typeface="微软雅黑" pitchFamily="34" charset="-122"/>
            </a:endParaRPr>
          </a:p>
          <a:p>
            <a:pPr lvl="2" indent="-457200">
              <a:lnSpc>
                <a:spcPct val="150000"/>
              </a:lnSpc>
              <a:spcBef>
                <a:spcPts val="1200"/>
              </a:spcBef>
              <a:buFont typeface="Wingdings" pitchFamily="2" charset="2"/>
              <a:buChar char="Ø"/>
            </a:pPr>
            <a:r>
              <a:rPr lang="zh-CN" altLang="en-US" sz="2000" dirty="0" smtClean="0">
                <a:latin typeface="微软雅黑" pitchFamily="34" charset="-122"/>
                <a:ea typeface="微软雅黑" pitchFamily="34" charset="-122"/>
              </a:rPr>
              <a:t>当产品在过程中的</a:t>
            </a:r>
            <a:r>
              <a:rPr lang="zh-CN" altLang="en-US" sz="2000" b="1" dirty="0" smtClean="0">
                <a:solidFill>
                  <a:srgbClr val="FF0000"/>
                </a:solidFill>
                <a:latin typeface="微软雅黑" pitchFamily="34" charset="-122"/>
                <a:ea typeface="微软雅黑" pitchFamily="34" charset="-122"/>
              </a:rPr>
              <a:t>流转</a:t>
            </a:r>
            <a:r>
              <a:rPr lang="zh-CN" altLang="en-US" sz="2000" dirty="0" smtClean="0">
                <a:latin typeface="微软雅黑" pitchFamily="34" charset="-122"/>
                <a:ea typeface="微软雅黑" pitchFamily="34" charset="-122"/>
              </a:rPr>
              <a:t>时要特别注意</a:t>
            </a:r>
            <a:r>
              <a:rPr lang="zh-CN" altLang="en-US" sz="2000" b="1" dirty="0" smtClean="0">
                <a:solidFill>
                  <a:srgbClr val="FF0000"/>
                </a:solidFill>
                <a:latin typeface="微软雅黑" pitchFamily="34" charset="-122"/>
                <a:ea typeface="微软雅黑" pitchFamily="34" charset="-122"/>
              </a:rPr>
              <a:t>识别</a:t>
            </a:r>
            <a:r>
              <a:rPr lang="zh-CN" altLang="en-US" sz="2000" dirty="0" smtClean="0">
                <a:latin typeface="微软雅黑" pitchFamily="34" charset="-122"/>
                <a:ea typeface="微软雅黑" pitchFamily="34" charset="-122"/>
              </a:rPr>
              <a:t>和</a:t>
            </a:r>
            <a:r>
              <a:rPr lang="zh-CN" altLang="en-US" sz="2000" b="1" dirty="0" smtClean="0">
                <a:solidFill>
                  <a:srgbClr val="FF0000"/>
                </a:solidFill>
                <a:latin typeface="微软雅黑" pitchFamily="34" charset="-122"/>
                <a:ea typeface="微软雅黑" pitchFamily="34" charset="-122"/>
              </a:rPr>
              <a:t>保护</a:t>
            </a:r>
            <a:r>
              <a:rPr lang="zh-CN" altLang="en-US" sz="2000" dirty="0" smtClean="0">
                <a:latin typeface="微软雅黑" pitchFamily="34" charset="-122"/>
                <a:ea typeface="微软雅黑" pitchFamily="34" charset="-122"/>
              </a:rPr>
              <a:t>标识，防止涂改，消失而造成不同状态产品的误用或混用，</a:t>
            </a:r>
            <a:r>
              <a:rPr lang="zh-CN" altLang="en-US" sz="2000" u="sng" dirty="0" smtClean="0">
                <a:latin typeface="微软雅黑" pitchFamily="34" charset="-122"/>
                <a:ea typeface="微软雅黑" pitchFamily="34" charset="-122"/>
              </a:rPr>
              <a:t>对标识、印章、标签等要严格</a:t>
            </a:r>
            <a:r>
              <a:rPr lang="zh-CN" altLang="en-US" sz="2000" b="1" dirty="0" smtClean="0">
                <a:solidFill>
                  <a:srgbClr val="FF0000"/>
                </a:solidFill>
                <a:latin typeface="微软雅黑" pitchFamily="34" charset="-122"/>
                <a:ea typeface="微软雅黑" pitchFamily="34" charset="-122"/>
              </a:rPr>
              <a:t>控制和管理。</a:t>
            </a:r>
          </a:p>
        </p:txBody>
      </p:sp>
    </p:spTree>
    <p:extLst>
      <p:ext uri="{BB962C8B-B14F-4D97-AF65-F5344CB8AC3E}">
        <p14:creationId xmlns="" xmlns:p14="http://schemas.microsoft.com/office/powerpoint/2010/main" val="3840571840"/>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09600" y="2057400"/>
            <a:ext cx="7772400" cy="212365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6600" dirty="0" smtClean="0">
                <a:solidFill>
                  <a:srgbClr val="6170FF"/>
                </a:solidFill>
                <a:latin typeface="Arial Black" pitchFamily="34" charset="0"/>
                <a:ea typeface="隶书" pitchFamily="49" charset="-122"/>
              </a:rPr>
              <a:t>产品多余物</a:t>
            </a:r>
            <a:endParaRPr lang="en-US" altLang="zh-CN" sz="6600" dirty="0" smtClean="0">
              <a:solidFill>
                <a:srgbClr val="6170FF"/>
              </a:solidFill>
              <a:latin typeface="Arial Black" pitchFamily="34" charset="0"/>
              <a:ea typeface="隶书" pitchFamily="49" charset="-122"/>
            </a:endParaRPr>
          </a:p>
          <a:p>
            <a:pPr algn="ctr" eaLnBrk="1" hangingPunct="1"/>
            <a:r>
              <a:rPr lang="zh-CN" altLang="en-US" sz="6600" dirty="0" smtClean="0">
                <a:solidFill>
                  <a:srgbClr val="6170FF"/>
                </a:solidFill>
                <a:latin typeface="Arial Black" pitchFamily="34" charset="0"/>
                <a:ea typeface="隶书" pitchFamily="49" charset="-122"/>
              </a:rPr>
              <a:t>控制与检验</a:t>
            </a:r>
            <a:endParaRPr lang="zh-CN" sz="6600" dirty="0">
              <a:solidFill>
                <a:srgbClr val="6170FF"/>
              </a:solidFill>
              <a:latin typeface="Times New Roman" pitchFamily="18" charset="0"/>
              <a:ea typeface="黑体" pitchFamily="2" charset="-122"/>
            </a:endParaRPr>
          </a:p>
        </p:txBody>
      </p:sp>
      <p:sp>
        <p:nvSpPr>
          <p:cNvPr id="2" name="矩形 1"/>
          <p:cNvSpPr/>
          <p:nvPr/>
        </p:nvSpPr>
        <p:spPr>
          <a:xfrm>
            <a:off x="7698313" y="6061670"/>
            <a:ext cx="569387" cy="923330"/>
          </a:xfrm>
          <a:prstGeom prst="rect">
            <a:avLst/>
          </a:prstGeom>
          <a:noFill/>
        </p:spPr>
        <p:txBody>
          <a:bodyPr wrap="none" lIns="91440" tIns="45720" rIns="91440" bIns="45720">
            <a:spAutoFit/>
          </a:bodyPr>
          <a:lstStyle/>
          <a:p>
            <a:pPr algn="ctr"/>
            <a:r>
              <a:rPr lang="en-US" altLang="zh-CN"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7</a:t>
            </a:r>
            <a:endParaRPr lang="zh-CN" alt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 xmlns:p14="http://schemas.microsoft.com/office/powerpoint/2010/main" val="915240154"/>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产品多余物控制与检验</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374775"/>
            <a:ext cx="8077200" cy="38472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多余</a:t>
            </a:r>
            <a:r>
              <a:rPr lang="zh-CN" altLang="en-US" sz="2800" dirty="0" smtClean="0">
                <a:solidFill>
                  <a:srgbClr val="3333FF"/>
                </a:solidFill>
                <a:latin typeface="华文新魏" pitchFamily="2" charset="-122"/>
                <a:ea typeface="华文新魏" pitchFamily="2" charset="-122"/>
              </a:rPr>
              <a:t>物的危害</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28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多余物是航天产品的大敌，产品内存在多余物，可能会引起划伤、碰伤、管路堵塞、机械失灵、电器短路等严重事故，甚至导致发射试验任务失败，造成重大损失。</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endParaRPr lang="zh-CN" altLang="en-US" sz="2000" dirty="0" smtClean="0">
              <a:latin typeface="微软雅黑" pitchFamily="34" charset="-122"/>
              <a:ea typeface="微软雅黑" pitchFamily="34" charset="-122"/>
            </a:endParaRPr>
          </a:p>
          <a:p>
            <a:pPr>
              <a:buFont typeface="Wingdings" pitchFamily="2" charset="2"/>
              <a:buChar char="p"/>
            </a:pPr>
            <a:endParaRPr lang="en-US" altLang="zh-CN" sz="1200" dirty="0" smtClean="0">
              <a:solidFill>
                <a:srgbClr val="3333FF"/>
              </a:solidFill>
              <a:latin typeface="华文新魏" pitchFamily="2" charset="-122"/>
              <a:ea typeface="华文新魏" pitchFamily="2" charset="-122"/>
            </a:endParaRPr>
          </a:p>
          <a:p>
            <a:pPr marL="285750" indent="-285750">
              <a:buFont typeface="Wingdings" pitchFamily="2" charset="2"/>
              <a:buChar char="p"/>
            </a:pPr>
            <a:r>
              <a:rPr lang="zh-CN" altLang="en-US" sz="2800" dirty="0" smtClean="0">
                <a:solidFill>
                  <a:srgbClr val="3333FF"/>
                </a:solidFill>
                <a:latin typeface="华文新魏" pitchFamily="2" charset="-122"/>
                <a:ea typeface="华文新魏" pitchFamily="2" charset="-122"/>
              </a:rPr>
              <a:t>控制多余物要贯穿于产品整个研制生产周期，即生产的全过程。</a:t>
            </a:r>
            <a:endParaRPr lang="zh-CN" altLang="en-US" sz="2800" dirty="0">
              <a:solidFill>
                <a:srgbClr val="3333FF"/>
              </a:solidFill>
              <a:latin typeface="华文新魏" pitchFamily="2" charset="-122"/>
              <a:ea typeface="华文新魏" pitchFamily="2" charset="-122"/>
            </a:endParaRPr>
          </a:p>
        </p:txBody>
      </p:sp>
    </p:spTree>
    <p:extLst>
      <p:ext uri="{BB962C8B-B14F-4D97-AF65-F5344CB8AC3E}">
        <p14:creationId xmlns="" xmlns:p14="http://schemas.microsoft.com/office/powerpoint/2010/main" val="3791451476"/>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产品多余物控制与检验</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457200" y="1374775"/>
            <a:ext cx="8077200" cy="41313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多余物预防和控制的要求</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dirty="0" smtClean="0">
              <a:solidFill>
                <a:srgbClr val="3333FF"/>
              </a:solidFill>
              <a:latin typeface="华文新魏" pitchFamily="2" charset="-122"/>
              <a:ea typeface="华文新魏" pitchFamily="2"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有效清查多余物隐患和事故，</a:t>
            </a:r>
            <a:r>
              <a:rPr lang="zh-CN" altLang="en-US" sz="2000" b="1" dirty="0" smtClean="0">
                <a:solidFill>
                  <a:srgbClr val="FF0000"/>
                </a:solidFill>
                <a:latin typeface="微软雅黑" pitchFamily="34" charset="-122"/>
                <a:ea typeface="微软雅黑" pitchFamily="34" charset="-122"/>
              </a:rPr>
              <a:t>预防和控制</a:t>
            </a:r>
            <a:r>
              <a:rPr lang="zh-CN" altLang="en-US" sz="2000" dirty="0" smtClean="0">
                <a:latin typeface="微软雅黑" pitchFamily="34" charset="-122"/>
                <a:ea typeface="微软雅黑" pitchFamily="34" charset="-122"/>
              </a:rPr>
              <a:t>多余物所造成的损害；</a:t>
            </a:r>
          </a:p>
          <a:p>
            <a:pPr lvl="2" indent="-457200">
              <a:lnSpc>
                <a:spcPct val="150000"/>
              </a:lnSpc>
              <a:buFont typeface="+mj-lt"/>
              <a:buAutoNum type="arabicPeriod"/>
            </a:pPr>
            <a:r>
              <a:rPr lang="zh-CN" altLang="en-US" sz="2000" b="1" dirty="0" smtClean="0">
                <a:solidFill>
                  <a:srgbClr val="FF0000"/>
                </a:solidFill>
                <a:latin typeface="微软雅黑" pitchFamily="34" charset="-122"/>
                <a:ea typeface="微软雅黑" pitchFamily="34" charset="-122"/>
              </a:rPr>
              <a:t>分析</a:t>
            </a:r>
            <a:r>
              <a:rPr lang="zh-CN" altLang="en-US" sz="2000" dirty="0" smtClean="0">
                <a:latin typeface="微软雅黑" pitchFamily="34" charset="-122"/>
                <a:ea typeface="微软雅黑" pitchFamily="34" charset="-122"/>
              </a:rPr>
              <a:t>多余物损害事故和故障的</a:t>
            </a:r>
            <a:r>
              <a:rPr lang="zh-CN" altLang="en-US" sz="2000" b="1" dirty="0" smtClean="0">
                <a:solidFill>
                  <a:srgbClr val="FF0000"/>
                </a:solidFill>
                <a:latin typeface="微软雅黑" pitchFamily="34" charset="-122"/>
                <a:ea typeface="微软雅黑" pitchFamily="34" charset="-122"/>
              </a:rPr>
              <a:t>原因</a:t>
            </a:r>
            <a:r>
              <a:rPr lang="zh-CN" altLang="en-US" sz="2000" dirty="0" smtClean="0">
                <a:latin typeface="微软雅黑" pitchFamily="34" charset="-122"/>
                <a:ea typeface="微软雅黑" pitchFamily="34" charset="-122"/>
              </a:rPr>
              <a:t>，并制定有效的</a:t>
            </a:r>
            <a:r>
              <a:rPr lang="zh-CN" altLang="en-US" sz="2000" b="1" dirty="0" smtClean="0">
                <a:solidFill>
                  <a:srgbClr val="FF0000"/>
                </a:solidFill>
                <a:latin typeface="微软雅黑" pitchFamily="34" charset="-122"/>
                <a:ea typeface="微软雅黑" pitchFamily="34" charset="-122"/>
              </a:rPr>
              <a:t>预防</a:t>
            </a:r>
            <a:r>
              <a:rPr lang="zh-CN" altLang="en-US" sz="2000" dirty="0" smtClean="0">
                <a:latin typeface="微软雅黑" pitchFamily="34" charset="-122"/>
                <a:ea typeface="微软雅黑" pitchFamily="34" charset="-122"/>
              </a:rPr>
              <a:t>和</a:t>
            </a:r>
            <a:r>
              <a:rPr lang="zh-CN" altLang="en-US" sz="2000" b="1" dirty="0" smtClean="0">
                <a:solidFill>
                  <a:srgbClr val="FF0000"/>
                </a:solidFill>
                <a:latin typeface="微软雅黑" pitchFamily="34" charset="-122"/>
                <a:ea typeface="微软雅黑" pitchFamily="34" charset="-122"/>
              </a:rPr>
              <a:t>纠正</a:t>
            </a:r>
            <a:r>
              <a:rPr lang="zh-CN" altLang="en-US" sz="2000" dirty="0" smtClean="0">
                <a:latin typeface="微软雅黑" pitchFamily="34" charset="-122"/>
                <a:ea typeface="微软雅黑" pitchFamily="34" charset="-122"/>
              </a:rPr>
              <a:t>措施；</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把对多余物预防和控制的特殊要求</a:t>
            </a:r>
            <a:r>
              <a:rPr lang="zh-CN" altLang="en-US" sz="2000" b="1" dirty="0" smtClean="0">
                <a:solidFill>
                  <a:srgbClr val="FF0000"/>
                </a:solidFill>
                <a:latin typeface="微软雅黑" pitchFamily="34" charset="-122"/>
                <a:ea typeface="微软雅黑" pitchFamily="34" charset="-122"/>
              </a:rPr>
              <a:t>反馈</a:t>
            </a:r>
            <a:r>
              <a:rPr lang="zh-CN" altLang="en-US" sz="2000" dirty="0" smtClean="0">
                <a:latin typeface="微软雅黑" pitchFamily="34" charset="-122"/>
                <a:ea typeface="微软雅黑" pitchFamily="34" charset="-122"/>
              </a:rPr>
              <a:t>给各有关单位和人员；</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对有关人员进行多余物预防和控制</a:t>
            </a:r>
            <a:r>
              <a:rPr lang="zh-CN" altLang="en-US" sz="2000" b="1" dirty="0" smtClean="0">
                <a:solidFill>
                  <a:srgbClr val="FF0000"/>
                </a:solidFill>
                <a:latin typeface="微软雅黑" pitchFamily="34" charset="-122"/>
                <a:ea typeface="微软雅黑" pitchFamily="34" charset="-122"/>
              </a:rPr>
              <a:t>培训</a:t>
            </a:r>
            <a:r>
              <a:rPr lang="zh-CN" altLang="en-US" sz="2000" b="1"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    </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b="1" dirty="0" smtClean="0">
                <a:solidFill>
                  <a:srgbClr val="FF0000"/>
                </a:solidFill>
                <a:latin typeface="微软雅黑" pitchFamily="34" charset="-122"/>
                <a:ea typeface="微软雅黑" pitchFamily="34" charset="-122"/>
              </a:rPr>
              <a:t>配备</a:t>
            </a:r>
            <a:r>
              <a:rPr lang="zh-CN" altLang="en-US" sz="2000" dirty="0" smtClean="0">
                <a:latin typeface="微软雅黑" pitchFamily="34" charset="-122"/>
                <a:ea typeface="微软雅黑" pitchFamily="34" charset="-122"/>
              </a:rPr>
              <a:t>预防和控制多余物必要的</a:t>
            </a:r>
            <a:r>
              <a:rPr lang="zh-CN" altLang="en-US" sz="2000" b="1" dirty="0" smtClean="0">
                <a:solidFill>
                  <a:srgbClr val="FF0000"/>
                </a:solidFill>
                <a:latin typeface="微软雅黑" pitchFamily="34" charset="-122"/>
                <a:ea typeface="微软雅黑" pitchFamily="34" charset="-122"/>
              </a:rPr>
              <a:t>设备、仪器、工具</a:t>
            </a:r>
            <a:r>
              <a:rPr lang="zh-CN" altLang="en-US" sz="2000" dirty="0" smtClean="0">
                <a:latin typeface="微软雅黑" pitchFamily="34" charset="-122"/>
                <a:ea typeface="微软雅黑" pitchFamily="34" charset="-122"/>
              </a:rPr>
              <a:t>并正确使用；</a:t>
            </a:r>
          </a:p>
          <a:p>
            <a:pPr lvl="2" indent="-457200">
              <a:lnSpc>
                <a:spcPct val="150000"/>
              </a:lnSpc>
              <a:buFont typeface="+mj-lt"/>
              <a:buAutoNum type="arabicPeriod"/>
            </a:pPr>
            <a:r>
              <a:rPr lang="zh-CN" altLang="en-US" sz="2000" b="1" dirty="0" smtClean="0">
                <a:solidFill>
                  <a:srgbClr val="FF0000"/>
                </a:solidFill>
                <a:latin typeface="微软雅黑" pitchFamily="34" charset="-122"/>
                <a:ea typeface="微软雅黑" pitchFamily="34" charset="-122"/>
              </a:rPr>
              <a:t>交付</a:t>
            </a:r>
            <a:r>
              <a:rPr lang="zh-CN" altLang="en-US" sz="2000" dirty="0" smtClean="0">
                <a:latin typeface="微软雅黑" pitchFamily="34" charset="-122"/>
                <a:ea typeface="微软雅黑" pitchFamily="34" charset="-122"/>
              </a:rPr>
              <a:t>的产品</a:t>
            </a:r>
            <a:r>
              <a:rPr lang="zh-CN" altLang="en-US" sz="2000" b="1" dirty="0" smtClean="0">
                <a:solidFill>
                  <a:srgbClr val="FF0000"/>
                </a:solidFill>
                <a:latin typeface="微软雅黑" pitchFamily="34" charset="-122"/>
                <a:ea typeface="微软雅黑" pitchFamily="34" charset="-122"/>
              </a:rPr>
              <a:t>无多余物</a:t>
            </a:r>
            <a:r>
              <a:rPr lang="zh-CN" altLang="en-US" sz="2000" dirty="0" smtClean="0">
                <a:latin typeface="微软雅黑" pitchFamily="34" charset="-122"/>
                <a:ea typeface="微软雅黑" pitchFamily="34" charset="-122"/>
              </a:rPr>
              <a:t>。</a:t>
            </a:r>
          </a:p>
        </p:txBody>
      </p:sp>
    </p:spTree>
    <p:extLst>
      <p:ext uri="{BB962C8B-B14F-4D97-AF65-F5344CB8AC3E}">
        <p14:creationId xmlns="" xmlns:p14="http://schemas.microsoft.com/office/powerpoint/2010/main" val="2371773861"/>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产品多余物控制与检验</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457200" y="1374775"/>
            <a:ext cx="8077200" cy="44935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产品多余物检验与监督</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dirty="0" smtClean="0">
              <a:solidFill>
                <a:srgbClr val="3333FF"/>
              </a:solidFill>
              <a:latin typeface="华文新魏" pitchFamily="2" charset="-122"/>
              <a:ea typeface="华文新魏" pitchFamily="2"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对产品可能产生多余物的部位与环节进行</a:t>
            </a:r>
            <a:r>
              <a:rPr lang="zh-CN" altLang="en-US" sz="2000" b="1" dirty="0" smtClean="0">
                <a:solidFill>
                  <a:srgbClr val="FF0000"/>
                </a:solidFill>
                <a:latin typeface="微软雅黑" pitchFamily="34" charset="-122"/>
                <a:ea typeface="微软雅黑" pitchFamily="34" charset="-122"/>
              </a:rPr>
              <a:t>重点监督检查</a:t>
            </a:r>
            <a:r>
              <a:rPr lang="zh-CN" altLang="en-US" sz="2000" dirty="0" smtClean="0">
                <a:latin typeface="微软雅黑" pitchFamily="34" charset="-122"/>
                <a:ea typeface="微软雅黑" pitchFamily="34" charset="-122"/>
              </a:rPr>
              <a:t>，如各种要害部位的闭合结构封闭之前，弹上的控制系统、各系统通气管路、燃料贮箱及输送系统、各旋转部位等。</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对清洁度要求高和多余物控制严格的装配、总装、测试等工序要实行</a:t>
            </a:r>
            <a:r>
              <a:rPr lang="zh-CN" altLang="en-US" sz="2000" b="1" dirty="0" smtClean="0">
                <a:solidFill>
                  <a:srgbClr val="FF0000"/>
                </a:solidFill>
                <a:latin typeface="微软雅黑" pitchFamily="34" charset="-122"/>
                <a:ea typeface="微软雅黑" pitchFamily="34" charset="-122"/>
              </a:rPr>
              <a:t>双岗制</a:t>
            </a:r>
            <a:r>
              <a:rPr lang="zh-CN" altLang="en-US" sz="2000" dirty="0" smtClean="0">
                <a:latin typeface="微软雅黑" pitchFamily="34" charset="-122"/>
                <a:ea typeface="微软雅黑" pitchFamily="34" charset="-122"/>
              </a:rPr>
              <a:t>，并签字留名或盖章，由检验人员监督执行。</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必须执行</a:t>
            </a:r>
            <a:r>
              <a:rPr lang="zh-CN" altLang="en-US" sz="2000" b="1" dirty="0" smtClean="0">
                <a:solidFill>
                  <a:srgbClr val="FF0000"/>
                </a:solidFill>
                <a:latin typeface="微软雅黑" pitchFamily="34" charset="-122"/>
                <a:ea typeface="微软雅黑" pitchFamily="34" charset="-122"/>
              </a:rPr>
              <a:t>自检和专检</a:t>
            </a:r>
            <a:r>
              <a:rPr lang="zh-CN" altLang="en-US" sz="2000" dirty="0" smtClean="0">
                <a:latin typeface="微软雅黑" pitchFamily="34" charset="-122"/>
                <a:ea typeface="微软雅黑" pitchFamily="34" charset="-122"/>
              </a:rPr>
              <a:t>，可行时要对产品进行全数检验。</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检查多余物的</a:t>
            </a:r>
            <a:r>
              <a:rPr lang="zh-CN" altLang="en-US" sz="2000" b="1" dirty="0" smtClean="0">
                <a:solidFill>
                  <a:srgbClr val="FF0000"/>
                </a:solidFill>
                <a:latin typeface="微软雅黑" pitchFamily="34" charset="-122"/>
                <a:ea typeface="微软雅黑" pitchFamily="34" charset="-122"/>
              </a:rPr>
              <a:t>工装设备</a:t>
            </a:r>
            <a:r>
              <a:rPr lang="zh-CN" altLang="en-US" sz="2000" dirty="0" smtClean="0">
                <a:latin typeface="微软雅黑" pitchFamily="34" charset="-122"/>
                <a:ea typeface="微软雅黑" pitchFamily="34" charset="-122"/>
              </a:rPr>
              <a:t>要处于完好状态。</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检验人员认真监督检查</a:t>
            </a:r>
            <a:r>
              <a:rPr lang="zh-CN" altLang="en-US" sz="2000" b="1" dirty="0" smtClean="0">
                <a:solidFill>
                  <a:srgbClr val="FF0000"/>
                </a:solidFill>
                <a:latin typeface="微软雅黑" pitchFamily="34" charset="-122"/>
                <a:ea typeface="微软雅黑" pitchFamily="34" charset="-122"/>
              </a:rPr>
              <a:t>清洗多余物</a:t>
            </a:r>
            <a:r>
              <a:rPr lang="zh-CN" altLang="en-US" sz="2000" dirty="0" smtClean="0">
                <a:latin typeface="微软雅黑" pitchFamily="34" charset="-122"/>
                <a:ea typeface="微软雅黑" pitchFamily="34" charset="-122"/>
              </a:rPr>
              <a:t>的液体或气体的清洁度。</a:t>
            </a:r>
          </a:p>
        </p:txBody>
      </p:sp>
    </p:spTree>
    <p:extLst>
      <p:ext uri="{BB962C8B-B14F-4D97-AF65-F5344CB8AC3E}">
        <p14:creationId xmlns="" xmlns:p14="http://schemas.microsoft.com/office/powerpoint/2010/main" val="2605451570"/>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产品多余物控制与检验</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457200" y="1374775"/>
            <a:ext cx="8077200" cy="42165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生产过程多余物控制的监督</a:t>
            </a:r>
            <a:endParaRPr lang="en-US" altLang="zh-CN" dirty="0" smtClean="0">
              <a:solidFill>
                <a:srgbClr val="3333FF"/>
              </a:solidFill>
              <a:latin typeface="华文新魏" pitchFamily="2" charset="-122"/>
              <a:ea typeface="华文新魏" pitchFamily="2"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多余物控制要</a:t>
            </a:r>
            <a:r>
              <a:rPr lang="zh-CN" altLang="en-US" sz="2000" b="1" dirty="0" smtClean="0">
                <a:solidFill>
                  <a:srgbClr val="FF0000"/>
                </a:solidFill>
                <a:latin typeface="微软雅黑" pitchFamily="34" charset="-122"/>
                <a:ea typeface="微软雅黑" pitchFamily="34" charset="-122"/>
              </a:rPr>
              <a:t>贯穿</a:t>
            </a:r>
            <a:r>
              <a:rPr lang="zh-CN" altLang="en-US" sz="2000" dirty="0" smtClean="0">
                <a:latin typeface="微软雅黑" pitchFamily="34" charset="-122"/>
                <a:ea typeface="微软雅黑" pitchFamily="34" charset="-122"/>
              </a:rPr>
              <a:t>于</a:t>
            </a:r>
            <a:r>
              <a:rPr lang="zh-CN" altLang="en-US" sz="2000" b="1" dirty="0" smtClean="0">
                <a:solidFill>
                  <a:srgbClr val="FF0000"/>
                </a:solidFill>
                <a:latin typeface="微软雅黑" pitchFamily="34" charset="-122"/>
                <a:ea typeface="微软雅黑" pitchFamily="34" charset="-122"/>
              </a:rPr>
              <a:t>生产的始终</a:t>
            </a:r>
            <a:r>
              <a:rPr lang="zh-CN" altLang="en-US" sz="2000" dirty="0" smtClean="0">
                <a:latin typeface="微软雅黑" pitchFamily="34" charset="-122"/>
                <a:ea typeface="微软雅黑" pitchFamily="34" charset="-122"/>
              </a:rPr>
              <a:t>，即生产的全过程。航天零产品部组件装配、铆接、焊接、总装、测试以及发动机、涡轮泵及关键部位部、组件的装配厂房要满足多余物控制的工艺要求。</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零、部、组件的生产要严格设计文件和工艺文件进行，遵守</a:t>
            </a:r>
            <a:r>
              <a:rPr lang="zh-CN" altLang="en-US" sz="2000" b="1" dirty="0" smtClean="0">
                <a:solidFill>
                  <a:srgbClr val="FF0000"/>
                </a:solidFill>
                <a:latin typeface="微软雅黑" pitchFamily="34" charset="-122"/>
                <a:ea typeface="微软雅黑" pitchFamily="34" charset="-122"/>
              </a:rPr>
              <a:t>控制多余物的具体规定</a:t>
            </a:r>
            <a:r>
              <a:rPr lang="zh-CN" altLang="en-US" sz="2000" dirty="0" smtClean="0">
                <a:latin typeface="微软雅黑" pitchFamily="34" charset="-122"/>
                <a:ea typeface="微软雅黑" pitchFamily="34" charset="-122"/>
              </a:rPr>
              <a:t>。一般零、部、组件加工完后，都要做清洁处理，去毛刺，去除油污。</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对产品上开口、敞口的管道等</a:t>
            </a:r>
            <a:r>
              <a:rPr lang="zh-CN" altLang="en-US" sz="2000" b="1" dirty="0" smtClean="0">
                <a:solidFill>
                  <a:srgbClr val="FF0000"/>
                </a:solidFill>
                <a:latin typeface="微软雅黑" pitchFamily="34" charset="-122"/>
                <a:ea typeface="微软雅黑" pitchFamily="34" charset="-122"/>
              </a:rPr>
              <a:t>易进多余物部位</a:t>
            </a:r>
            <a:r>
              <a:rPr lang="zh-CN" altLang="en-US" sz="2000" dirty="0" smtClean="0">
                <a:latin typeface="微软雅黑" pitchFamily="34" charset="-122"/>
                <a:ea typeface="微软雅黑" pitchFamily="34" charset="-122"/>
              </a:rPr>
              <a:t>，应按规定进行</a:t>
            </a:r>
            <a:r>
              <a:rPr lang="zh-CN" altLang="en-US" sz="2000" b="1" dirty="0" smtClean="0">
                <a:solidFill>
                  <a:srgbClr val="FF0000"/>
                </a:solidFill>
                <a:latin typeface="微软雅黑" pitchFamily="34" charset="-122"/>
                <a:ea typeface="微软雅黑" pitchFamily="34" charset="-122"/>
              </a:rPr>
              <a:t>包装</a:t>
            </a:r>
            <a:r>
              <a:rPr lang="zh-CN" altLang="en-US" sz="2000" dirty="0" smtClean="0">
                <a:latin typeface="微软雅黑" pitchFamily="34" charset="-122"/>
                <a:ea typeface="微软雅黑" pitchFamily="34" charset="-122"/>
              </a:rPr>
              <a:t>，防止多余物进入。</a:t>
            </a:r>
            <a:endParaRPr lang="en-US" altLang="zh-CN" sz="2000" dirty="0" smtClean="0">
              <a:latin typeface="微软雅黑" pitchFamily="34" charset="-122"/>
              <a:ea typeface="微软雅黑" pitchFamily="34" charset="-122"/>
            </a:endParaRPr>
          </a:p>
        </p:txBody>
      </p:sp>
    </p:spTree>
    <p:extLst>
      <p:ext uri="{BB962C8B-B14F-4D97-AF65-F5344CB8AC3E}">
        <p14:creationId xmlns="" xmlns:p14="http://schemas.microsoft.com/office/powerpoint/2010/main" val="388827926"/>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产品多余物控制与检验</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381000" y="1374775"/>
            <a:ext cx="8077200" cy="46782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生产过程多余物控制的监督</a:t>
            </a:r>
            <a:endParaRPr lang="en-US" altLang="zh-CN" dirty="0" smtClean="0">
              <a:solidFill>
                <a:srgbClr val="3333FF"/>
              </a:solidFill>
              <a:latin typeface="华文新魏" pitchFamily="2" charset="-122"/>
              <a:ea typeface="华文新魏" pitchFamily="2" charset="-122"/>
            </a:endParaRPr>
          </a:p>
          <a:p>
            <a:pPr lvl="2" indent="-457200">
              <a:lnSpc>
                <a:spcPct val="150000"/>
              </a:lnSpc>
              <a:buFont typeface="+mj-lt"/>
              <a:buAutoNum type="arabicPeriod" startAt="4"/>
            </a:pPr>
            <a:r>
              <a:rPr lang="zh-CN" altLang="en-US" sz="2000" dirty="0" smtClean="0">
                <a:latin typeface="微软雅黑" pitchFamily="34" charset="-122"/>
                <a:ea typeface="微软雅黑" pitchFamily="34" charset="-122"/>
              </a:rPr>
              <a:t>每班</a:t>
            </a:r>
            <a:r>
              <a:rPr lang="zh-CN" altLang="en-US" sz="2000" b="1" dirty="0" smtClean="0">
                <a:solidFill>
                  <a:srgbClr val="FF0000"/>
                </a:solidFill>
                <a:latin typeface="微软雅黑" pitchFamily="34" charset="-122"/>
                <a:ea typeface="微软雅黑" pitchFamily="34" charset="-122"/>
              </a:rPr>
              <a:t>工作结束</a:t>
            </a:r>
            <a:r>
              <a:rPr lang="zh-CN" altLang="en-US" sz="2000" dirty="0" smtClean="0">
                <a:latin typeface="微软雅黑" pitchFamily="34" charset="-122"/>
                <a:ea typeface="微软雅黑" pitchFamily="34" charset="-122"/>
              </a:rPr>
              <a:t>后及</a:t>
            </a:r>
            <a:r>
              <a:rPr lang="zh-CN" altLang="en-US" sz="2000" b="1" dirty="0" smtClean="0">
                <a:solidFill>
                  <a:srgbClr val="FF0000"/>
                </a:solidFill>
                <a:latin typeface="微软雅黑" pitchFamily="34" charset="-122"/>
                <a:ea typeface="微软雅黑" pitchFamily="34" charset="-122"/>
              </a:rPr>
              <a:t>产品运输</a:t>
            </a:r>
            <a:r>
              <a:rPr lang="zh-CN" altLang="en-US" sz="2000" dirty="0" smtClean="0">
                <a:latin typeface="微软雅黑" pitchFamily="34" charset="-122"/>
                <a:ea typeface="微软雅黑" pitchFamily="34" charset="-122"/>
              </a:rPr>
              <a:t>时，对产品的敞口处要</a:t>
            </a:r>
            <a:r>
              <a:rPr lang="zh-CN" altLang="en-US" sz="2000" b="1" dirty="0" smtClean="0">
                <a:solidFill>
                  <a:srgbClr val="FF0000"/>
                </a:solidFill>
                <a:latin typeface="微软雅黑" pitchFamily="34" charset="-122"/>
                <a:ea typeface="微软雅黑" pitchFamily="34" charset="-122"/>
              </a:rPr>
              <a:t>加保护盖</a:t>
            </a:r>
            <a:r>
              <a:rPr lang="zh-CN" altLang="en-US" sz="2000" dirty="0" smtClean="0">
                <a:latin typeface="微软雅黑" pitchFamily="34" charset="-122"/>
                <a:ea typeface="微软雅黑" pitchFamily="34" charset="-122"/>
              </a:rPr>
              <a:t>，产品</a:t>
            </a:r>
            <a:r>
              <a:rPr lang="zh-CN" altLang="en-US" sz="2000" b="1" dirty="0" smtClean="0">
                <a:solidFill>
                  <a:srgbClr val="FF0000"/>
                </a:solidFill>
                <a:latin typeface="微软雅黑" pitchFamily="34" charset="-122"/>
                <a:ea typeface="微软雅黑" pitchFamily="34" charset="-122"/>
              </a:rPr>
              <a:t>工序全部结束</a:t>
            </a:r>
            <a:r>
              <a:rPr lang="zh-CN" altLang="en-US" sz="2000" dirty="0" smtClean="0">
                <a:latin typeface="微软雅黑" pitchFamily="34" charset="-122"/>
                <a:ea typeface="微软雅黑" pitchFamily="34" charset="-122"/>
              </a:rPr>
              <a:t>，经检查内部无多余物后要及时</a:t>
            </a:r>
            <a:r>
              <a:rPr lang="zh-CN" altLang="en-US" sz="2000" b="1" dirty="0" smtClean="0">
                <a:solidFill>
                  <a:srgbClr val="FF0000"/>
                </a:solidFill>
                <a:latin typeface="微软雅黑" pitchFamily="34" charset="-122"/>
                <a:ea typeface="微软雅黑" pitchFamily="34" charset="-122"/>
              </a:rPr>
              <a:t>铅封</a:t>
            </a:r>
            <a:r>
              <a:rPr lang="zh-CN" altLang="en-US" sz="2000" dirty="0" smtClean="0">
                <a:latin typeface="微软雅黑" pitchFamily="34" charset="-122"/>
                <a:ea typeface="微软雅黑" pitchFamily="34" charset="-122"/>
              </a:rPr>
              <a:t>。</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startAt="4"/>
            </a:pPr>
            <a:r>
              <a:rPr lang="zh-CN" altLang="en-US" sz="2000" dirty="0" smtClean="0">
                <a:latin typeface="微软雅黑" pitchFamily="34" charset="-122"/>
                <a:ea typeface="微软雅黑" pitchFamily="34" charset="-122"/>
              </a:rPr>
              <a:t>对</a:t>
            </a:r>
            <a:r>
              <a:rPr lang="zh-CN" altLang="en-US" sz="2000" b="1" dirty="0" smtClean="0">
                <a:solidFill>
                  <a:srgbClr val="FF0000"/>
                </a:solidFill>
                <a:latin typeface="微软雅黑" pitchFamily="34" charset="-122"/>
                <a:ea typeface="微软雅黑" pitchFamily="34" charset="-122"/>
              </a:rPr>
              <a:t>关键部位</a:t>
            </a:r>
            <a:r>
              <a:rPr lang="zh-CN" altLang="en-US" sz="2000" dirty="0" smtClean="0">
                <a:latin typeface="微软雅黑" pitchFamily="34" charset="-122"/>
                <a:ea typeface="微软雅黑" pitchFamily="34" charset="-122"/>
              </a:rPr>
              <a:t>和部组件及有关设备，工艺规程上应</a:t>
            </a:r>
            <a:r>
              <a:rPr lang="zh-CN" altLang="en-US" sz="2000" b="1" dirty="0" smtClean="0">
                <a:solidFill>
                  <a:srgbClr val="FF0000"/>
                </a:solidFill>
                <a:latin typeface="微软雅黑" pitchFamily="34" charset="-122"/>
                <a:ea typeface="微软雅黑" pitchFamily="34" charset="-122"/>
              </a:rPr>
              <a:t>单独列出</a:t>
            </a:r>
            <a:r>
              <a:rPr lang="zh-CN" altLang="en-US" sz="2000" dirty="0" smtClean="0">
                <a:latin typeface="微软雅黑" pitchFamily="34" charset="-122"/>
                <a:ea typeface="微软雅黑" pitchFamily="34" charset="-122"/>
              </a:rPr>
              <a:t>清理多余物的</a:t>
            </a:r>
            <a:r>
              <a:rPr lang="zh-CN" altLang="en-US" sz="2000" b="1" dirty="0" smtClean="0">
                <a:solidFill>
                  <a:srgbClr val="FF0000"/>
                </a:solidFill>
                <a:latin typeface="微软雅黑" pitchFamily="34" charset="-122"/>
                <a:ea typeface="微软雅黑" pitchFamily="34" charset="-122"/>
              </a:rPr>
              <a:t>工序</a:t>
            </a:r>
            <a:r>
              <a:rPr lang="zh-CN" altLang="en-US" sz="2000" dirty="0" smtClean="0">
                <a:latin typeface="微软雅黑" pitchFamily="34" charset="-122"/>
                <a:ea typeface="微软雅黑" pitchFamily="34" charset="-122"/>
              </a:rPr>
              <a:t>。检验人员经检查确认无多余物后，</a:t>
            </a:r>
            <a:r>
              <a:rPr lang="zh-CN" altLang="en-US" sz="2000" b="1" dirty="0" smtClean="0">
                <a:solidFill>
                  <a:srgbClr val="FF0000"/>
                </a:solidFill>
                <a:latin typeface="微软雅黑" pitchFamily="34" charset="-122"/>
                <a:ea typeface="微软雅黑" pitchFamily="34" charset="-122"/>
              </a:rPr>
              <a:t>签字留名</a:t>
            </a:r>
            <a:r>
              <a:rPr lang="zh-CN" altLang="en-US" sz="2000" dirty="0" smtClean="0">
                <a:latin typeface="微软雅黑" pitchFamily="34" charset="-122"/>
                <a:ea typeface="微软雅黑" pitchFamily="34" charset="-122"/>
              </a:rPr>
              <a:t>。</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startAt="4"/>
            </a:pPr>
            <a:r>
              <a:rPr lang="zh-CN" altLang="en-US" sz="2000" b="1" dirty="0" smtClean="0">
                <a:solidFill>
                  <a:srgbClr val="FF0000"/>
                </a:solidFill>
                <a:latin typeface="微软雅黑" pitchFamily="34" charset="-122"/>
                <a:ea typeface="微软雅黑" pitchFamily="34" charset="-122"/>
              </a:rPr>
              <a:t>工艺件</a:t>
            </a:r>
            <a:r>
              <a:rPr lang="zh-CN" altLang="en-US" sz="2000" dirty="0" smtClean="0">
                <a:latin typeface="微软雅黑" pitchFamily="34" charset="-122"/>
                <a:ea typeface="微软雅黑" pitchFamily="34" charset="-122"/>
              </a:rPr>
              <a:t>在工序完工后要及时取下，如需随产品交付到下单位的，应按工艺规程要求将所有工艺口盖，堵帽等佩戴齐全。</a:t>
            </a:r>
          </a:p>
          <a:p>
            <a:pPr lvl="2" indent="-457200">
              <a:lnSpc>
                <a:spcPct val="150000"/>
              </a:lnSpc>
              <a:buFont typeface="+mj-lt"/>
              <a:buAutoNum type="arabicPeriod" startAt="4"/>
            </a:pPr>
            <a:r>
              <a:rPr lang="zh-CN" altLang="en-US" sz="2000" dirty="0" smtClean="0">
                <a:latin typeface="微软雅黑" pitchFamily="34" charset="-122"/>
                <a:ea typeface="微软雅黑" pitchFamily="34" charset="-122"/>
              </a:rPr>
              <a:t>装配现场要严格控制和保管图纸、资料、零件、仪器及所用</a:t>
            </a:r>
            <a:r>
              <a:rPr lang="zh-CN" altLang="en-US" sz="2000" b="1" dirty="0" smtClean="0">
                <a:solidFill>
                  <a:srgbClr val="FF0000"/>
                </a:solidFill>
                <a:latin typeface="微软雅黑" pitchFamily="34" charset="-122"/>
                <a:ea typeface="微软雅黑" pitchFamily="34" charset="-122"/>
              </a:rPr>
              <a:t>工具</a:t>
            </a:r>
            <a:r>
              <a:rPr lang="zh-CN" altLang="en-US" sz="2000" dirty="0" smtClean="0">
                <a:latin typeface="微软雅黑" pitchFamily="34" charset="-122"/>
                <a:ea typeface="微软雅黑" pitchFamily="34" charset="-122"/>
              </a:rPr>
              <a:t>等，工作前、后均要</a:t>
            </a:r>
            <a:r>
              <a:rPr lang="zh-CN" altLang="en-US" sz="2000" b="1" dirty="0" smtClean="0">
                <a:solidFill>
                  <a:srgbClr val="FF0000"/>
                </a:solidFill>
                <a:latin typeface="微软雅黑" pitchFamily="34" charset="-122"/>
                <a:ea typeface="微软雅黑" pitchFamily="34" charset="-122"/>
              </a:rPr>
              <a:t>清点</a:t>
            </a:r>
            <a:r>
              <a:rPr lang="zh-CN" altLang="en-US" sz="2000" dirty="0" smtClean="0">
                <a:latin typeface="微软雅黑" pitchFamily="34" charset="-122"/>
                <a:ea typeface="微软雅黑" pitchFamily="34" charset="-122"/>
              </a:rPr>
              <a:t>，并做好记录，发现</a:t>
            </a:r>
            <a:r>
              <a:rPr lang="zh-CN" altLang="en-US" sz="2000" b="1" dirty="0" smtClean="0">
                <a:solidFill>
                  <a:srgbClr val="FF0000"/>
                </a:solidFill>
                <a:latin typeface="微软雅黑" pitchFamily="34" charset="-122"/>
                <a:ea typeface="微软雅黑" pitchFamily="34" charset="-122"/>
              </a:rPr>
              <a:t>遗失</a:t>
            </a:r>
            <a:r>
              <a:rPr lang="zh-CN" altLang="en-US" sz="2000" dirty="0" smtClean="0">
                <a:latin typeface="微软雅黑" pitchFamily="34" charset="-122"/>
                <a:ea typeface="微软雅黑" pitchFamily="34" charset="-122"/>
              </a:rPr>
              <a:t>要及时报告处理。</a:t>
            </a:r>
          </a:p>
        </p:txBody>
      </p:sp>
    </p:spTree>
    <p:extLst>
      <p:ext uri="{BB962C8B-B14F-4D97-AF65-F5344CB8AC3E}">
        <p14:creationId xmlns="" xmlns:p14="http://schemas.microsoft.com/office/powerpoint/2010/main" val="2363761949"/>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产品多余物控制与检验</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457200" y="1374775"/>
            <a:ext cx="8077200" cy="35702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多余物控制的检查方法</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dirty="0" smtClean="0">
              <a:solidFill>
                <a:srgbClr val="3333FF"/>
              </a:solidFill>
              <a:latin typeface="华文新魏" pitchFamily="2" charset="-122"/>
              <a:ea typeface="华文新魏" pitchFamily="2" charset="-122"/>
            </a:endParaRPr>
          </a:p>
          <a:p>
            <a:pPr lvl="2" indent="-457200">
              <a:lnSpc>
                <a:spcPct val="150000"/>
              </a:lnSpc>
              <a:buFont typeface="+mj-lt"/>
              <a:buAutoNum type="arabicPeriod"/>
            </a:pPr>
            <a:r>
              <a:rPr lang="zh-CN" altLang="en-US" sz="2000" b="1" dirty="0" smtClean="0">
                <a:solidFill>
                  <a:srgbClr val="FF0000"/>
                </a:solidFill>
                <a:latin typeface="微软雅黑" pitchFamily="34" charset="-122"/>
                <a:ea typeface="微软雅黑" pitchFamily="34" charset="-122"/>
              </a:rPr>
              <a:t>目视</a:t>
            </a:r>
            <a:r>
              <a:rPr lang="zh-CN" altLang="en-US" sz="2000" dirty="0" smtClean="0">
                <a:latin typeface="微软雅黑" pitchFamily="34" charset="-122"/>
                <a:ea typeface="微软雅黑" pitchFamily="34" charset="-122"/>
              </a:rPr>
              <a:t>检查；</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借助于</a:t>
            </a:r>
            <a:r>
              <a:rPr lang="zh-CN" altLang="en-US" sz="2000" b="1" dirty="0" smtClean="0">
                <a:solidFill>
                  <a:srgbClr val="FF0000"/>
                </a:solidFill>
                <a:latin typeface="微软雅黑" pitchFamily="34" charset="-122"/>
                <a:ea typeface="微软雅黑" pitchFamily="34" charset="-122"/>
              </a:rPr>
              <a:t>器械</a:t>
            </a:r>
            <a:r>
              <a:rPr lang="zh-CN" altLang="en-US" sz="2000" dirty="0" smtClean="0">
                <a:latin typeface="微软雅黑" pitchFamily="34" charset="-122"/>
                <a:ea typeface="微软雅黑" pitchFamily="34" charset="-122"/>
              </a:rPr>
              <a:t>进行检查，如用内窥镜检查；</a:t>
            </a:r>
          </a:p>
          <a:p>
            <a:pPr lvl="2" indent="-457200">
              <a:lnSpc>
                <a:spcPct val="150000"/>
              </a:lnSpc>
              <a:buFont typeface="+mj-lt"/>
              <a:buAutoNum type="arabicPeriod"/>
            </a:pPr>
            <a:r>
              <a:rPr lang="en-US" altLang="zh-CN" sz="2000" b="1" dirty="0" smtClean="0">
                <a:solidFill>
                  <a:srgbClr val="FF0000"/>
                </a:solidFill>
                <a:latin typeface="微软雅黑" pitchFamily="34" charset="-122"/>
                <a:ea typeface="微软雅黑" pitchFamily="34" charset="-122"/>
              </a:rPr>
              <a:t>X</a:t>
            </a:r>
            <a:r>
              <a:rPr lang="zh-CN" altLang="en-US" sz="2000" b="1" dirty="0" smtClean="0">
                <a:solidFill>
                  <a:srgbClr val="FF0000"/>
                </a:solidFill>
                <a:latin typeface="微软雅黑" pitchFamily="34" charset="-122"/>
                <a:ea typeface="微软雅黑" pitchFamily="34" charset="-122"/>
              </a:rPr>
              <a:t>光</a:t>
            </a:r>
            <a:r>
              <a:rPr lang="zh-CN" altLang="en-US" sz="2000" dirty="0" smtClean="0">
                <a:latin typeface="微软雅黑" pitchFamily="34" charset="-122"/>
                <a:ea typeface="微软雅黑" pitchFamily="34" charset="-122"/>
              </a:rPr>
              <a:t>透视检查；</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对仪器或电器产品等，也可以按有关规定进行</a:t>
            </a:r>
            <a:r>
              <a:rPr lang="zh-CN" altLang="en-US" sz="2000" b="1" dirty="0" smtClean="0">
                <a:solidFill>
                  <a:srgbClr val="FF0000"/>
                </a:solidFill>
                <a:latin typeface="微软雅黑" pitchFamily="34" charset="-122"/>
                <a:ea typeface="微软雅黑" pitchFamily="34" charset="-122"/>
              </a:rPr>
              <a:t>摇晃</a:t>
            </a:r>
            <a:r>
              <a:rPr lang="zh-CN" altLang="en-US" sz="2000" dirty="0" smtClean="0">
                <a:latin typeface="微软雅黑" pitchFamily="34" charset="-122"/>
                <a:ea typeface="微软雅黑" pitchFamily="34" charset="-122"/>
              </a:rPr>
              <a:t>或用</a:t>
            </a:r>
            <a:r>
              <a:rPr lang="zh-CN" altLang="en-US" sz="2000" b="1" dirty="0" smtClean="0">
                <a:solidFill>
                  <a:srgbClr val="FF0000"/>
                </a:solidFill>
                <a:latin typeface="微软雅黑" pitchFamily="34" charset="-122"/>
                <a:ea typeface="微软雅黑" pitchFamily="34" charset="-122"/>
              </a:rPr>
              <a:t>耳听</a:t>
            </a:r>
            <a:r>
              <a:rPr lang="zh-CN" altLang="en-US" sz="2000" dirty="0" smtClean="0">
                <a:latin typeface="微软雅黑" pitchFamily="34" charset="-122"/>
                <a:ea typeface="微软雅黑" pitchFamily="34" charset="-122"/>
              </a:rPr>
              <a:t>是否有异常响声等进行检查；</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大的部组件可采用</a:t>
            </a:r>
            <a:r>
              <a:rPr lang="zh-CN" altLang="en-US" sz="2000" b="1" dirty="0" smtClean="0">
                <a:solidFill>
                  <a:srgbClr val="FF0000"/>
                </a:solidFill>
                <a:latin typeface="微软雅黑" pitchFamily="34" charset="-122"/>
                <a:ea typeface="微软雅黑" pitchFamily="34" charset="-122"/>
              </a:rPr>
              <a:t>吊起转动</a:t>
            </a:r>
            <a:r>
              <a:rPr lang="zh-CN" altLang="en-US" sz="2000" dirty="0" smtClean="0">
                <a:latin typeface="微软雅黑" pitchFamily="34" charset="-122"/>
                <a:ea typeface="微软雅黑" pitchFamily="34" charset="-122"/>
              </a:rPr>
              <a:t>，</a:t>
            </a:r>
            <a:r>
              <a:rPr lang="zh-CN" altLang="en-US" sz="2000" b="1" dirty="0" smtClean="0">
                <a:solidFill>
                  <a:srgbClr val="FF0000"/>
                </a:solidFill>
                <a:latin typeface="微软雅黑" pitchFamily="34" charset="-122"/>
                <a:ea typeface="微软雅黑" pitchFamily="34" charset="-122"/>
              </a:rPr>
              <a:t>轻轻敲打</a:t>
            </a:r>
            <a:r>
              <a:rPr lang="zh-CN" altLang="en-US" sz="2000" dirty="0" smtClean="0">
                <a:latin typeface="微软雅黑" pitchFamily="34" charset="-122"/>
                <a:ea typeface="微软雅黑" pitchFamily="34" charset="-122"/>
              </a:rPr>
              <a:t>等方法检查多余物。</a:t>
            </a:r>
          </a:p>
        </p:txBody>
      </p:sp>
    </p:spTree>
    <p:extLst>
      <p:ext uri="{BB962C8B-B14F-4D97-AF65-F5344CB8AC3E}">
        <p14:creationId xmlns="" xmlns:p14="http://schemas.microsoft.com/office/powerpoint/2010/main" val="264650605"/>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产品多余物控制与检验</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457200" y="1374775"/>
            <a:ext cx="8077200" cy="418576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多余物控制的检查要求</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2400" dirty="0" smtClean="0">
              <a:solidFill>
                <a:srgbClr val="3333FF"/>
              </a:solidFill>
              <a:latin typeface="华文新魏" pitchFamily="2" charset="-122"/>
              <a:ea typeface="华文新魏" pitchFamily="2" charset="-122"/>
            </a:endParaRPr>
          </a:p>
          <a:p>
            <a:pPr lvl="2" indent="-457200">
              <a:lnSpc>
                <a:spcPct val="150000"/>
              </a:lnSpc>
              <a:buFont typeface="+mj-lt"/>
              <a:buAutoNum type="arabicPeriod"/>
            </a:pPr>
            <a:r>
              <a:rPr lang="zh-CN" altLang="en-US" sz="2000" b="1" dirty="0" smtClean="0">
                <a:solidFill>
                  <a:srgbClr val="FF0000"/>
                </a:solidFill>
                <a:latin typeface="微软雅黑" pitchFamily="34" charset="-122"/>
                <a:ea typeface="微软雅黑" pitchFamily="34" charset="-122"/>
              </a:rPr>
              <a:t>多余物检查</a:t>
            </a:r>
            <a:r>
              <a:rPr lang="zh-CN" altLang="en-US" sz="2000" dirty="0" smtClean="0">
                <a:latin typeface="微软雅黑" pitchFamily="34" charset="-122"/>
                <a:ea typeface="微软雅黑" pitchFamily="34" charset="-122"/>
              </a:rPr>
              <a:t>是重要的检验项目，全体人员郡有责任防止多余物的产生。</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在排除多余物是，要按有关规定采取</a:t>
            </a:r>
            <a:r>
              <a:rPr lang="zh-CN" altLang="en-US" sz="2000" b="1" dirty="0" smtClean="0">
                <a:solidFill>
                  <a:srgbClr val="FF0000"/>
                </a:solidFill>
                <a:latin typeface="微软雅黑" pitchFamily="34" charset="-122"/>
                <a:ea typeface="微软雅黑" pitchFamily="34" charset="-122"/>
              </a:rPr>
              <a:t>正确的排除方法</a:t>
            </a:r>
            <a:r>
              <a:rPr lang="zh-CN" altLang="en-US" sz="2000" dirty="0" smtClean="0">
                <a:latin typeface="微软雅黑" pitchFamily="34" charset="-122"/>
                <a:ea typeface="微软雅黑" pitchFamily="34" charset="-122"/>
              </a:rPr>
              <a:t>。</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检查合格的产品内</a:t>
            </a:r>
            <a:r>
              <a:rPr lang="zh-CN" altLang="en-US" sz="2000" b="1" dirty="0" smtClean="0">
                <a:solidFill>
                  <a:srgbClr val="FF0000"/>
                </a:solidFill>
                <a:latin typeface="微软雅黑" pitchFamily="34" charset="-122"/>
                <a:ea typeface="微软雅黑" pitchFamily="34" charset="-122"/>
              </a:rPr>
              <a:t>发现多余物</a:t>
            </a:r>
            <a:r>
              <a:rPr lang="zh-CN" altLang="en-US" sz="2000" dirty="0" smtClean="0">
                <a:latin typeface="微软雅黑" pitchFamily="34" charset="-122"/>
                <a:ea typeface="微软雅黑" pitchFamily="34" charset="-122"/>
              </a:rPr>
              <a:t>，应保护现场，找出原因，采取措施。</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发生多余物质量问题后，应进行广泛</a:t>
            </a:r>
            <a:r>
              <a:rPr lang="zh-CN" altLang="en-US" sz="2000" b="1" dirty="0" smtClean="0">
                <a:solidFill>
                  <a:srgbClr val="FF0000"/>
                </a:solidFill>
                <a:latin typeface="微软雅黑" pitchFamily="34" charset="-122"/>
                <a:ea typeface="微软雅黑" pitchFamily="34" charset="-122"/>
              </a:rPr>
              <a:t>教育</a:t>
            </a:r>
            <a:r>
              <a:rPr lang="zh-CN" altLang="en-US" sz="2000" dirty="0" smtClean="0">
                <a:latin typeface="微软雅黑" pitchFamily="34" charset="-122"/>
                <a:ea typeface="微软雅黑" pitchFamily="34" charset="-122"/>
              </a:rPr>
              <a:t>，吸取经验教训，防止重复发生。</a:t>
            </a:r>
            <a:endParaRPr lang="en-US" altLang="zh-CN" sz="2000" dirty="0" smtClean="0">
              <a:latin typeface="微软雅黑" pitchFamily="34" charset="-122"/>
              <a:ea typeface="微软雅黑" pitchFamily="34" charset="-122"/>
            </a:endParaRPr>
          </a:p>
        </p:txBody>
      </p:sp>
    </p:spTree>
    <p:extLst>
      <p:ext uri="{BB962C8B-B14F-4D97-AF65-F5344CB8AC3E}">
        <p14:creationId xmlns="" xmlns:p14="http://schemas.microsoft.com/office/powerpoint/2010/main" val="10893506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检验的职能</a:t>
            </a:r>
            <a:r>
              <a:rPr lang="en-US" altLang="zh-CN" smtClean="0">
                <a:solidFill>
                  <a:schemeClr val="accent2"/>
                </a:solidFill>
                <a:latin typeface="华文新魏" pitchFamily="2" charset="-122"/>
                <a:ea typeface="华文新魏" pitchFamily="2" charset="-122"/>
              </a:rPr>
              <a:t>-</a:t>
            </a:r>
            <a:r>
              <a:rPr lang="zh-CN" altLang="en-US" sz="3200" smtClean="0">
                <a:solidFill>
                  <a:schemeClr val="accent2"/>
                </a:solidFill>
                <a:latin typeface="华文新魏" pitchFamily="2" charset="-122"/>
                <a:ea typeface="华文新魏" pitchFamily="2" charset="-122"/>
              </a:rPr>
              <a:t>把关职能</a:t>
            </a:r>
          </a:p>
        </p:txBody>
      </p:sp>
      <p:sp>
        <p:nvSpPr>
          <p:cNvPr id="72" name="内容占位符 2"/>
          <p:cNvSpPr>
            <a:spLocks noGrp="1"/>
          </p:cNvSpPr>
          <p:nvPr>
            <p:ph idx="1"/>
          </p:nvPr>
        </p:nvSpPr>
        <p:spPr>
          <a:xfrm>
            <a:off x="76200" y="1265238"/>
            <a:ext cx="8610600" cy="4830762"/>
          </a:xfrm>
        </p:spPr>
        <p:txBody>
          <a:bodyPr/>
          <a:lstStyle/>
          <a:p>
            <a:pPr marL="685800" lvl="2" defTabSz="1200150" eaLnBrk="1" hangingPunct="1">
              <a:lnSpc>
                <a:spcPct val="90000"/>
              </a:lnSpc>
              <a:spcAft>
                <a:spcPct val="15000"/>
              </a:spcAft>
              <a:buFontTx/>
              <a:buChar char="••"/>
              <a:defRPr/>
            </a:pPr>
            <a:r>
              <a:rPr lang="zh-CN" altLang="en-US" sz="2800" dirty="0" smtClean="0">
                <a:solidFill>
                  <a:schemeClr val="accent2"/>
                </a:solidFill>
                <a:latin typeface="华文新魏" pitchFamily="2" charset="-122"/>
                <a:ea typeface="华文新魏" pitchFamily="2" charset="-122"/>
              </a:rPr>
              <a:t>把关职能</a:t>
            </a:r>
            <a:endParaRPr lang="en-US" altLang="zh-CN" sz="2800" dirty="0" smtClean="0">
              <a:solidFill>
                <a:schemeClr val="accent2"/>
              </a:solidFill>
              <a:latin typeface="华文新魏" pitchFamily="2" charset="-122"/>
              <a:ea typeface="华文新魏" pitchFamily="2" charset="-122"/>
            </a:endParaRPr>
          </a:p>
          <a:p>
            <a:pPr marL="1143000" lvl="3" defTabSz="1200150" eaLnBrk="1" hangingPunct="1">
              <a:lnSpc>
                <a:spcPct val="90000"/>
              </a:lnSpc>
              <a:spcAft>
                <a:spcPct val="15000"/>
              </a:spcAft>
              <a:buFontTx/>
              <a:buChar char="••"/>
              <a:defRPr/>
            </a:pPr>
            <a:endParaRPr lang="en-US" altLang="zh-CN" sz="8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kern="1200" dirty="0" smtClean="0">
                <a:latin typeface="微软雅黑" pitchFamily="34" charset="-122"/>
                <a:ea typeface="微软雅黑" pitchFamily="34" charset="-122"/>
              </a:rPr>
              <a:t>在产品形成全过程的各生产环节，</a:t>
            </a:r>
            <a:r>
              <a:rPr lang="zh-CN" altLang="zh-CN" kern="1200" dirty="0" smtClean="0">
                <a:latin typeface="微软雅黑" pitchFamily="34" charset="-122"/>
                <a:ea typeface="微软雅黑" pitchFamily="34" charset="-122"/>
              </a:rPr>
              <a:t>把关职能</a:t>
            </a:r>
            <a:r>
              <a:rPr lang="zh-CN" altLang="en-US" kern="1200" dirty="0" smtClean="0">
                <a:latin typeface="微软雅黑" pitchFamily="34" charset="-122"/>
                <a:ea typeface="微软雅黑" pitchFamily="34" charset="-122"/>
              </a:rPr>
              <a:t>体</a:t>
            </a:r>
            <a:r>
              <a:rPr lang="zh-CN" altLang="zh-CN" kern="1200" dirty="0" smtClean="0">
                <a:latin typeface="微软雅黑" pitchFamily="34" charset="-122"/>
                <a:ea typeface="微软雅黑" pitchFamily="34" charset="-122"/>
              </a:rPr>
              <a:t>现</a:t>
            </a:r>
            <a:r>
              <a:rPr lang="zh-CN" altLang="en-US" kern="1200" dirty="0" smtClean="0">
                <a:latin typeface="微软雅黑" pitchFamily="34" charset="-122"/>
                <a:ea typeface="微软雅黑" pitchFamily="34" charset="-122"/>
              </a:rPr>
              <a:t>在：</a:t>
            </a:r>
            <a:endParaRPr lang="en-US" altLang="zh-CN" kern="1200"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kern="1200" dirty="0" smtClean="0">
                <a:latin typeface="微软雅黑" pitchFamily="34" charset="-122"/>
                <a:ea typeface="微软雅黑" pitchFamily="34" charset="-122"/>
              </a:rPr>
              <a:t>对质量状态明确的产品实施控制，确保不合格的原材料、原器件不投产；</a:t>
            </a:r>
            <a:endParaRPr lang="en-US" altLang="zh-CN" kern="1200"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kern="1200" dirty="0" smtClean="0">
                <a:latin typeface="微软雅黑" pitchFamily="34" charset="-122"/>
                <a:ea typeface="微软雅黑" pitchFamily="34" charset="-122"/>
              </a:rPr>
              <a:t>上道工序不合格品不转入下道工序；</a:t>
            </a:r>
            <a:endParaRPr lang="en-US" altLang="zh-CN" kern="1200"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kern="1200" dirty="0" smtClean="0">
                <a:latin typeface="微软雅黑" pitchFamily="34" charset="-122"/>
                <a:ea typeface="微软雅黑" pitchFamily="34" charset="-122"/>
              </a:rPr>
              <a:t>不合格的零、部（组）件不装配；</a:t>
            </a:r>
            <a:endParaRPr lang="en-US" altLang="zh-CN" kern="1200"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kern="1200" dirty="0" smtClean="0">
                <a:latin typeface="微软雅黑" pitchFamily="34" charset="-122"/>
                <a:ea typeface="微软雅黑" pitchFamily="34" charset="-122"/>
              </a:rPr>
              <a:t>不合格的产品不出厂，把住产品质量关。</a:t>
            </a:r>
            <a:endParaRPr lang="en-US" altLang="zh-CN" kern="1200"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endParaRPr lang="en-US" altLang="zh-CN" sz="105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kern="1200" dirty="0" smtClean="0">
                <a:latin typeface="微软雅黑" pitchFamily="34" charset="-122"/>
                <a:ea typeface="微软雅黑" pitchFamily="34" charset="-122"/>
              </a:rPr>
              <a:t>在生产过程中，按照有关规定，对生产过程如生产现场的“</a:t>
            </a:r>
            <a:r>
              <a:rPr lang="en-US" altLang="zh-CN" kern="1200" dirty="0" smtClean="0">
                <a:latin typeface="微软雅黑" pitchFamily="34" charset="-122"/>
                <a:ea typeface="微软雅黑" pitchFamily="34" charset="-122"/>
              </a:rPr>
              <a:t>5MIE”</a:t>
            </a:r>
            <a:r>
              <a:rPr lang="zh-CN" altLang="en-US" kern="1200" dirty="0" smtClean="0">
                <a:latin typeface="微软雅黑" pitchFamily="34" charset="-122"/>
                <a:ea typeface="微软雅黑" pitchFamily="34" charset="-122"/>
              </a:rPr>
              <a:t>（人、机、料、法、环、测）、工艺纪律、文明生产和质量措施等方面的执行情况等，实施</a:t>
            </a:r>
            <a:r>
              <a:rPr lang="zh-CN" altLang="en-US" b="1" kern="1200" dirty="0" smtClean="0">
                <a:solidFill>
                  <a:srgbClr val="CC3300"/>
                </a:solidFill>
                <a:latin typeface="微软雅黑" pitchFamily="34" charset="-122"/>
                <a:ea typeface="微软雅黑" pitchFamily="34" charset="-122"/>
              </a:rPr>
              <a:t>质量监督</a:t>
            </a:r>
            <a:r>
              <a:rPr lang="zh-CN" altLang="en-US" kern="1200" dirty="0" smtClean="0">
                <a:latin typeface="微软雅黑" pitchFamily="34" charset="-122"/>
                <a:ea typeface="微软雅黑" pitchFamily="34" charset="-122"/>
              </a:rPr>
              <a:t>。</a:t>
            </a:r>
          </a:p>
          <a:p>
            <a:pPr marL="1143000" lvl="3" defTabSz="1200150" eaLnBrk="1" hangingPunct="1">
              <a:lnSpc>
                <a:spcPct val="90000"/>
              </a:lnSpc>
              <a:spcAft>
                <a:spcPct val="15000"/>
              </a:spcAft>
              <a:buFontTx/>
              <a:buChar char="••"/>
              <a:defRPr/>
            </a:pPr>
            <a:endParaRPr lang="en-US" altLang="zh-CN" sz="18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zh-CN" altLang="en-US" sz="1800" kern="1200" dirty="0" smtClean="0">
              <a:latin typeface="微软雅黑" pitchFamily="34" charset="-122"/>
              <a:ea typeface="微软雅黑" pitchFamily="34" charset="-122"/>
            </a:endParaRPr>
          </a:p>
        </p:txBody>
      </p:sp>
      <p:grpSp>
        <p:nvGrpSpPr>
          <p:cNvPr id="14340" name="Group 20"/>
          <p:cNvGrpSpPr>
            <a:grpSpLocks/>
          </p:cNvGrpSpPr>
          <p:nvPr/>
        </p:nvGrpSpPr>
        <p:grpSpPr bwMode="auto">
          <a:xfrm>
            <a:off x="7323138" y="4953000"/>
            <a:ext cx="1439862" cy="1439863"/>
            <a:chOff x="2789" y="1625"/>
            <a:chExt cx="907" cy="907"/>
          </a:xfrm>
        </p:grpSpPr>
        <p:sp>
          <p:nvSpPr>
            <p:cNvPr id="14342" name="Oval 21"/>
            <p:cNvSpPr>
              <a:spLocks noChangeArrowheads="1"/>
            </p:cNvSpPr>
            <p:nvPr/>
          </p:nvSpPr>
          <p:spPr bwMode="gray">
            <a:xfrm>
              <a:off x="2789" y="1625"/>
              <a:ext cx="907" cy="907"/>
            </a:xfrm>
            <a:prstGeom prst="ellipse">
              <a:avLst/>
            </a:prstGeom>
            <a:gradFill rotWithShape="1">
              <a:gsLst>
                <a:gs pos="0">
                  <a:srgbClr val="FFFFFF"/>
                </a:gs>
                <a:gs pos="50000">
                  <a:srgbClr val="83A6A7"/>
                </a:gs>
                <a:gs pos="100000">
                  <a:srgbClr val="FFFFFF"/>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4343" name="Oval 22"/>
            <p:cNvSpPr>
              <a:spLocks noChangeArrowheads="1"/>
            </p:cNvSpPr>
            <p:nvPr/>
          </p:nvSpPr>
          <p:spPr bwMode="gray">
            <a:xfrm>
              <a:off x="2789" y="1625"/>
              <a:ext cx="907" cy="907"/>
            </a:xfrm>
            <a:prstGeom prst="ellipse">
              <a:avLst/>
            </a:prstGeom>
            <a:gradFill rotWithShape="1">
              <a:gsLst>
                <a:gs pos="0">
                  <a:srgbClr val="83A6A7">
                    <a:alpha val="32001"/>
                  </a:srgbClr>
                </a:gs>
                <a:gs pos="100000">
                  <a:srgbClr val="000000">
                    <a:alpha val="89998"/>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4344" name="Oval 23"/>
            <p:cNvSpPr>
              <a:spLocks noChangeArrowheads="1"/>
            </p:cNvSpPr>
            <p:nvPr/>
          </p:nvSpPr>
          <p:spPr bwMode="gray">
            <a:xfrm>
              <a:off x="2849" y="1684"/>
              <a:ext cx="787" cy="788"/>
            </a:xfrm>
            <a:prstGeom prst="ellipse">
              <a:avLst/>
            </a:prstGeom>
            <a:gradFill rotWithShape="1">
              <a:gsLst>
                <a:gs pos="0">
                  <a:srgbClr val="475A5A"/>
                </a:gs>
                <a:gs pos="50000">
                  <a:srgbClr val="83A6A7"/>
                </a:gs>
                <a:gs pos="100000">
                  <a:srgbClr val="475A5A"/>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4345" name="Oval 24"/>
            <p:cNvSpPr>
              <a:spLocks noChangeArrowheads="1"/>
            </p:cNvSpPr>
            <p:nvPr/>
          </p:nvSpPr>
          <p:spPr bwMode="gray">
            <a:xfrm>
              <a:off x="2849" y="1686"/>
              <a:ext cx="787" cy="788"/>
            </a:xfrm>
            <a:prstGeom prst="ellipse">
              <a:avLst/>
            </a:prstGeom>
            <a:gradFill rotWithShape="1">
              <a:gsLst>
                <a:gs pos="0">
                  <a:srgbClr val="53696A"/>
                </a:gs>
                <a:gs pos="100000">
                  <a:srgbClr val="83A6A7">
                    <a:alpha val="0"/>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4346" name="Oval 25"/>
            <p:cNvSpPr>
              <a:spLocks noChangeArrowheads="1"/>
            </p:cNvSpPr>
            <p:nvPr/>
          </p:nvSpPr>
          <p:spPr bwMode="gray">
            <a:xfrm>
              <a:off x="2888" y="1724"/>
              <a:ext cx="709" cy="709"/>
            </a:xfrm>
            <a:prstGeom prst="ellipse">
              <a:avLst/>
            </a:prstGeom>
            <a:solidFill>
              <a:srgbClr val="000000"/>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grpSp>
          <p:nvGrpSpPr>
            <p:cNvPr id="14347" name="Group 26"/>
            <p:cNvGrpSpPr>
              <a:grpSpLocks/>
            </p:cNvGrpSpPr>
            <p:nvPr/>
          </p:nvGrpSpPr>
          <p:grpSpPr bwMode="auto">
            <a:xfrm>
              <a:off x="2899" y="1735"/>
              <a:ext cx="687" cy="688"/>
              <a:chOff x="4166" y="1706"/>
              <a:chExt cx="1252" cy="1252"/>
            </a:xfrm>
          </p:grpSpPr>
          <p:sp>
            <p:nvSpPr>
              <p:cNvPr id="14348" name="Oval 27"/>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4349" name="Oval 28"/>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4350" name="Oval 29"/>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4351" name="Oval 30"/>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grpSp>
      </p:grpSp>
      <p:sp>
        <p:nvSpPr>
          <p:cNvPr id="14341" name="Text Box 31"/>
          <p:cNvSpPr txBox="1">
            <a:spLocks noChangeArrowheads="1"/>
          </p:cNvSpPr>
          <p:nvPr/>
        </p:nvSpPr>
        <p:spPr bwMode="gray">
          <a:xfrm>
            <a:off x="7700963" y="5337175"/>
            <a:ext cx="701675" cy="7080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r>
              <a:rPr lang="zh-CN" altLang="en-US" sz="2000" b="1">
                <a:solidFill>
                  <a:srgbClr val="000000"/>
                </a:solidFill>
              </a:rPr>
              <a:t>把关</a:t>
            </a:r>
            <a:endParaRPr lang="en-US" altLang="zh-CN" sz="2000" b="1">
              <a:solidFill>
                <a:srgbClr val="000000"/>
              </a:solidFill>
            </a:endParaRPr>
          </a:p>
          <a:p>
            <a:pPr algn="ctr"/>
            <a:r>
              <a:rPr lang="zh-CN" altLang="en-US" sz="2000" b="1">
                <a:solidFill>
                  <a:srgbClr val="000000"/>
                </a:solidFill>
              </a:rPr>
              <a:t>职能</a:t>
            </a:r>
            <a:endParaRPr lang="en-US" altLang="zh-CN" sz="2000" b="1">
              <a:solidFill>
                <a:srgbClr val="000000"/>
              </a:solidFill>
            </a:endParaRP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09600" y="2295942"/>
            <a:ext cx="7772400" cy="212365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6600" dirty="0" smtClean="0">
                <a:solidFill>
                  <a:srgbClr val="6170FF"/>
                </a:solidFill>
                <a:latin typeface="Arial Black" pitchFamily="34" charset="0"/>
                <a:ea typeface="隶书" pitchFamily="49" charset="-122"/>
              </a:rPr>
              <a:t>不合格品</a:t>
            </a:r>
            <a:endParaRPr lang="en-US" altLang="zh-CN" sz="6600" dirty="0" smtClean="0">
              <a:solidFill>
                <a:srgbClr val="6170FF"/>
              </a:solidFill>
              <a:latin typeface="Arial Black" pitchFamily="34" charset="0"/>
              <a:ea typeface="隶书" pitchFamily="49" charset="-122"/>
            </a:endParaRPr>
          </a:p>
          <a:p>
            <a:pPr algn="ctr" eaLnBrk="1" hangingPunct="1"/>
            <a:r>
              <a:rPr lang="zh-CN" altLang="en-US" sz="6600" dirty="0" smtClean="0">
                <a:solidFill>
                  <a:srgbClr val="6170FF"/>
                </a:solidFill>
                <a:latin typeface="Arial Black" pitchFamily="34" charset="0"/>
                <a:ea typeface="隶书" pitchFamily="49" charset="-122"/>
              </a:rPr>
              <a:t>控制</a:t>
            </a:r>
            <a:endParaRPr lang="zh-CN" sz="6600" dirty="0">
              <a:solidFill>
                <a:srgbClr val="6170FF"/>
              </a:solidFill>
              <a:latin typeface="Times New Roman" pitchFamily="18" charset="0"/>
              <a:ea typeface="黑体" pitchFamily="2" charset="-122"/>
            </a:endParaRPr>
          </a:p>
        </p:txBody>
      </p:sp>
      <p:sp>
        <p:nvSpPr>
          <p:cNvPr id="2" name="矩形 1"/>
          <p:cNvSpPr/>
          <p:nvPr/>
        </p:nvSpPr>
        <p:spPr>
          <a:xfrm>
            <a:off x="7698313" y="6061670"/>
            <a:ext cx="569387" cy="923330"/>
          </a:xfrm>
          <a:prstGeom prst="rect">
            <a:avLst/>
          </a:prstGeom>
          <a:noFill/>
        </p:spPr>
        <p:txBody>
          <a:bodyPr wrap="none" lIns="91440" tIns="45720" rIns="91440" bIns="45720">
            <a:spAutoFit/>
          </a:bodyPr>
          <a:lstStyle/>
          <a:p>
            <a:pPr algn="ctr"/>
            <a:r>
              <a:rPr lang="en-US" altLang="zh-CN"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8</a:t>
            </a:r>
            <a:endParaRPr lang="zh-CN" alt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 xmlns:p14="http://schemas.microsoft.com/office/powerpoint/2010/main" val="915240154"/>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不合格品控制</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143000"/>
            <a:ext cx="8077200" cy="501675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定义</a:t>
            </a:r>
            <a:endParaRPr lang="en-US" altLang="zh-CN" sz="28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400" dirty="0">
                <a:solidFill>
                  <a:srgbClr val="0000CC"/>
                </a:solidFill>
                <a:latin typeface="华文新魏" pitchFamily="2" charset="-122"/>
                <a:ea typeface="华文新魏" pitchFamily="2" charset="-122"/>
              </a:rPr>
              <a:t>不合格品</a:t>
            </a:r>
            <a:r>
              <a:rPr lang="zh-CN" altLang="en-US" sz="2000" dirty="0" smtClean="0">
                <a:latin typeface="微软雅黑" pitchFamily="34" charset="-122"/>
                <a:ea typeface="微软雅黑" pitchFamily="34" charset="-122"/>
              </a:rPr>
              <a:t>是指具有一个或一个以上不符合合同、图纸、样件、技术条件或其他规定的技术文件所要求的特性的产品。</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400" dirty="0">
                <a:solidFill>
                  <a:srgbClr val="0000CC"/>
                </a:solidFill>
                <a:latin typeface="华文新魏" pitchFamily="2" charset="-122"/>
                <a:ea typeface="华文新魏" pitchFamily="2" charset="-122"/>
              </a:rPr>
              <a:t>不合格品控制</a:t>
            </a:r>
            <a:r>
              <a:rPr lang="zh-CN" altLang="en-US" sz="2000" dirty="0" smtClean="0">
                <a:latin typeface="微软雅黑" pitchFamily="34" charset="-122"/>
                <a:ea typeface="微软雅黑" pitchFamily="34" charset="-122"/>
              </a:rPr>
              <a:t>是防止不合格品的非法使用。</a:t>
            </a:r>
            <a:endParaRPr lang="en-US" altLang="zh-CN" sz="2000" dirty="0">
              <a:latin typeface="微软雅黑" pitchFamily="34" charset="-122"/>
              <a:ea typeface="微软雅黑" pitchFamily="34" charset="-122"/>
            </a:endParaRPr>
          </a:p>
          <a:p>
            <a:pPr>
              <a:buFont typeface="Wingdings" pitchFamily="2" charset="2"/>
              <a:buChar char="p"/>
            </a:pPr>
            <a:endParaRPr lang="en-US" altLang="zh-CN" sz="1200" dirty="0" smtClean="0">
              <a:solidFill>
                <a:srgbClr val="3333FF"/>
              </a:solidFill>
              <a:latin typeface="华文新魏" pitchFamily="2" charset="-122"/>
              <a:ea typeface="华文新魏" pitchFamily="2" charset="-122"/>
            </a:endParaRPr>
          </a:p>
          <a:p>
            <a:pPr marL="285750" indent="-285750">
              <a:buFont typeface="Wingdings" pitchFamily="2" charset="2"/>
              <a:buChar char="p"/>
            </a:pPr>
            <a:r>
              <a:rPr lang="zh-CN" altLang="en-US" sz="2800" dirty="0" smtClean="0">
                <a:solidFill>
                  <a:srgbClr val="3333FF"/>
                </a:solidFill>
                <a:latin typeface="华文新魏" pitchFamily="2" charset="-122"/>
                <a:ea typeface="华文新魏" pitchFamily="2" charset="-122"/>
              </a:rPr>
              <a:t>不合格品管理</a:t>
            </a:r>
            <a:endParaRPr lang="en-US" altLang="zh-CN" sz="28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检验人员经检验确定交检产品是否符合要求，不符合应</a:t>
            </a:r>
            <a:r>
              <a:rPr lang="zh-CN" altLang="en-US" sz="2000" b="1" dirty="0" smtClean="0">
                <a:solidFill>
                  <a:srgbClr val="FF0000"/>
                </a:solidFill>
                <a:latin typeface="微软雅黑" pitchFamily="34" charset="-122"/>
                <a:ea typeface="微软雅黑" pitchFamily="34" charset="-122"/>
              </a:rPr>
              <a:t>记录</a:t>
            </a:r>
            <a:r>
              <a:rPr lang="zh-CN" altLang="en-US" sz="2000" dirty="0" smtClean="0">
                <a:latin typeface="微软雅黑" pitchFamily="34" charset="-122"/>
                <a:ea typeface="微软雅黑" pitchFamily="34" charset="-122"/>
              </a:rPr>
              <a:t>实测值，形成表格或报告。</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检验人员对不合格产品或工序及时作出醒目的明显</a:t>
            </a:r>
            <a:r>
              <a:rPr lang="zh-CN" altLang="en-US" sz="2000" b="1" dirty="0" smtClean="0">
                <a:solidFill>
                  <a:srgbClr val="FF0000"/>
                </a:solidFill>
                <a:latin typeface="微软雅黑" pitchFamily="34" charset="-122"/>
                <a:ea typeface="微软雅黑" pitchFamily="34" charset="-122"/>
              </a:rPr>
              <a:t>标志</a:t>
            </a:r>
            <a:r>
              <a:rPr lang="zh-CN" altLang="en-US" sz="2000" dirty="0" smtClean="0">
                <a:latin typeface="微软雅黑" pitchFamily="34" charset="-122"/>
                <a:ea typeface="微软雅黑" pitchFamily="34" charset="-122"/>
              </a:rPr>
              <a:t>。</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不合格产品安规</a:t>
            </a:r>
            <a:r>
              <a:rPr lang="zh-CN" altLang="en-US" sz="2000" b="1" dirty="0" smtClean="0">
                <a:solidFill>
                  <a:srgbClr val="FF0000"/>
                </a:solidFill>
                <a:latin typeface="微软雅黑" pitchFamily="34" charset="-122"/>
                <a:ea typeface="微软雅黑" pitchFamily="34" charset="-122"/>
              </a:rPr>
              <a:t>隔离</a:t>
            </a:r>
            <a:r>
              <a:rPr lang="zh-CN" altLang="en-US" sz="2000" dirty="0" smtClean="0">
                <a:latin typeface="微软雅黑" pitchFamily="34" charset="-122"/>
                <a:ea typeface="微软雅黑" pitchFamily="34" charset="-122"/>
              </a:rPr>
              <a:t>，严格控制，防止误用。</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坚决</a:t>
            </a:r>
            <a:r>
              <a:rPr lang="zh-CN" altLang="en-US" sz="2000" b="1" dirty="0" smtClean="0">
                <a:solidFill>
                  <a:srgbClr val="FF0000"/>
                </a:solidFill>
                <a:latin typeface="微软雅黑" pitchFamily="34" charset="-122"/>
                <a:ea typeface="微软雅黑" pitchFamily="34" charset="-122"/>
              </a:rPr>
              <a:t>把关</a:t>
            </a:r>
            <a:r>
              <a:rPr lang="zh-CN" altLang="en-US" sz="2000" dirty="0" smtClean="0">
                <a:latin typeface="微软雅黑" pitchFamily="34" charset="-122"/>
                <a:ea typeface="微软雅黑" pitchFamily="34" charset="-122"/>
              </a:rPr>
              <a:t>，绝不在手续不全的情况下放行或使用。</a:t>
            </a:r>
            <a:endParaRPr lang="en-US" altLang="zh-CN" sz="900" dirty="0">
              <a:latin typeface="微软雅黑" pitchFamily="34" charset="-122"/>
              <a:ea typeface="微软雅黑" pitchFamily="34" charset="-122"/>
            </a:endParaRPr>
          </a:p>
        </p:txBody>
      </p:sp>
    </p:spTree>
    <p:extLst>
      <p:ext uri="{BB962C8B-B14F-4D97-AF65-F5344CB8AC3E}">
        <p14:creationId xmlns="" xmlns:p14="http://schemas.microsoft.com/office/powerpoint/2010/main" val="3791451476"/>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不合格品的处置</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143000"/>
            <a:ext cx="8077200" cy="46166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关于偏离许可</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11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b="1" dirty="0" smtClean="0">
                <a:solidFill>
                  <a:srgbClr val="FF0000"/>
                </a:solidFill>
                <a:latin typeface="微软雅黑" pitchFamily="34" charset="-122"/>
                <a:ea typeface="微软雅黑" pitchFamily="34" charset="-122"/>
              </a:rPr>
              <a:t>偏离：</a:t>
            </a:r>
            <a:r>
              <a:rPr lang="zh-CN" altLang="en-US" sz="2000" dirty="0" smtClean="0">
                <a:latin typeface="微软雅黑" pitchFamily="34" charset="-122"/>
                <a:ea typeface="微软雅黑" pitchFamily="34" charset="-122"/>
              </a:rPr>
              <a:t>产品实现前，偏离原规定要求。</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u="sng" dirty="0" smtClean="0">
                <a:latin typeface="微软雅黑" pitchFamily="34" charset="-122"/>
                <a:ea typeface="微软雅黑" pitchFamily="34" charset="-122"/>
              </a:rPr>
              <a:t>生产前</a:t>
            </a:r>
            <a:r>
              <a:rPr lang="zh-CN" altLang="en-US" sz="2000" dirty="0" smtClean="0">
                <a:latin typeface="微软雅黑" pitchFamily="34" charset="-122"/>
                <a:ea typeface="微软雅黑" pitchFamily="34" charset="-122"/>
              </a:rPr>
              <a:t>认为偏离不影响产品的使用或影响可以接受，可以办理偏离许可手续。</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endParaRPr lang="en-US" altLang="zh-CN" sz="2000" dirty="0" smtClean="0">
              <a:latin typeface="微软雅黑" pitchFamily="34" charset="-122"/>
              <a:ea typeface="微软雅黑" pitchFamily="34" charset="-122"/>
            </a:endParaRPr>
          </a:p>
          <a:p>
            <a:pPr marL="285750" indent="-285750">
              <a:buFont typeface="Wingdings" pitchFamily="2" charset="2"/>
              <a:buChar char="p"/>
            </a:pPr>
            <a:r>
              <a:rPr lang="zh-CN" altLang="en-US" sz="2800" dirty="0" smtClean="0">
                <a:solidFill>
                  <a:srgbClr val="3333FF"/>
                </a:solidFill>
                <a:latin typeface="华文新魏" pitchFamily="2" charset="-122"/>
                <a:ea typeface="华文新魏" pitchFamily="2" charset="-122"/>
              </a:rPr>
              <a:t>报废、返工、返修</a:t>
            </a:r>
            <a:endParaRPr lang="en-US" altLang="zh-CN" sz="2800" dirty="0" smtClean="0">
              <a:solidFill>
                <a:srgbClr val="3333FF"/>
              </a:solidFill>
              <a:latin typeface="华文新魏" pitchFamily="2" charset="-122"/>
              <a:ea typeface="华文新魏" pitchFamily="2" charset="-122"/>
            </a:endParaRPr>
          </a:p>
          <a:p>
            <a:pPr marL="285750" indent="-285750">
              <a:buFont typeface="Wingdings" pitchFamily="2" charset="2"/>
              <a:buChar char="p"/>
            </a:pPr>
            <a:endParaRPr lang="en-US" altLang="zh-CN" sz="14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明显报废的</a:t>
            </a:r>
            <a:r>
              <a:rPr lang="en-US" altLang="zh-CN" sz="2000" dirty="0" smtClean="0">
                <a:latin typeface="微软雅黑" pitchFamily="34" charset="-122"/>
                <a:ea typeface="微软雅黑" pitchFamily="34" charset="-122"/>
              </a:rPr>
              <a:t>——</a:t>
            </a:r>
            <a:r>
              <a:rPr lang="zh-CN" altLang="en-US" sz="2000" b="1" dirty="0" smtClean="0">
                <a:solidFill>
                  <a:srgbClr val="FF0000"/>
                </a:solidFill>
                <a:latin typeface="微软雅黑" pitchFamily="34" charset="-122"/>
                <a:ea typeface="微软雅黑" pitchFamily="34" charset="-122"/>
              </a:rPr>
              <a:t>报废</a:t>
            </a:r>
            <a:r>
              <a:rPr lang="zh-CN" altLang="en-US" sz="2000" dirty="0" smtClean="0">
                <a:latin typeface="微软雅黑" pitchFamily="34" charset="-122"/>
                <a:ea typeface="微软雅黑" pitchFamily="34" charset="-122"/>
              </a:rPr>
              <a:t>；</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通过返工可以合格的</a:t>
            </a:r>
            <a:r>
              <a:rPr lang="en-US" altLang="zh-CN" sz="2000" dirty="0" smtClean="0">
                <a:latin typeface="微软雅黑" pitchFamily="34" charset="-122"/>
                <a:ea typeface="微软雅黑" pitchFamily="34" charset="-122"/>
              </a:rPr>
              <a:t>——</a:t>
            </a:r>
            <a:r>
              <a:rPr lang="zh-CN" altLang="en-US" sz="2000" b="1" dirty="0" smtClean="0">
                <a:solidFill>
                  <a:srgbClr val="FF0000"/>
                </a:solidFill>
                <a:latin typeface="微软雅黑" pitchFamily="34" charset="-122"/>
                <a:ea typeface="微软雅黑" pitchFamily="34" charset="-122"/>
              </a:rPr>
              <a:t>返工</a:t>
            </a:r>
            <a:r>
              <a:rPr lang="zh-CN" altLang="en-US" sz="2000" dirty="0" smtClean="0">
                <a:latin typeface="微软雅黑" pitchFamily="34" charset="-122"/>
                <a:ea typeface="微软雅黑" pitchFamily="34" charset="-122"/>
              </a:rPr>
              <a:t>；</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a:latin typeface="微软雅黑" pitchFamily="34" charset="-122"/>
                <a:ea typeface="微软雅黑" pitchFamily="34" charset="-122"/>
              </a:rPr>
              <a:t>对</a:t>
            </a:r>
            <a:r>
              <a:rPr lang="zh-CN" altLang="en-US" sz="2000" dirty="0" smtClean="0">
                <a:latin typeface="微软雅黑" pitchFamily="34" charset="-122"/>
                <a:ea typeface="微软雅黑" pitchFamily="34" charset="-122"/>
              </a:rPr>
              <a:t>其不合格项目有返修标准规范的</a:t>
            </a:r>
            <a:r>
              <a:rPr lang="en-US" altLang="zh-CN" sz="2000" dirty="0" smtClean="0">
                <a:latin typeface="微软雅黑" pitchFamily="34" charset="-122"/>
                <a:ea typeface="微软雅黑" pitchFamily="34" charset="-122"/>
              </a:rPr>
              <a:t>——</a:t>
            </a:r>
            <a:r>
              <a:rPr lang="zh-CN" altLang="en-US" sz="2000" b="1" dirty="0" smtClean="0">
                <a:solidFill>
                  <a:srgbClr val="FF0000"/>
                </a:solidFill>
                <a:latin typeface="微软雅黑" pitchFamily="34" charset="-122"/>
                <a:ea typeface="微软雅黑" pitchFamily="34" charset="-122"/>
              </a:rPr>
              <a:t>返修</a:t>
            </a:r>
            <a:r>
              <a:rPr lang="zh-CN" altLang="en-US" sz="2000" dirty="0" smtClean="0">
                <a:latin typeface="微软雅黑" pitchFamily="34" charset="-122"/>
                <a:ea typeface="微软雅黑" pitchFamily="34" charset="-122"/>
              </a:rPr>
              <a:t>。</a:t>
            </a:r>
            <a:endParaRPr lang="en-US" altLang="zh-CN" sz="2800" dirty="0" smtClean="0">
              <a:solidFill>
                <a:srgbClr val="3333FF"/>
              </a:solidFill>
              <a:latin typeface="华文新魏" pitchFamily="2" charset="-122"/>
              <a:ea typeface="华文新魏" pitchFamily="2" charset="-122"/>
            </a:endParaRPr>
          </a:p>
        </p:txBody>
      </p:sp>
    </p:spTree>
    <p:extLst>
      <p:ext uri="{BB962C8B-B14F-4D97-AF65-F5344CB8AC3E}">
        <p14:creationId xmlns="" xmlns:p14="http://schemas.microsoft.com/office/powerpoint/2010/main" val="3765944139"/>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不合格品的处置</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143000"/>
            <a:ext cx="8077200" cy="46320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285750" indent="-285750">
              <a:buFont typeface="Wingdings" pitchFamily="2" charset="2"/>
              <a:buChar char="p"/>
            </a:pPr>
            <a:r>
              <a:rPr lang="zh-CN" altLang="en-US" sz="2800" dirty="0" smtClean="0">
                <a:solidFill>
                  <a:srgbClr val="3333FF"/>
                </a:solidFill>
                <a:latin typeface="华文新魏" pitchFamily="2" charset="-122"/>
                <a:ea typeface="华文新魏" pitchFamily="2" charset="-122"/>
              </a:rPr>
              <a:t>降级、让步接收</a:t>
            </a:r>
            <a:endParaRPr lang="en-US" altLang="zh-CN" sz="2800" dirty="0" smtClean="0">
              <a:solidFill>
                <a:srgbClr val="3333FF"/>
              </a:solidFill>
              <a:latin typeface="华文新魏" pitchFamily="2" charset="-122"/>
              <a:ea typeface="华文新魏" pitchFamily="2" charset="-122"/>
            </a:endParaRPr>
          </a:p>
          <a:p>
            <a:pPr marL="285750" indent="-285750">
              <a:buFont typeface="Wingdings" pitchFamily="2" charset="2"/>
              <a:buChar char="p"/>
            </a:pPr>
            <a:endParaRPr lang="en-US" altLang="zh-CN" dirty="0" smtClean="0">
              <a:solidFill>
                <a:srgbClr val="3333FF"/>
              </a:solidFill>
              <a:latin typeface="华文新魏" pitchFamily="2" charset="-122"/>
              <a:ea typeface="华文新魏" pitchFamily="2" charset="-122"/>
            </a:endParaRPr>
          </a:p>
          <a:p>
            <a:pPr lvl="2" indent="-457200">
              <a:lnSpc>
                <a:spcPct val="200000"/>
              </a:lnSpc>
              <a:buFont typeface="Wingdings" pitchFamily="2" charset="2"/>
              <a:buChar char="Ø"/>
            </a:pPr>
            <a:r>
              <a:rPr lang="zh-CN" altLang="en-US" sz="2000" b="1" dirty="0" smtClean="0">
                <a:solidFill>
                  <a:srgbClr val="FF0000"/>
                </a:solidFill>
                <a:latin typeface="微软雅黑" pitchFamily="34" charset="-122"/>
                <a:ea typeface="微软雅黑" pitchFamily="34" charset="-122"/>
              </a:rPr>
              <a:t>降级</a:t>
            </a:r>
            <a:r>
              <a:rPr lang="zh-CN" altLang="en-US" sz="2000" dirty="0" smtClean="0">
                <a:latin typeface="微软雅黑" pitchFamily="34" charset="-122"/>
                <a:ea typeface="微软雅黑" pitchFamily="34" charset="-122"/>
              </a:rPr>
              <a:t>：使不合格产品符合不同于原有的要求二对其登记的改变。</a:t>
            </a:r>
            <a:endParaRPr lang="en-US" altLang="zh-CN" sz="2000" dirty="0" smtClean="0">
              <a:latin typeface="微软雅黑" pitchFamily="34" charset="-122"/>
              <a:ea typeface="微软雅黑" pitchFamily="34" charset="-122"/>
            </a:endParaRPr>
          </a:p>
          <a:p>
            <a:pPr lvl="2" indent="-457200">
              <a:lnSpc>
                <a:spcPct val="200000"/>
              </a:lnSpc>
              <a:buFont typeface="Wingdings" pitchFamily="2" charset="2"/>
              <a:buChar char="Ø"/>
            </a:pPr>
            <a:r>
              <a:rPr lang="zh-CN" altLang="en-US" sz="2000" dirty="0" smtClean="0">
                <a:latin typeface="微软雅黑" pitchFamily="34" charset="-122"/>
                <a:ea typeface="微软雅黑" pitchFamily="34" charset="-122"/>
              </a:rPr>
              <a:t>质量检验人员应监督相关人员采取措施，防止器员预期的使用。</a:t>
            </a:r>
            <a:endParaRPr lang="en-US" altLang="zh-CN" sz="2000" dirty="0" smtClean="0">
              <a:latin typeface="微软雅黑" pitchFamily="34" charset="-122"/>
              <a:ea typeface="微软雅黑" pitchFamily="34" charset="-122"/>
            </a:endParaRPr>
          </a:p>
          <a:p>
            <a:pPr lvl="2" indent="-457200">
              <a:lnSpc>
                <a:spcPct val="200000"/>
              </a:lnSpc>
              <a:buFont typeface="Wingdings" pitchFamily="2" charset="2"/>
              <a:buChar char="Ø"/>
            </a:pPr>
            <a:endParaRPr lang="en-US" altLang="zh-CN" sz="1000" b="1" dirty="0" smtClean="0">
              <a:latin typeface="微软雅黑" pitchFamily="34" charset="-122"/>
              <a:ea typeface="微软雅黑" pitchFamily="34" charset="-122"/>
            </a:endParaRPr>
          </a:p>
          <a:p>
            <a:pPr lvl="2" indent="-457200">
              <a:lnSpc>
                <a:spcPct val="200000"/>
              </a:lnSpc>
              <a:buFont typeface="Wingdings" pitchFamily="2" charset="2"/>
              <a:buChar char="Ø"/>
            </a:pPr>
            <a:r>
              <a:rPr lang="zh-CN" altLang="en-US" sz="2000" b="1" dirty="0" smtClean="0">
                <a:solidFill>
                  <a:srgbClr val="FF0000"/>
                </a:solidFill>
                <a:latin typeface="微软雅黑" pitchFamily="34" charset="-122"/>
                <a:ea typeface="微软雅黑" pitchFamily="34" charset="-122"/>
              </a:rPr>
              <a:t>让步接收</a:t>
            </a:r>
            <a:r>
              <a:rPr lang="zh-CN" altLang="en-US" sz="2000" dirty="0" smtClean="0">
                <a:latin typeface="微软雅黑" pitchFamily="34" charset="-122"/>
                <a:ea typeface="微软雅黑" pitchFamily="34" charset="-122"/>
              </a:rPr>
              <a:t>：对使用或放行不符合规定要求的产品的许可。</a:t>
            </a:r>
            <a:endParaRPr lang="en-US" altLang="zh-CN" sz="2000" dirty="0" smtClean="0">
              <a:latin typeface="微软雅黑" pitchFamily="34" charset="-122"/>
              <a:ea typeface="微软雅黑" pitchFamily="34" charset="-122"/>
            </a:endParaRPr>
          </a:p>
          <a:p>
            <a:pPr lvl="2" indent="-457200">
              <a:lnSpc>
                <a:spcPct val="200000"/>
              </a:lnSpc>
              <a:buFont typeface="Wingdings" pitchFamily="2" charset="2"/>
              <a:buChar char="Ø"/>
            </a:pPr>
            <a:r>
              <a:rPr lang="zh-CN" altLang="en-US" sz="2000" dirty="0" smtClean="0">
                <a:latin typeface="微软雅黑" pitchFamily="34" charset="-122"/>
                <a:ea typeface="微软雅黑" pitchFamily="34" charset="-122"/>
              </a:rPr>
              <a:t>上次不合格品的让步接收手续不能作为下次类似不合格品让步接收的依据。</a:t>
            </a:r>
            <a:endParaRPr lang="en-US" altLang="zh-CN" sz="2000" dirty="0" smtClean="0">
              <a:latin typeface="微软雅黑" pitchFamily="34" charset="-122"/>
              <a:ea typeface="微软雅黑" pitchFamily="34" charset="-122"/>
            </a:endParaRPr>
          </a:p>
          <a:p>
            <a:pPr marL="457200" lvl="2">
              <a:lnSpc>
                <a:spcPct val="150000"/>
              </a:lnSpc>
            </a:pPr>
            <a:endParaRPr lang="en-US" altLang="zh-CN" sz="9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endParaRPr lang="en-US" altLang="zh-CN" sz="900" dirty="0">
              <a:latin typeface="微软雅黑" pitchFamily="34" charset="-122"/>
              <a:ea typeface="微软雅黑" pitchFamily="34" charset="-122"/>
            </a:endParaRPr>
          </a:p>
        </p:txBody>
      </p:sp>
    </p:spTree>
    <p:extLst>
      <p:ext uri="{BB962C8B-B14F-4D97-AF65-F5344CB8AC3E}">
        <p14:creationId xmlns="" xmlns:p14="http://schemas.microsoft.com/office/powerpoint/2010/main" val="189916189"/>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0" y="1323147"/>
            <a:ext cx="184731" cy="492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6" name="内容占位符 5"/>
          <p:cNvSpPr>
            <a:spLocks noGrp="1"/>
          </p:cNvSpPr>
          <p:nvPr>
            <p:ph idx="1"/>
          </p:nvPr>
        </p:nvSpPr>
        <p:spPr>
          <a:xfrm>
            <a:off x="457200" y="1143000"/>
            <a:ext cx="8229600" cy="4525963"/>
          </a:xfrm>
        </p:spPr>
        <p:txBody>
          <a:bodyPr/>
          <a:lstStyle/>
          <a:p>
            <a:pPr marL="285750" indent="-285750">
              <a:spcBef>
                <a:spcPct val="0"/>
              </a:spcBef>
              <a:buFont typeface="Wingdings" pitchFamily="2" charset="2"/>
              <a:buChar char="p"/>
            </a:pPr>
            <a:r>
              <a:rPr lang="zh-CN" altLang="en-US" sz="2800" kern="1200" dirty="0">
                <a:solidFill>
                  <a:srgbClr val="3333FF"/>
                </a:solidFill>
                <a:latin typeface="华文新魏" pitchFamily="2" charset="-122"/>
                <a:ea typeface="华文新魏" pitchFamily="2" charset="-122"/>
              </a:rPr>
              <a:t>研究院</a:t>
            </a:r>
            <a:r>
              <a:rPr lang="zh-CN" altLang="zh-CN" sz="2800" kern="1200" dirty="0">
                <a:solidFill>
                  <a:srgbClr val="3333FF"/>
                </a:solidFill>
                <a:latin typeface="华文新魏" pitchFamily="2" charset="-122"/>
                <a:ea typeface="华文新魏" pitchFamily="2" charset="-122"/>
              </a:rPr>
              <a:t>不合格品的审理分二级进行，其相应的机构、职责、权限见表</a:t>
            </a:r>
            <a:r>
              <a:rPr lang="en-US" altLang="zh-CN" sz="2800" kern="1200" dirty="0">
                <a:solidFill>
                  <a:srgbClr val="3333FF"/>
                </a:solidFill>
                <a:latin typeface="华文新魏" pitchFamily="2" charset="-122"/>
                <a:ea typeface="华文新魏" pitchFamily="2" charset="-122"/>
              </a:rPr>
              <a:t>1</a:t>
            </a:r>
            <a:r>
              <a:rPr lang="zh-CN" altLang="zh-CN" sz="2800" kern="1200" dirty="0">
                <a:solidFill>
                  <a:srgbClr val="3333FF"/>
                </a:solidFill>
                <a:latin typeface="华文新魏" pitchFamily="2" charset="-122"/>
                <a:ea typeface="华文新魏" pitchFamily="2" charset="-122"/>
              </a:rPr>
              <a:t>。</a:t>
            </a:r>
            <a:endParaRPr lang="en-US" altLang="zh-CN" sz="2800" kern="1200" dirty="0">
              <a:solidFill>
                <a:srgbClr val="3333FF"/>
              </a:solidFill>
              <a:latin typeface="华文新魏" pitchFamily="2" charset="-122"/>
              <a:ea typeface="华文新魏" pitchFamily="2" charset="-122"/>
            </a:endParaRPr>
          </a:p>
          <a:p>
            <a:endParaRPr lang="zh-CN" altLang="en-US" dirty="0"/>
          </a:p>
        </p:txBody>
      </p:sp>
      <p:sp>
        <p:nvSpPr>
          <p:cNvPr id="7" name="标题 6"/>
          <p:cNvSpPr>
            <a:spLocks noGrp="1"/>
          </p:cNvSpPr>
          <p:nvPr>
            <p:ph type="title"/>
          </p:nvPr>
        </p:nvSpPr>
        <p:spPr/>
        <p:txBody>
          <a:bodyPr/>
          <a:lstStyle/>
          <a:p>
            <a:pPr algn="l" eaLnBrk="1" hangingPunct="1"/>
            <a:r>
              <a:rPr lang="zh-CN" altLang="en-US" sz="3600" dirty="0">
                <a:solidFill>
                  <a:schemeClr val="accent2"/>
                </a:solidFill>
                <a:latin typeface="华文新魏" pitchFamily="2" charset="-122"/>
                <a:ea typeface="华文新魏" pitchFamily="2" charset="-122"/>
              </a:rPr>
              <a:t>不合格品审理分级表</a:t>
            </a:r>
          </a:p>
        </p:txBody>
      </p:sp>
      <p:graphicFrame>
        <p:nvGraphicFramePr>
          <p:cNvPr id="8" name="表格 7"/>
          <p:cNvGraphicFramePr>
            <a:graphicFrameLocks noGrp="1"/>
          </p:cNvGraphicFramePr>
          <p:nvPr>
            <p:extLst>
              <p:ext uri="{D42A27DB-BD31-4B8C-83A1-F6EECF244321}">
                <p14:modId xmlns="" xmlns:p14="http://schemas.microsoft.com/office/powerpoint/2010/main" val="3040537182"/>
              </p:ext>
            </p:extLst>
          </p:nvPr>
        </p:nvGraphicFramePr>
        <p:xfrm>
          <a:off x="838200" y="2743200"/>
          <a:ext cx="7696200" cy="3179384"/>
        </p:xfrm>
        <a:graphic>
          <a:graphicData uri="http://schemas.openxmlformats.org/drawingml/2006/table">
            <a:tbl>
              <a:tblPr>
                <a:tableStyleId>{00A15C55-8517-42AA-B614-E9B94910E393}</a:tableStyleId>
              </a:tblPr>
              <a:tblGrid>
                <a:gridCol w="628206"/>
                <a:gridCol w="1262650"/>
                <a:gridCol w="940082"/>
                <a:gridCol w="1512462"/>
                <a:gridCol w="2304897"/>
                <a:gridCol w="1047903"/>
              </a:tblGrid>
              <a:tr h="330136">
                <a:tc>
                  <a:txBody>
                    <a:bodyPr/>
                    <a:lstStyle/>
                    <a:p>
                      <a:pPr algn="ctr">
                        <a:lnSpc>
                          <a:spcPts val="1800"/>
                        </a:lnSpc>
                        <a:spcBef>
                          <a:spcPts val="250"/>
                        </a:spcBef>
                        <a:spcAft>
                          <a:spcPts val="200"/>
                        </a:spcAft>
                      </a:pPr>
                      <a:r>
                        <a:rPr lang="zh-CN" sz="1600" b="1" kern="100" dirty="0">
                          <a:effectLst/>
                        </a:rPr>
                        <a:t>级别</a:t>
                      </a:r>
                      <a:endParaRPr lang="zh-CN" sz="1600" b="1" kern="100" dirty="0">
                        <a:effectLst/>
                        <a:latin typeface="宋体"/>
                        <a:cs typeface="Times New Roman"/>
                      </a:endParaRPr>
                    </a:p>
                  </a:txBody>
                  <a:tcPr marL="68580" marR="68580" marT="0" marB="0" anchor="ctr" anchorCtr="1"/>
                </a:tc>
                <a:tc>
                  <a:txBody>
                    <a:bodyPr/>
                    <a:lstStyle/>
                    <a:p>
                      <a:pPr algn="ctr">
                        <a:lnSpc>
                          <a:spcPts val="1800"/>
                        </a:lnSpc>
                        <a:spcBef>
                          <a:spcPts val="250"/>
                        </a:spcBef>
                        <a:spcAft>
                          <a:spcPts val="0"/>
                        </a:spcAft>
                      </a:pPr>
                      <a:r>
                        <a:rPr lang="zh-CN" sz="1600" b="1" kern="100" dirty="0">
                          <a:effectLst/>
                        </a:rPr>
                        <a:t>管理机构</a:t>
                      </a:r>
                      <a:endParaRPr lang="zh-CN" sz="1600" b="1" kern="100" dirty="0">
                        <a:effectLst/>
                        <a:latin typeface="宋体"/>
                        <a:cs typeface="Times New Roman"/>
                      </a:endParaRPr>
                    </a:p>
                  </a:txBody>
                  <a:tcPr marL="68580" marR="68580" marT="0" marB="0" anchor="ctr" anchorCtr="1"/>
                </a:tc>
                <a:tc>
                  <a:txBody>
                    <a:bodyPr/>
                    <a:lstStyle/>
                    <a:p>
                      <a:pPr algn="ctr">
                        <a:lnSpc>
                          <a:spcPts val="1800"/>
                        </a:lnSpc>
                        <a:spcBef>
                          <a:spcPts val="250"/>
                        </a:spcBef>
                        <a:spcAft>
                          <a:spcPts val="0"/>
                        </a:spcAft>
                      </a:pPr>
                      <a:r>
                        <a:rPr lang="zh-CN" sz="1600" b="1" kern="100">
                          <a:effectLst/>
                        </a:rPr>
                        <a:t>负责人</a:t>
                      </a:r>
                      <a:endParaRPr lang="zh-CN" sz="1600" b="1" kern="100">
                        <a:effectLst/>
                        <a:latin typeface="宋体"/>
                        <a:cs typeface="Times New Roman"/>
                      </a:endParaRPr>
                    </a:p>
                  </a:txBody>
                  <a:tcPr marL="68580" marR="68580" marT="0" marB="0" anchor="ctr" anchorCtr="1"/>
                </a:tc>
                <a:tc>
                  <a:txBody>
                    <a:bodyPr/>
                    <a:lstStyle/>
                    <a:p>
                      <a:pPr algn="ctr">
                        <a:lnSpc>
                          <a:spcPts val="1800"/>
                        </a:lnSpc>
                        <a:spcBef>
                          <a:spcPts val="250"/>
                        </a:spcBef>
                        <a:spcAft>
                          <a:spcPts val="0"/>
                        </a:spcAft>
                      </a:pPr>
                      <a:r>
                        <a:rPr lang="zh-CN" sz="1600" b="1" kern="100">
                          <a:effectLst/>
                        </a:rPr>
                        <a:t>审理责任人员</a:t>
                      </a:r>
                      <a:endParaRPr lang="zh-CN" sz="1600" b="1" kern="100">
                        <a:effectLst/>
                        <a:latin typeface="宋体"/>
                        <a:cs typeface="Times New Roman"/>
                      </a:endParaRPr>
                    </a:p>
                  </a:txBody>
                  <a:tcPr marL="68580" marR="68580" marT="0" marB="0" anchor="ctr" anchorCtr="1"/>
                </a:tc>
                <a:tc>
                  <a:txBody>
                    <a:bodyPr/>
                    <a:lstStyle/>
                    <a:p>
                      <a:pPr algn="ctr">
                        <a:lnSpc>
                          <a:spcPts val="1800"/>
                        </a:lnSpc>
                        <a:spcBef>
                          <a:spcPts val="250"/>
                        </a:spcBef>
                        <a:spcAft>
                          <a:spcPts val="0"/>
                        </a:spcAft>
                      </a:pPr>
                      <a:r>
                        <a:rPr lang="zh-CN" sz="1600" b="1" kern="100" dirty="0">
                          <a:effectLst/>
                        </a:rPr>
                        <a:t>处置权限</a:t>
                      </a:r>
                      <a:endParaRPr lang="zh-CN" sz="1600" b="1" kern="100" dirty="0">
                        <a:effectLst/>
                        <a:latin typeface="宋体"/>
                        <a:cs typeface="Times New Roman"/>
                      </a:endParaRPr>
                    </a:p>
                  </a:txBody>
                  <a:tcPr marL="68580" marR="68580" marT="0" marB="0" anchor="ctr" anchorCtr="1"/>
                </a:tc>
                <a:tc>
                  <a:txBody>
                    <a:bodyPr/>
                    <a:lstStyle/>
                    <a:p>
                      <a:pPr algn="ctr">
                        <a:lnSpc>
                          <a:spcPts val="1800"/>
                        </a:lnSpc>
                        <a:spcBef>
                          <a:spcPts val="250"/>
                        </a:spcBef>
                        <a:spcAft>
                          <a:spcPts val="0"/>
                        </a:spcAft>
                      </a:pPr>
                      <a:r>
                        <a:rPr lang="zh-CN" sz="1600" b="1" kern="100" dirty="0">
                          <a:effectLst/>
                        </a:rPr>
                        <a:t>处置结果</a:t>
                      </a:r>
                      <a:endParaRPr lang="zh-CN" sz="1600" b="1" kern="100" dirty="0">
                        <a:effectLst/>
                        <a:latin typeface="宋体"/>
                        <a:cs typeface="Times New Roman"/>
                      </a:endParaRPr>
                    </a:p>
                  </a:txBody>
                  <a:tcPr marL="68580" marR="68580" marT="0" marB="0" anchor="ctr" anchorCtr="1"/>
                </a:tc>
              </a:tr>
              <a:tr h="1004456">
                <a:tc>
                  <a:txBody>
                    <a:bodyPr/>
                    <a:lstStyle/>
                    <a:p>
                      <a:pPr algn="ctr">
                        <a:lnSpc>
                          <a:spcPts val="1800"/>
                        </a:lnSpc>
                        <a:spcAft>
                          <a:spcPts val="0"/>
                        </a:spcAft>
                      </a:pPr>
                      <a:r>
                        <a:rPr lang="zh-CN" sz="1600" b="1" kern="100" dirty="0">
                          <a:effectLst/>
                        </a:rPr>
                        <a:t>一级</a:t>
                      </a:r>
                      <a:endParaRPr lang="zh-CN" sz="1600" b="1" kern="100" dirty="0">
                        <a:effectLst/>
                        <a:latin typeface="宋体"/>
                        <a:cs typeface="Times New Roman"/>
                      </a:endParaRPr>
                    </a:p>
                  </a:txBody>
                  <a:tcPr marL="68580" marR="68580" marT="0" marB="0" anchor="ctr" anchorCtr="1"/>
                </a:tc>
                <a:tc>
                  <a:txBody>
                    <a:bodyPr/>
                    <a:lstStyle/>
                    <a:p>
                      <a:pPr algn="ctr">
                        <a:lnSpc>
                          <a:spcPts val="1800"/>
                        </a:lnSpc>
                        <a:spcBef>
                          <a:spcPts val="400"/>
                        </a:spcBef>
                        <a:spcAft>
                          <a:spcPts val="200"/>
                        </a:spcAft>
                      </a:pPr>
                      <a:r>
                        <a:rPr lang="zh-CN" sz="1400" kern="100" dirty="0">
                          <a:effectLst/>
                        </a:rPr>
                        <a:t>不合格品</a:t>
                      </a:r>
                    </a:p>
                    <a:p>
                      <a:pPr algn="ctr">
                        <a:lnSpc>
                          <a:spcPts val="1800"/>
                        </a:lnSpc>
                        <a:spcBef>
                          <a:spcPts val="200"/>
                        </a:spcBef>
                        <a:spcAft>
                          <a:spcPts val="300"/>
                        </a:spcAft>
                      </a:pPr>
                      <a:r>
                        <a:rPr lang="zh-CN" sz="1400" kern="100" dirty="0">
                          <a:effectLst/>
                        </a:rPr>
                        <a:t>审理办公室</a:t>
                      </a:r>
                      <a:endParaRPr lang="zh-CN" sz="1400" kern="100" dirty="0">
                        <a:effectLst/>
                        <a:latin typeface="宋体"/>
                        <a:cs typeface="Times New Roman"/>
                      </a:endParaRPr>
                    </a:p>
                  </a:txBody>
                  <a:tcPr marL="68580" marR="68580" marT="0" marB="0" anchor="ctr" anchorCtr="1"/>
                </a:tc>
                <a:tc>
                  <a:txBody>
                    <a:bodyPr/>
                    <a:lstStyle/>
                    <a:p>
                      <a:pPr algn="ctr">
                        <a:lnSpc>
                          <a:spcPts val="1800"/>
                        </a:lnSpc>
                        <a:spcBef>
                          <a:spcPts val="400"/>
                        </a:spcBef>
                        <a:spcAft>
                          <a:spcPts val="200"/>
                        </a:spcAft>
                      </a:pPr>
                      <a:r>
                        <a:rPr lang="zh-CN" sz="1400" kern="100" dirty="0">
                          <a:effectLst/>
                        </a:rPr>
                        <a:t>管理</a:t>
                      </a:r>
                      <a:r>
                        <a:rPr lang="zh-CN" sz="1400" kern="100" dirty="0" smtClean="0">
                          <a:effectLst/>
                        </a:rPr>
                        <a:t>者</a:t>
                      </a:r>
                      <a:endParaRPr lang="en-US" altLang="zh-CN" sz="1400" kern="100" dirty="0" smtClean="0">
                        <a:effectLst/>
                      </a:endParaRPr>
                    </a:p>
                    <a:p>
                      <a:pPr algn="ctr">
                        <a:lnSpc>
                          <a:spcPts val="1800"/>
                        </a:lnSpc>
                        <a:spcBef>
                          <a:spcPts val="400"/>
                        </a:spcBef>
                        <a:spcAft>
                          <a:spcPts val="200"/>
                        </a:spcAft>
                      </a:pPr>
                      <a:r>
                        <a:rPr lang="zh-CN" sz="1400" kern="100" dirty="0" smtClean="0">
                          <a:effectLst/>
                        </a:rPr>
                        <a:t>代表</a:t>
                      </a:r>
                      <a:endParaRPr lang="zh-CN" sz="1400" kern="100" dirty="0">
                        <a:effectLst/>
                        <a:latin typeface="宋体"/>
                        <a:cs typeface="Times New Roman"/>
                      </a:endParaRPr>
                    </a:p>
                  </a:txBody>
                  <a:tcPr marL="68580" marR="68580" marT="0" marB="0" anchor="ctr" anchorCtr="1"/>
                </a:tc>
                <a:tc>
                  <a:txBody>
                    <a:bodyPr/>
                    <a:lstStyle/>
                    <a:p>
                      <a:pPr algn="ctr">
                        <a:lnSpc>
                          <a:spcPts val="1800"/>
                        </a:lnSpc>
                        <a:spcBef>
                          <a:spcPts val="400"/>
                        </a:spcBef>
                        <a:spcAft>
                          <a:spcPts val="200"/>
                        </a:spcAft>
                      </a:pPr>
                      <a:r>
                        <a:rPr lang="zh-CN" sz="1400" kern="100" dirty="0">
                          <a:effectLst/>
                        </a:rPr>
                        <a:t>不合格品审理办公室成员</a:t>
                      </a:r>
                      <a:endParaRPr lang="zh-CN" sz="1400" kern="100" dirty="0">
                        <a:effectLst/>
                        <a:latin typeface="宋体"/>
                        <a:cs typeface="Times New Roman"/>
                      </a:endParaRPr>
                    </a:p>
                  </a:txBody>
                  <a:tcPr marL="68580" marR="68580" marT="0" marB="0" anchor="ctr" anchorCtr="1"/>
                </a:tc>
                <a:tc>
                  <a:txBody>
                    <a:bodyPr/>
                    <a:lstStyle/>
                    <a:p>
                      <a:pPr algn="ctr">
                        <a:lnSpc>
                          <a:spcPts val="1800"/>
                        </a:lnSpc>
                        <a:spcBef>
                          <a:spcPts val="400"/>
                        </a:spcBef>
                        <a:spcAft>
                          <a:spcPts val="200"/>
                        </a:spcAft>
                      </a:pPr>
                      <a:r>
                        <a:rPr lang="zh-CN" sz="1400" kern="100" dirty="0" smtClean="0">
                          <a:effectLst/>
                        </a:rPr>
                        <a:t>严重不合格品</a:t>
                      </a:r>
                      <a:endParaRPr lang="zh-CN" sz="1400" kern="100" dirty="0">
                        <a:effectLst/>
                        <a:latin typeface="宋体"/>
                        <a:cs typeface="Times New Roman"/>
                      </a:endParaRPr>
                    </a:p>
                  </a:txBody>
                  <a:tcPr marL="68580" marR="68580" marT="0" marB="0" anchor="ctr" anchorCtr="1"/>
                </a:tc>
                <a:tc rowSpan="2">
                  <a:txBody>
                    <a:bodyPr/>
                    <a:lstStyle/>
                    <a:p>
                      <a:pPr algn="ctr">
                        <a:lnSpc>
                          <a:spcPts val="1800"/>
                        </a:lnSpc>
                        <a:spcAft>
                          <a:spcPts val="0"/>
                        </a:spcAft>
                      </a:pPr>
                      <a:r>
                        <a:rPr lang="zh-CN" sz="1400" kern="100" dirty="0">
                          <a:effectLst/>
                        </a:rPr>
                        <a:t>退换、</a:t>
                      </a:r>
                    </a:p>
                    <a:p>
                      <a:pPr algn="ctr">
                        <a:lnSpc>
                          <a:spcPts val="1800"/>
                        </a:lnSpc>
                        <a:spcAft>
                          <a:spcPts val="0"/>
                        </a:spcAft>
                      </a:pPr>
                      <a:r>
                        <a:rPr lang="zh-CN" sz="1400" kern="100" dirty="0">
                          <a:effectLst/>
                        </a:rPr>
                        <a:t>返工、</a:t>
                      </a:r>
                    </a:p>
                    <a:p>
                      <a:pPr algn="ctr">
                        <a:lnSpc>
                          <a:spcPts val="1800"/>
                        </a:lnSpc>
                        <a:spcBef>
                          <a:spcPts val="250"/>
                        </a:spcBef>
                        <a:spcAft>
                          <a:spcPts val="0"/>
                        </a:spcAft>
                      </a:pPr>
                      <a:r>
                        <a:rPr lang="zh-CN" sz="1400" kern="100" dirty="0">
                          <a:effectLst/>
                        </a:rPr>
                        <a:t>返修、</a:t>
                      </a:r>
                    </a:p>
                    <a:p>
                      <a:pPr algn="ctr">
                        <a:lnSpc>
                          <a:spcPts val="1800"/>
                        </a:lnSpc>
                        <a:spcBef>
                          <a:spcPts val="250"/>
                        </a:spcBef>
                        <a:spcAft>
                          <a:spcPts val="0"/>
                        </a:spcAft>
                      </a:pPr>
                      <a:r>
                        <a:rPr lang="zh-CN" sz="1400" kern="100" dirty="0">
                          <a:effectLst/>
                        </a:rPr>
                        <a:t>降级、</a:t>
                      </a:r>
                    </a:p>
                    <a:p>
                      <a:pPr algn="ctr">
                        <a:lnSpc>
                          <a:spcPts val="1800"/>
                        </a:lnSpc>
                        <a:spcBef>
                          <a:spcPts val="250"/>
                        </a:spcBef>
                        <a:spcAft>
                          <a:spcPts val="0"/>
                        </a:spcAft>
                      </a:pPr>
                      <a:r>
                        <a:rPr lang="zh-CN" sz="1400" kern="100" dirty="0">
                          <a:effectLst/>
                        </a:rPr>
                        <a:t>报废、</a:t>
                      </a:r>
                    </a:p>
                    <a:p>
                      <a:pPr algn="ctr">
                        <a:lnSpc>
                          <a:spcPts val="1800"/>
                        </a:lnSpc>
                        <a:spcBef>
                          <a:spcPts val="250"/>
                        </a:spcBef>
                        <a:spcAft>
                          <a:spcPts val="0"/>
                        </a:spcAft>
                      </a:pPr>
                      <a:r>
                        <a:rPr lang="zh-CN" sz="1400" kern="100" dirty="0">
                          <a:effectLst/>
                        </a:rPr>
                        <a:t>让步接收</a:t>
                      </a:r>
                      <a:endParaRPr lang="zh-CN" sz="1400" kern="100" dirty="0">
                        <a:effectLst/>
                        <a:latin typeface="宋体"/>
                        <a:cs typeface="Times New Roman"/>
                      </a:endParaRPr>
                    </a:p>
                  </a:txBody>
                  <a:tcPr marL="68580" marR="68580" marT="0" marB="0" anchor="ctr" anchorCtr="1"/>
                </a:tc>
              </a:tr>
              <a:tr h="1844792">
                <a:tc>
                  <a:txBody>
                    <a:bodyPr/>
                    <a:lstStyle/>
                    <a:p>
                      <a:pPr algn="just">
                        <a:lnSpc>
                          <a:spcPts val="1800"/>
                        </a:lnSpc>
                        <a:spcAft>
                          <a:spcPts val="0"/>
                        </a:spcAft>
                      </a:pPr>
                      <a:r>
                        <a:rPr lang="zh-CN" sz="1600" b="1" kern="100" dirty="0">
                          <a:effectLst/>
                        </a:rPr>
                        <a:t>二级</a:t>
                      </a:r>
                      <a:endParaRPr lang="zh-CN" sz="1600" b="1" kern="100" dirty="0">
                        <a:effectLst/>
                        <a:latin typeface="宋体"/>
                        <a:cs typeface="Times New Roman"/>
                      </a:endParaRPr>
                    </a:p>
                  </a:txBody>
                  <a:tcPr marL="68580" marR="68580" marT="0" marB="0" anchor="ctr" anchorCtr="1"/>
                </a:tc>
                <a:tc>
                  <a:txBody>
                    <a:bodyPr/>
                    <a:lstStyle/>
                    <a:p>
                      <a:pPr algn="ctr">
                        <a:lnSpc>
                          <a:spcPts val="1800"/>
                        </a:lnSpc>
                        <a:spcBef>
                          <a:spcPts val="400"/>
                        </a:spcBef>
                        <a:spcAft>
                          <a:spcPts val="200"/>
                        </a:spcAft>
                      </a:pPr>
                      <a:r>
                        <a:rPr lang="zh-CN" sz="1400" kern="100">
                          <a:effectLst/>
                        </a:rPr>
                        <a:t>不合格品</a:t>
                      </a:r>
                    </a:p>
                    <a:p>
                      <a:pPr algn="ctr">
                        <a:lnSpc>
                          <a:spcPts val="1800"/>
                        </a:lnSpc>
                        <a:spcBef>
                          <a:spcPts val="200"/>
                        </a:spcBef>
                        <a:spcAft>
                          <a:spcPts val="300"/>
                        </a:spcAft>
                      </a:pPr>
                      <a:r>
                        <a:rPr lang="zh-CN" sz="1400" kern="100">
                          <a:effectLst/>
                        </a:rPr>
                        <a:t>审理组</a:t>
                      </a:r>
                      <a:endParaRPr lang="zh-CN" sz="1400" kern="100">
                        <a:effectLst/>
                        <a:latin typeface="宋体"/>
                        <a:cs typeface="Times New Roman"/>
                      </a:endParaRPr>
                    </a:p>
                  </a:txBody>
                  <a:tcPr marL="68580" marR="68580" marT="0" marB="0" anchor="ctr" anchorCtr="1"/>
                </a:tc>
                <a:tc>
                  <a:txBody>
                    <a:bodyPr/>
                    <a:lstStyle/>
                    <a:p>
                      <a:pPr algn="just">
                        <a:lnSpc>
                          <a:spcPts val="1800"/>
                        </a:lnSpc>
                        <a:spcBef>
                          <a:spcPts val="400"/>
                        </a:spcBef>
                        <a:spcAft>
                          <a:spcPts val="200"/>
                        </a:spcAft>
                      </a:pPr>
                      <a:r>
                        <a:rPr lang="zh-CN" sz="1400" kern="100" dirty="0" smtClean="0">
                          <a:effectLst/>
                        </a:rPr>
                        <a:t>研究室</a:t>
                      </a:r>
                      <a:endParaRPr lang="en-US" altLang="zh-CN" sz="1400" kern="100" dirty="0" smtClean="0">
                        <a:effectLst/>
                      </a:endParaRPr>
                    </a:p>
                    <a:p>
                      <a:pPr algn="just">
                        <a:lnSpc>
                          <a:spcPts val="1800"/>
                        </a:lnSpc>
                        <a:spcBef>
                          <a:spcPts val="400"/>
                        </a:spcBef>
                        <a:spcAft>
                          <a:spcPts val="200"/>
                        </a:spcAft>
                      </a:pPr>
                      <a:r>
                        <a:rPr lang="en-US" sz="1400" kern="100" dirty="0" smtClean="0">
                          <a:effectLst/>
                        </a:rPr>
                        <a:t>/</a:t>
                      </a:r>
                      <a:r>
                        <a:rPr lang="zh-CN" sz="1400" kern="100" dirty="0">
                          <a:effectLst/>
                        </a:rPr>
                        <a:t>车间技术负责人</a:t>
                      </a:r>
                      <a:endParaRPr lang="zh-CN" sz="1400" kern="100" dirty="0">
                        <a:effectLst/>
                        <a:latin typeface="宋体"/>
                        <a:cs typeface="Times New Roman"/>
                      </a:endParaRPr>
                    </a:p>
                  </a:txBody>
                  <a:tcPr marL="68580" marR="68580" marT="0" marB="0" anchor="ctr" anchorCtr="1"/>
                </a:tc>
                <a:tc>
                  <a:txBody>
                    <a:bodyPr/>
                    <a:lstStyle/>
                    <a:p>
                      <a:pPr algn="just">
                        <a:lnSpc>
                          <a:spcPts val="1800"/>
                        </a:lnSpc>
                        <a:spcBef>
                          <a:spcPts val="400"/>
                        </a:spcBef>
                        <a:spcAft>
                          <a:spcPts val="200"/>
                        </a:spcAft>
                      </a:pPr>
                      <a:r>
                        <a:rPr lang="zh-CN" sz="1400" kern="100" dirty="0">
                          <a:effectLst/>
                        </a:rPr>
                        <a:t>质量人员、技术人员及检验员</a:t>
                      </a:r>
                      <a:endParaRPr lang="zh-CN" sz="1400" kern="100" dirty="0">
                        <a:effectLst/>
                        <a:latin typeface="宋体"/>
                        <a:cs typeface="Times New Roman"/>
                      </a:endParaRPr>
                    </a:p>
                  </a:txBody>
                  <a:tcPr marL="68580" marR="68580" marT="0" marB="0" anchor="ctr" anchorCtr="1"/>
                </a:tc>
                <a:tc>
                  <a:txBody>
                    <a:bodyPr/>
                    <a:lstStyle/>
                    <a:p>
                      <a:pPr algn="just">
                        <a:lnSpc>
                          <a:spcPts val="1800"/>
                        </a:lnSpc>
                        <a:spcBef>
                          <a:spcPts val="400"/>
                        </a:spcBef>
                        <a:spcAft>
                          <a:spcPts val="200"/>
                        </a:spcAft>
                      </a:pPr>
                      <a:r>
                        <a:rPr lang="zh-CN" sz="1400" kern="100" dirty="0">
                          <a:effectLst/>
                        </a:rPr>
                        <a:t>一般不合格品；</a:t>
                      </a:r>
                    </a:p>
                    <a:p>
                      <a:pPr algn="just">
                        <a:lnSpc>
                          <a:spcPts val="1800"/>
                        </a:lnSpc>
                        <a:spcBef>
                          <a:spcPts val="200"/>
                        </a:spcBef>
                        <a:spcAft>
                          <a:spcPts val="300"/>
                        </a:spcAft>
                      </a:pPr>
                      <a:r>
                        <a:rPr lang="zh-CN" sz="1400" kern="100" dirty="0">
                          <a:effectLst/>
                        </a:rPr>
                        <a:t>对严重不合格品进行调查、分析，提出初步处理意见并上报一级审理机构审理。</a:t>
                      </a:r>
                      <a:endParaRPr lang="zh-CN" sz="1400" kern="100" dirty="0">
                        <a:effectLst/>
                        <a:latin typeface="宋体"/>
                        <a:cs typeface="Times New Roman"/>
                      </a:endParaRPr>
                    </a:p>
                  </a:txBody>
                  <a:tcPr marL="68580" marR="68580" marT="0" marB="0" anchor="ctr" anchorCtr="1"/>
                </a:tc>
                <a:tc vMerge="1">
                  <a:txBody>
                    <a:bodyPr/>
                    <a:lstStyle/>
                    <a:p>
                      <a:endParaRPr lang="zh-CN" altLang="en-US"/>
                    </a:p>
                  </a:txBody>
                  <a:tcPr/>
                </a:tc>
              </a:tr>
            </a:tbl>
          </a:graphicData>
        </a:graphic>
      </p:graphicFrame>
      <p:sp>
        <p:nvSpPr>
          <p:cNvPr id="9" name="Rectangle 3"/>
          <p:cNvSpPr>
            <a:spLocks noChangeArrowheads="1"/>
          </p:cNvSpPr>
          <p:nvPr/>
        </p:nvSpPr>
        <p:spPr bwMode="auto">
          <a:xfrm>
            <a:off x="2699792" y="2133600"/>
            <a:ext cx="4572000" cy="8002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sz="2800" b="0"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表</a:t>
            </a:r>
            <a:r>
              <a:rPr kumimoji="0" lang="en-US" altLang="zh-CN" sz="2800" b="0"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1 </a:t>
            </a:r>
            <a:r>
              <a:rPr kumimoji="0" lang="zh-CN" altLang="en-US" sz="2800" b="0"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不合格品审理权限</a:t>
            </a:r>
            <a:endParaRPr kumimoji="0" lang="zh-CN" altLang="en-US" sz="2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extLst>
      <p:ext uri="{BB962C8B-B14F-4D97-AF65-F5344CB8AC3E}">
        <p14:creationId xmlns="" xmlns:p14="http://schemas.microsoft.com/office/powerpoint/2010/main" val="3858630349"/>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eaLnBrk="1" hangingPunct="1"/>
            <a:r>
              <a:rPr lang="zh-CN" altLang="en-US" sz="3600" dirty="0">
                <a:solidFill>
                  <a:schemeClr val="accent2"/>
                </a:solidFill>
                <a:latin typeface="华文新魏" pitchFamily="2" charset="-122"/>
                <a:ea typeface="华文新魏" pitchFamily="2" charset="-122"/>
              </a:rPr>
              <a:t>不合格品</a:t>
            </a:r>
            <a:r>
              <a:rPr lang="zh-CN" altLang="zh-CN" sz="3600" dirty="0">
                <a:solidFill>
                  <a:schemeClr val="accent2"/>
                </a:solidFill>
                <a:latin typeface="华文新魏" pitchFamily="2" charset="-122"/>
                <a:ea typeface="华文新魏" pitchFamily="2" charset="-122"/>
              </a:rPr>
              <a:t>审理</a:t>
            </a:r>
            <a:r>
              <a:rPr lang="zh-CN" altLang="en-US" sz="3600" dirty="0">
                <a:solidFill>
                  <a:schemeClr val="accent2"/>
                </a:solidFill>
                <a:latin typeface="华文新魏" pitchFamily="2" charset="-122"/>
                <a:ea typeface="华文新魏" pitchFamily="2" charset="-122"/>
              </a:rPr>
              <a:t>与处置</a:t>
            </a:r>
          </a:p>
        </p:txBody>
      </p:sp>
      <p:sp>
        <p:nvSpPr>
          <p:cNvPr id="3" name="内容占位符 2"/>
          <p:cNvSpPr>
            <a:spLocks noGrp="1"/>
          </p:cNvSpPr>
          <p:nvPr>
            <p:ph idx="1"/>
          </p:nvPr>
        </p:nvSpPr>
        <p:spPr>
          <a:xfrm>
            <a:off x="457200" y="1143000"/>
            <a:ext cx="8229600" cy="4983163"/>
          </a:xfrm>
        </p:spPr>
        <p:txBody>
          <a:bodyPr>
            <a:normAutofit fontScale="55000" lnSpcReduction="20000"/>
          </a:bodyPr>
          <a:lstStyle/>
          <a:p>
            <a:pPr marL="914400" lvl="2" indent="-457200">
              <a:lnSpc>
                <a:spcPct val="220000"/>
              </a:lnSpc>
              <a:spcBef>
                <a:spcPct val="0"/>
              </a:spcBef>
              <a:buFont typeface="Wingdings" pitchFamily="2" charset="2"/>
              <a:buChar char="Ø"/>
            </a:pPr>
            <a:r>
              <a:rPr lang="zh-CN" altLang="zh-CN" sz="3600" kern="1200" dirty="0">
                <a:latin typeface="微软雅黑" pitchFamily="34" charset="-122"/>
                <a:ea typeface="微软雅黑" pitchFamily="34" charset="-122"/>
                <a:cs typeface="+mn-cs"/>
              </a:rPr>
              <a:t>经检验后的不合格品，根据其性质进行分级审理，按表</a:t>
            </a:r>
            <a:r>
              <a:rPr lang="en-US" altLang="zh-CN" sz="3600" kern="1200" dirty="0">
                <a:latin typeface="微软雅黑" pitchFamily="34" charset="-122"/>
                <a:ea typeface="微软雅黑" pitchFamily="34" charset="-122"/>
                <a:cs typeface="+mn-cs"/>
              </a:rPr>
              <a:t>1</a:t>
            </a:r>
            <a:r>
              <a:rPr lang="zh-CN" altLang="zh-CN" sz="3600" kern="1200" dirty="0">
                <a:latin typeface="微软雅黑" pitchFamily="34" charset="-122"/>
                <a:ea typeface="微软雅黑" pitchFamily="34" charset="-122"/>
                <a:cs typeface="+mn-cs"/>
              </a:rPr>
              <a:t>的规定执行</a:t>
            </a:r>
            <a:r>
              <a:rPr lang="en-US" altLang="zh-CN" sz="3600" kern="1200" dirty="0">
                <a:latin typeface="微软雅黑" pitchFamily="34" charset="-122"/>
                <a:ea typeface="微软雅黑" pitchFamily="34" charset="-122"/>
                <a:cs typeface="+mn-cs"/>
              </a:rPr>
              <a:t>,</a:t>
            </a:r>
            <a:r>
              <a:rPr lang="zh-CN" altLang="zh-CN" sz="3600" kern="1200" dirty="0">
                <a:latin typeface="微软雅黑" pitchFamily="34" charset="-122"/>
                <a:ea typeface="微软雅黑" pitchFamily="34" charset="-122"/>
                <a:cs typeface="+mn-cs"/>
              </a:rPr>
              <a:t>审理结果填写在《不合格品审理</a:t>
            </a:r>
            <a:r>
              <a:rPr lang="en-US" altLang="zh-CN" sz="3600" kern="1200" dirty="0">
                <a:latin typeface="微软雅黑" pitchFamily="34" charset="-122"/>
                <a:ea typeface="微软雅黑" pitchFamily="34" charset="-122"/>
                <a:cs typeface="+mn-cs"/>
              </a:rPr>
              <a:t>/</a:t>
            </a:r>
            <a:r>
              <a:rPr lang="zh-CN" altLang="zh-CN" sz="3600" kern="1200" dirty="0">
                <a:latin typeface="微软雅黑" pitchFamily="34" charset="-122"/>
                <a:ea typeface="微软雅黑" pitchFamily="34" charset="-122"/>
                <a:cs typeface="+mn-cs"/>
              </a:rPr>
              <a:t>处置单》。</a:t>
            </a:r>
            <a:endParaRPr lang="en-US" altLang="zh-CN" sz="3600" kern="1200" dirty="0">
              <a:latin typeface="微软雅黑" pitchFamily="34" charset="-122"/>
              <a:ea typeface="微软雅黑" pitchFamily="34" charset="-122"/>
              <a:cs typeface="+mn-cs"/>
            </a:endParaRPr>
          </a:p>
          <a:p>
            <a:pPr marL="914400" lvl="2" indent="-457200">
              <a:lnSpc>
                <a:spcPct val="220000"/>
              </a:lnSpc>
              <a:spcBef>
                <a:spcPct val="0"/>
              </a:spcBef>
              <a:buFont typeface="Wingdings" pitchFamily="2" charset="2"/>
              <a:buChar char="Ø"/>
            </a:pPr>
            <a:r>
              <a:rPr lang="zh-CN" altLang="zh-CN" sz="3600" kern="1200" dirty="0">
                <a:latin typeface="微软雅黑" pitchFamily="34" charset="-122"/>
                <a:ea typeface="微软雅黑" pitchFamily="34" charset="-122"/>
                <a:cs typeface="+mn-cs"/>
              </a:rPr>
              <a:t>对审理后的不合格品可做出以下处置：</a:t>
            </a:r>
          </a:p>
          <a:p>
            <a:pPr marL="1371600" lvl="3" indent="-457200">
              <a:lnSpc>
                <a:spcPct val="220000"/>
              </a:lnSpc>
              <a:spcBef>
                <a:spcPct val="0"/>
              </a:spcBef>
              <a:buFont typeface="+mj-lt"/>
              <a:buAutoNum type="arabicPeriod"/>
            </a:pPr>
            <a:r>
              <a:rPr lang="en-US" altLang="zh-CN" sz="2900" kern="1200" dirty="0" smtClean="0">
                <a:latin typeface="微软雅黑" pitchFamily="34" charset="-122"/>
                <a:ea typeface="微软雅黑" pitchFamily="34" charset="-122"/>
                <a:cs typeface="+mn-cs"/>
              </a:rPr>
              <a:t> </a:t>
            </a:r>
            <a:r>
              <a:rPr lang="zh-CN" altLang="zh-CN" sz="2900" kern="1200" dirty="0">
                <a:latin typeface="微软雅黑" pitchFamily="34" charset="-122"/>
                <a:ea typeface="微软雅黑" pitchFamily="34" charset="-122"/>
                <a:cs typeface="+mn-cs"/>
              </a:rPr>
              <a:t>需</a:t>
            </a:r>
            <a:r>
              <a:rPr lang="zh-CN" altLang="zh-CN" sz="2900" b="1" kern="1200" dirty="0" smtClean="0">
                <a:solidFill>
                  <a:srgbClr val="FF0000"/>
                </a:solidFill>
                <a:latin typeface="微软雅黑" pitchFamily="34" charset="-122"/>
                <a:ea typeface="微软雅黑" pitchFamily="34" charset="-122"/>
                <a:cs typeface="+mn-cs"/>
              </a:rPr>
              <a:t>返工</a:t>
            </a:r>
            <a:r>
              <a:rPr lang="zh-CN" altLang="zh-CN" sz="2900" kern="1200" dirty="0" smtClean="0">
                <a:latin typeface="微软雅黑" pitchFamily="34" charset="-122"/>
                <a:ea typeface="微软雅黑" pitchFamily="34" charset="-122"/>
                <a:cs typeface="+mn-cs"/>
              </a:rPr>
              <a:t>，交责任部门</a:t>
            </a:r>
            <a:r>
              <a:rPr lang="zh-CN" altLang="zh-CN" sz="2900" b="1" kern="1200" dirty="0" smtClean="0">
                <a:solidFill>
                  <a:srgbClr val="FF0000"/>
                </a:solidFill>
                <a:latin typeface="微软雅黑" pitchFamily="34" charset="-122"/>
                <a:ea typeface="微软雅黑" pitchFamily="34" charset="-122"/>
                <a:cs typeface="+mn-cs"/>
              </a:rPr>
              <a:t>、</a:t>
            </a:r>
            <a:r>
              <a:rPr lang="zh-CN" altLang="zh-CN" sz="2900" b="1" kern="1200" dirty="0">
                <a:solidFill>
                  <a:srgbClr val="FF0000"/>
                </a:solidFill>
                <a:latin typeface="微软雅黑" pitchFamily="34" charset="-122"/>
                <a:ea typeface="微软雅黑" pitchFamily="34" charset="-122"/>
                <a:cs typeface="+mn-cs"/>
              </a:rPr>
              <a:t>返修</a:t>
            </a:r>
            <a:r>
              <a:rPr lang="zh-CN" altLang="zh-CN" sz="2900" kern="1200" dirty="0" smtClean="0">
                <a:latin typeface="微软雅黑" pitchFamily="34" charset="-122"/>
                <a:ea typeface="微软雅黑" pitchFamily="34" charset="-122"/>
                <a:cs typeface="+mn-cs"/>
              </a:rPr>
              <a:t>的立即</a:t>
            </a:r>
            <a:r>
              <a:rPr lang="zh-CN" altLang="zh-CN" sz="2900" kern="1200" dirty="0">
                <a:latin typeface="微软雅黑" pitchFamily="34" charset="-122"/>
                <a:ea typeface="微软雅黑" pitchFamily="34" charset="-122"/>
                <a:cs typeface="+mn-cs"/>
              </a:rPr>
              <a:t>执行，且需重新检验，并把检验结论填写在《不合格品审理</a:t>
            </a:r>
            <a:r>
              <a:rPr lang="en-US" altLang="zh-CN" sz="2900" kern="1200" dirty="0">
                <a:latin typeface="微软雅黑" pitchFamily="34" charset="-122"/>
                <a:ea typeface="微软雅黑" pitchFamily="34" charset="-122"/>
                <a:cs typeface="+mn-cs"/>
              </a:rPr>
              <a:t>/</a:t>
            </a:r>
            <a:r>
              <a:rPr lang="zh-CN" altLang="zh-CN" sz="2900" kern="1200" dirty="0">
                <a:latin typeface="微软雅黑" pitchFamily="34" charset="-122"/>
                <a:ea typeface="微软雅黑" pitchFamily="34" charset="-122"/>
                <a:cs typeface="+mn-cs"/>
              </a:rPr>
              <a:t>处置单》中；</a:t>
            </a:r>
          </a:p>
          <a:p>
            <a:pPr marL="1428750" lvl="3" indent="-514350">
              <a:lnSpc>
                <a:spcPct val="220000"/>
              </a:lnSpc>
              <a:spcBef>
                <a:spcPct val="0"/>
              </a:spcBef>
              <a:buFont typeface="+mj-lt"/>
              <a:buAutoNum type="arabicPeriod"/>
            </a:pPr>
            <a:r>
              <a:rPr lang="zh-CN" altLang="zh-CN" sz="2900" b="1" kern="1200" dirty="0" smtClean="0">
                <a:solidFill>
                  <a:srgbClr val="FF0000"/>
                </a:solidFill>
                <a:latin typeface="微软雅黑" pitchFamily="34" charset="-122"/>
                <a:ea typeface="微软雅黑" pitchFamily="34" charset="-122"/>
                <a:cs typeface="+mn-cs"/>
              </a:rPr>
              <a:t>报废</a:t>
            </a:r>
            <a:r>
              <a:rPr lang="zh-CN" altLang="zh-CN" sz="2900" b="1" kern="1200" dirty="0">
                <a:solidFill>
                  <a:srgbClr val="FF0000"/>
                </a:solidFill>
                <a:latin typeface="微软雅黑" pitchFamily="34" charset="-122"/>
                <a:ea typeface="微软雅黑" pitchFamily="34" charset="-122"/>
                <a:cs typeface="+mn-cs"/>
              </a:rPr>
              <a:t>品</a:t>
            </a:r>
            <a:r>
              <a:rPr lang="zh-CN" altLang="zh-CN" sz="2900" kern="1200" dirty="0">
                <a:latin typeface="微软雅黑" pitchFamily="34" charset="-122"/>
                <a:ea typeface="微软雅黑" pitchFamily="34" charset="-122"/>
                <a:cs typeface="+mn-cs"/>
              </a:rPr>
              <a:t>：由责任部门标识、处理；</a:t>
            </a:r>
          </a:p>
          <a:p>
            <a:pPr marL="1428750" lvl="3" indent="-514350">
              <a:lnSpc>
                <a:spcPct val="220000"/>
              </a:lnSpc>
              <a:spcBef>
                <a:spcPct val="0"/>
              </a:spcBef>
              <a:buFont typeface="+mj-lt"/>
              <a:buAutoNum type="arabicPeriod"/>
            </a:pPr>
            <a:r>
              <a:rPr lang="zh-CN" altLang="zh-CN" sz="2900" b="1" kern="1200" dirty="0" smtClean="0">
                <a:solidFill>
                  <a:srgbClr val="FF0000"/>
                </a:solidFill>
                <a:latin typeface="微软雅黑" pitchFamily="34" charset="-122"/>
                <a:ea typeface="微软雅黑" pitchFamily="34" charset="-122"/>
                <a:cs typeface="+mn-cs"/>
              </a:rPr>
              <a:t>让步</a:t>
            </a:r>
            <a:r>
              <a:rPr lang="zh-CN" altLang="zh-CN" sz="2900" b="1" kern="1200" dirty="0">
                <a:solidFill>
                  <a:srgbClr val="FF0000"/>
                </a:solidFill>
                <a:latin typeface="微软雅黑" pitchFamily="34" charset="-122"/>
                <a:ea typeface="微软雅黑" pitchFamily="34" charset="-122"/>
                <a:cs typeface="+mn-cs"/>
              </a:rPr>
              <a:t>接收及降级</a:t>
            </a:r>
            <a:r>
              <a:rPr lang="zh-CN" altLang="zh-CN" sz="2900" kern="1200" dirty="0">
                <a:latin typeface="微软雅黑" pitchFamily="34" charset="-122"/>
                <a:ea typeface="微软雅黑" pitchFamily="34" charset="-122"/>
                <a:cs typeface="+mn-cs"/>
              </a:rPr>
              <a:t>使用：当不合格品不影响使用时，需经顾客同意方可放行， 填写《让步接收申请单》；</a:t>
            </a:r>
          </a:p>
          <a:p>
            <a:pPr marL="1428750" lvl="3" indent="-514350">
              <a:lnSpc>
                <a:spcPct val="220000"/>
              </a:lnSpc>
              <a:spcBef>
                <a:spcPct val="0"/>
              </a:spcBef>
              <a:buFont typeface="+mj-lt"/>
              <a:buAutoNum type="arabicPeriod"/>
            </a:pPr>
            <a:r>
              <a:rPr lang="zh-CN" altLang="zh-CN" sz="2900" kern="1200" dirty="0" smtClean="0">
                <a:latin typeface="微软雅黑" pitchFamily="34" charset="-122"/>
                <a:ea typeface="微软雅黑" pitchFamily="34" charset="-122"/>
                <a:cs typeface="+mn-cs"/>
              </a:rPr>
              <a:t>进货</a:t>
            </a:r>
            <a:r>
              <a:rPr lang="zh-CN" altLang="zh-CN" sz="2900" kern="1200" dirty="0">
                <a:latin typeface="微软雅黑" pitchFamily="34" charset="-122"/>
                <a:ea typeface="微软雅黑" pitchFamily="34" charset="-122"/>
                <a:cs typeface="+mn-cs"/>
              </a:rPr>
              <a:t>检验</a:t>
            </a:r>
            <a:r>
              <a:rPr lang="zh-CN" altLang="zh-CN" sz="2900" b="1" kern="1200" dirty="0">
                <a:solidFill>
                  <a:srgbClr val="FF0000"/>
                </a:solidFill>
                <a:latin typeface="微软雅黑" pitchFamily="34" charset="-122"/>
                <a:ea typeface="微软雅黑" pitchFamily="34" charset="-122"/>
                <a:cs typeface="+mn-cs"/>
              </a:rPr>
              <a:t>不合格</a:t>
            </a:r>
            <a:r>
              <a:rPr lang="zh-CN" altLang="zh-CN" sz="2900" kern="1200" dirty="0">
                <a:latin typeface="微软雅黑" pitchFamily="34" charset="-122"/>
                <a:ea typeface="微软雅黑" pitchFamily="34" charset="-122"/>
                <a:cs typeface="+mn-cs"/>
              </a:rPr>
              <a:t>品办理退货</a:t>
            </a:r>
            <a:r>
              <a:rPr lang="en-US" altLang="zh-CN" sz="2900" kern="1200" dirty="0">
                <a:latin typeface="微软雅黑" pitchFamily="34" charset="-122"/>
                <a:ea typeface="微软雅黑" pitchFamily="34" charset="-122"/>
                <a:cs typeface="+mn-cs"/>
              </a:rPr>
              <a:t>/</a:t>
            </a:r>
            <a:r>
              <a:rPr lang="zh-CN" altLang="zh-CN" sz="2900" kern="1200" dirty="0" smtClean="0">
                <a:latin typeface="微软雅黑" pitchFamily="34" charset="-122"/>
                <a:ea typeface="微软雅黑" pitchFamily="34" charset="-122"/>
                <a:cs typeface="+mn-cs"/>
              </a:rPr>
              <a:t>换货</a:t>
            </a:r>
            <a:r>
              <a:rPr lang="zh-CN" altLang="en-US" sz="2900" kern="1200" dirty="0" smtClean="0">
                <a:latin typeface="微软雅黑" pitchFamily="34" charset="-122"/>
                <a:ea typeface="微软雅黑" pitchFamily="34" charset="-122"/>
                <a:cs typeface="+mn-cs"/>
              </a:rPr>
              <a:t>。</a:t>
            </a:r>
            <a:endParaRPr lang="zh-CN" altLang="zh-CN" sz="2900" kern="1200" dirty="0">
              <a:latin typeface="微软雅黑" pitchFamily="34" charset="-122"/>
              <a:ea typeface="微软雅黑" pitchFamily="34" charset="-122"/>
              <a:cs typeface="+mn-cs"/>
            </a:endParaRPr>
          </a:p>
          <a:p>
            <a:endParaRPr lang="zh-CN" altLang="en-US" dirty="0"/>
          </a:p>
        </p:txBody>
      </p:sp>
    </p:spTree>
    <p:extLst>
      <p:ext uri="{BB962C8B-B14F-4D97-AF65-F5344CB8AC3E}">
        <p14:creationId xmlns="" xmlns:p14="http://schemas.microsoft.com/office/powerpoint/2010/main" val="1692864638"/>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0" y="1323147"/>
            <a:ext cx="184731" cy="492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7" name="标题 6"/>
          <p:cNvSpPr>
            <a:spLocks noGrp="1"/>
          </p:cNvSpPr>
          <p:nvPr>
            <p:ph type="title"/>
          </p:nvPr>
        </p:nvSpPr>
        <p:spPr/>
        <p:txBody>
          <a:bodyPr/>
          <a:lstStyle/>
          <a:p>
            <a:pPr algn="l" eaLnBrk="1" hangingPunct="1"/>
            <a:r>
              <a:rPr lang="zh-CN" altLang="en-US" sz="3600" dirty="0">
                <a:solidFill>
                  <a:schemeClr val="accent2"/>
                </a:solidFill>
                <a:latin typeface="华文新魏" pitchFamily="2" charset="-122"/>
                <a:ea typeface="华文新魏" pitchFamily="2" charset="-122"/>
              </a:rPr>
              <a:t>不合格品审理分级表</a:t>
            </a:r>
          </a:p>
        </p:txBody>
      </p:sp>
      <p:pic>
        <p:nvPicPr>
          <p:cNvPr id="10"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09600" y="1154130"/>
            <a:ext cx="7924800" cy="494187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590080586"/>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0" y="1323147"/>
            <a:ext cx="184731" cy="4924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7" name="标题 6"/>
          <p:cNvSpPr>
            <a:spLocks noGrp="1"/>
          </p:cNvSpPr>
          <p:nvPr>
            <p:ph type="title"/>
          </p:nvPr>
        </p:nvSpPr>
        <p:spPr/>
        <p:txBody>
          <a:bodyPr/>
          <a:lstStyle/>
          <a:p>
            <a:pPr algn="l" eaLnBrk="1" hangingPunct="1"/>
            <a:r>
              <a:rPr lang="zh-CN" altLang="en-US" sz="3600" dirty="0">
                <a:solidFill>
                  <a:schemeClr val="accent2"/>
                </a:solidFill>
                <a:latin typeface="华文新魏" pitchFamily="2" charset="-122"/>
                <a:ea typeface="华文新魏" pitchFamily="2" charset="-122"/>
              </a:rPr>
              <a:t>不合格品审理分级表</a:t>
            </a:r>
          </a:p>
        </p:txBody>
      </p:sp>
      <p:pic>
        <p:nvPicPr>
          <p:cNvPr id="4" name="Picture 3"/>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t="2519" b="2019"/>
          <a:stretch/>
        </p:blipFill>
        <p:spPr bwMode="auto">
          <a:xfrm>
            <a:off x="2895601" y="1219199"/>
            <a:ext cx="3581399" cy="48582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420451012"/>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09600" y="2057400"/>
            <a:ext cx="7772400" cy="313932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6600" dirty="0" smtClean="0">
                <a:solidFill>
                  <a:srgbClr val="6170FF"/>
                </a:solidFill>
                <a:latin typeface="Arial Black" pitchFamily="34" charset="0"/>
                <a:ea typeface="隶书" pitchFamily="49" charset="-122"/>
              </a:rPr>
              <a:t>产品质量证明文件</a:t>
            </a:r>
            <a:endParaRPr lang="en-US" altLang="zh-CN" sz="6600" dirty="0" smtClean="0">
              <a:solidFill>
                <a:srgbClr val="6170FF"/>
              </a:solidFill>
              <a:latin typeface="Arial Black" pitchFamily="34" charset="0"/>
              <a:ea typeface="隶书" pitchFamily="49" charset="-122"/>
            </a:endParaRPr>
          </a:p>
          <a:p>
            <a:pPr algn="ctr" eaLnBrk="1" hangingPunct="1"/>
            <a:r>
              <a:rPr lang="zh-CN" altLang="en-US" sz="6600" dirty="0" smtClean="0">
                <a:solidFill>
                  <a:srgbClr val="6170FF"/>
                </a:solidFill>
                <a:latin typeface="Arial Black" pitchFamily="34" charset="0"/>
                <a:ea typeface="隶书" pitchFamily="49" charset="-122"/>
              </a:rPr>
              <a:t>质量问题处理</a:t>
            </a:r>
            <a:endParaRPr lang="en-US" altLang="zh-CN" sz="6600" dirty="0" smtClean="0">
              <a:solidFill>
                <a:srgbClr val="6170FF"/>
              </a:solidFill>
              <a:latin typeface="Arial Black" pitchFamily="34" charset="0"/>
              <a:ea typeface="隶书" pitchFamily="49" charset="-122"/>
            </a:endParaRPr>
          </a:p>
          <a:p>
            <a:pPr algn="ctr" eaLnBrk="1" hangingPunct="1"/>
            <a:r>
              <a:rPr lang="zh-CN" altLang="en-US" sz="6600" dirty="0" smtClean="0">
                <a:solidFill>
                  <a:srgbClr val="6170FF"/>
                </a:solidFill>
                <a:latin typeface="Arial Black" pitchFamily="34" charset="0"/>
                <a:ea typeface="隶书" pitchFamily="49" charset="-122"/>
              </a:rPr>
              <a:t>质量信息管理</a:t>
            </a:r>
            <a:endParaRPr lang="zh-CN" sz="6600" dirty="0">
              <a:solidFill>
                <a:srgbClr val="6170FF"/>
              </a:solidFill>
              <a:latin typeface="Times New Roman" pitchFamily="18" charset="0"/>
              <a:ea typeface="黑体" pitchFamily="2" charset="-122"/>
            </a:endParaRPr>
          </a:p>
        </p:txBody>
      </p:sp>
      <p:sp>
        <p:nvSpPr>
          <p:cNvPr id="2" name="矩形 1"/>
          <p:cNvSpPr/>
          <p:nvPr/>
        </p:nvSpPr>
        <p:spPr>
          <a:xfrm>
            <a:off x="7698313" y="6061670"/>
            <a:ext cx="569387" cy="923330"/>
          </a:xfrm>
          <a:prstGeom prst="rect">
            <a:avLst/>
          </a:prstGeom>
          <a:noFill/>
        </p:spPr>
        <p:txBody>
          <a:bodyPr wrap="none" lIns="91440" tIns="45720" rIns="91440" bIns="45720">
            <a:spAutoFit/>
          </a:bodyPr>
          <a:lstStyle/>
          <a:p>
            <a:pPr algn="ctr"/>
            <a:r>
              <a:rPr lang="en-US" altLang="zh-CN"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9</a:t>
            </a:r>
            <a:endParaRPr lang="zh-CN" alt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 xmlns:p14="http://schemas.microsoft.com/office/powerpoint/2010/main" val="915240154"/>
      </p:ext>
    </p:extLst>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产品质量证明文件管理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5358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定义</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10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b="1" dirty="0" smtClean="0">
                <a:solidFill>
                  <a:srgbClr val="FF0000"/>
                </a:solidFill>
                <a:latin typeface="微软雅黑" pitchFamily="34" charset="-122"/>
                <a:ea typeface="微软雅黑" pitchFamily="34" charset="-122"/>
              </a:rPr>
              <a:t>产品质量证明文件</a:t>
            </a:r>
            <a:r>
              <a:rPr lang="zh-CN" altLang="en-US" sz="2000" dirty="0" smtClean="0">
                <a:latin typeface="微软雅黑" pitchFamily="34" charset="-122"/>
                <a:ea typeface="微软雅黑" pitchFamily="34" charset="-122"/>
              </a:rPr>
              <a:t>是指产品形成的过程中，经检验员检验验收合格后签发的“产品合格证”“产品证明书”或“合格标签”。</a:t>
            </a:r>
          </a:p>
          <a:p>
            <a:pPr>
              <a:buFont typeface="Wingdings" pitchFamily="2" charset="2"/>
              <a:buChar char="p"/>
            </a:pPr>
            <a:endParaRPr lang="en-US" altLang="zh-CN" sz="1200" dirty="0" smtClean="0">
              <a:solidFill>
                <a:srgbClr val="3333FF"/>
              </a:solidFill>
              <a:latin typeface="华文新魏" pitchFamily="2" charset="-122"/>
              <a:ea typeface="华文新魏" pitchFamily="2" charset="-122"/>
            </a:endParaRPr>
          </a:p>
          <a:p>
            <a:pPr marL="285750" indent="-285750">
              <a:buFont typeface="Wingdings" pitchFamily="2" charset="2"/>
              <a:buChar char="p"/>
            </a:pPr>
            <a:r>
              <a:rPr lang="zh-CN" altLang="en-US" sz="2800" dirty="0" smtClean="0">
                <a:solidFill>
                  <a:srgbClr val="3333FF"/>
                </a:solidFill>
                <a:latin typeface="华文新魏" pitchFamily="2" charset="-122"/>
                <a:ea typeface="华文新魏" pitchFamily="2" charset="-122"/>
              </a:rPr>
              <a:t>意义和作用</a:t>
            </a:r>
          </a:p>
          <a:p>
            <a:pPr>
              <a:buFont typeface="Wingdings" pitchFamily="2" charset="2"/>
              <a:buChar char="p"/>
            </a:pPr>
            <a:endParaRPr lang="en-US" altLang="zh-CN" sz="900" dirty="0" smtClean="0">
              <a:latin typeface="微软雅黑" pitchFamily="34" charset="-122"/>
              <a:ea typeface="微软雅黑" pitchFamily="34" charset="-122"/>
            </a:endParaRPr>
          </a:p>
          <a:p>
            <a:pPr marL="914400" lvl="1" indent="-457200">
              <a:lnSpc>
                <a:spcPct val="150000"/>
              </a:lnSpc>
              <a:buFont typeface="Wingdings" pitchFamily="2" charset="2"/>
              <a:buChar char="Ø"/>
            </a:pPr>
            <a:r>
              <a:rPr lang="zh-CN" altLang="en-US" sz="2000" dirty="0" smtClean="0">
                <a:latin typeface="微软雅黑" pitchFamily="34" charset="-122"/>
                <a:ea typeface="微软雅黑" pitchFamily="34" charset="-122"/>
              </a:rPr>
              <a:t>产品质量证明文件是产品的质量凭证，是产品质量信息传递、跟踪、查询的</a:t>
            </a:r>
            <a:r>
              <a:rPr lang="zh-CN" altLang="en-US" sz="2000" b="1" dirty="0" smtClean="0">
                <a:solidFill>
                  <a:srgbClr val="FF0000"/>
                </a:solidFill>
                <a:latin typeface="微软雅黑" pitchFamily="34" charset="-122"/>
                <a:ea typeface="微软雅黑" pitchFamily="34" charset="-122"/>
              </a:rPr>
              <a:t>依据</a:t>
            </a:r>
            <a:r>
              <a:rPr lang="zh-CN" altLang="en-US" sz="2000" dirty="0" smtClean="0">
                <a:latin typeface="微软雅黑" pitchFamily="34" charset="-122"/>
                <a:ea typeface="微软雅黑" pitchFamily="34" charset="-122"/>
              </a:rPr>
              <a:t>，</a:t>
            </a:r>
            <a:r>
              <a:rPr lang="zh-CN" altLang="en-US" sz="2000" u="sng" dirty="0" smtClean="0">
                <a:latin typeface="微软雅黑" pitchFamily="34" charset="-122"/>
                <a:ea typeface="微软雅黑" pitchFamily="34" charset="-122"/>
              </a:rPr>
              <a:t>在生产过程中，它应随产品周转</a:t>
            </a:r>
            <a:r>
              <a:rPr lang="zh-CN" altLang="en-US" sz="2000" dirty="0" smtClean="0">
                <a:latin typeface="微软雅黑" pitchFamily="34" charset="-122"/>
                <a:ea typeface="微软雅黑" pitchFamily="34" charset="-122"/>
              </a:rPr>
              <a:t>。</a:t>
            </a:r>
            <a:endParaRPr lang="en-US" altLang="zh-CN" sz="2000" dirty="0" smtClean="0">
              <a:latin typeface="微软雅黑" pitchFamily="34" charset="-122"/>
              <a:ea typeface="微软雅黑" pitchFamily="34" charset="-122"/>
            </a:endParaRPr>
          </a:p>
          <a:p>
            <a:pPr marL="914400" lvl="1" indent="-457200">
              <a:lnSpc>
                <a:spcPct val="150000"/>
              </a:lnSpc>
              <a:buFont typeface="Wingdings" pitchFamily="2" charset="2"/>
              <a:buChar char="Ø"/>
            </a:pPr>
            <a:endParaRPr lang="en-US" altLang="zh-CN" sz="1050" dirty="0" smtClean="0">
              <a:latin typeface="微软雅黑" pitchFamily="34" charset="-122"/>
              <a:ea typeface="微软雅黑" pitchFamily="34" charset="-122"/>
            </a:endParaRPr>
          </a:p>
          <a:p>
            <a:pPr marL="914400" lvl="1" indent="-457200">
              <a:lnSpc>
                <a:spcPct val="150000"/>
              </a:lnSpc>
              <a:buFont typeface="Wingdings" pitchFamily="2" charset="2"/>
              <a:buChar char="Ø"/>
            </a:pPr>
            <a:r>
              <a:rPr lang="zh-CN" altLang="en-US" sz="2000" dirty="0" smtClean="0">
                <a:latin typeface="微软雅黑" pitchFamily="34" charset="-122"/>
                <a:ea typeface="微软雅黑" pitchFamily="34" charset="-122"/>
              </a:rPr>
              <a:t>检验人员在检验产品时，</a:t>
            </a:r>
            <a:r>
              <a:rPr lang="zh-CN" altLang="en-US" sz="2000" b="1" dirty="0" smtClean="0">
                <a:solidFill>
                  <a:srgbClr val="FF0000"/>
                </a:solidFill>
                <a:latin typeface="微软雅黑" pitchFamily="34" charset="-122"/>
                <a:ea typeface="微软雅黑" pitchFamily="34" charset="-122"/>
              </a:rPr>
              <a:t>首先</a:t>
            </a:r>
            <a:r>
              <a:rPr lang="zh-CN" altLang="en-US" sz="2000" dirty="0" smtClean="0">
                <a:latin typeface="微软雅黑" pitchFamily="34" charset="-122"/>
                <a:ea typeface="微软雅黑" pitchFamily="34" charset="-122"/>
              </a:rPr>
              <a:t>应</a:t>
            </a:r>
            <a:r>
              <a:rPr lang="zh-CN" altLang="en-US" sz="2000" b="1" dirty="0" smtClean="0">
                <a:solidFill>
                  <a:srgbClr val="FF0000"/>
                </a:solidFill>
                <a:latin typeface="微软雅黑" pitchFamily="34" charset="-122"/>
                <a:ea typeface="微软雅黑" pitchFamily="34" charset="-122"/>
              </a:rPr>
              <a:t>检查</a:t>
            </a:r>
            <a:r>
              <a:rPr lang="zh-CN" altLang="en-US" sz="2000" dirty="0" smtClean="0">
                <a:latin typeface="微软雅黑" pitchFamily="34" charset="-122"/>
                <a:ea typeface="微软雅黑" pitchFamily="34" charset="-122"/>
              </a:rPr>
              <a:t>质量证明文件是否正确、完整、整洁，并按规定及时收集、整理、归档。</a:t>
            </a:r>
          </a:p>
        </p:txBody>
      </p:sp>
    </p:spTree>
    <p:extLst>
      <p:ext uri="{BB962C8B-B14F-4D97-AF65-F5344CB8AC3E}">
        <p14:creationId xmlns="" xmlns:p14="http://schemas.microsoft.com/office/powerpoint/2010/main" val="37914514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检验的职能</a:t>
            </a:r>
            <a:r>
              <a:rPr lang="en-US" altLang="zh-CN" smtClean="0">
                <a:solidFill>
                  <a:schemeClr val="accent2"/>
                </a:solidFill>
                <a:latin typeface="华文新魏" pitchFamily="2" charset="-122"/>
                <a:ea typeface="华文新魏" pitchFamily="2" charset="-122"/>
              </a:rPr>
              <a:t>-</a:t>
            </a:r>
            <a:r>
              <a:rPr lang="zh-CN" altLang="en-US" sz="3200" smtClean="0">
                <a:solidFill>
                  <a:schemeClr val="accent2"/>
                </a:solidFill>
                <a:latin typeface="华文新魏" pitchFamily="2" charset="-122"/>
                <a:ea typeface="华文新魏" pitchFamily="2" charset="-122"/>
              </a:rPr>
              <a:t>预防职能</a:t>
            </a:r>
          </a:p>
        </p:txBody>
      </p:sp>
      <p:sp>
        <p:nvSpPr>
          <p:cNvPr id="72" name="内容占位符 2"/>
          <p:cNvSpPr>
            <a:spLocks noGrp="1"/>
          </p:cNvSpPr>
          <p:nvPr>
            <p:ph idx="1"/>
          </p:nvPr>
        </p:nvSpPr>
        <p:spPr>
          <a:xfrm>
            <a:off x="76200" y="1265238"/>
            <a:ext cx="8610600" cy="4830762"/>
          </a:xfrm>
        </p:spPr>
        <p:txBody>
          <a:bodyPr/>
          <a:lstStyle/>
          <a:p>
            <a:pPr marL="685800" lvl="2" defTabSz="1200150" eaLnBrk="1" hangingPunct="1">
              <a:lnSpc>
                <a:spcPct val="90000"/>
              </a:lnSpc>
              <a:spcAft>
                <a:spcPct val="15000"/>
              </a:spcAft>
              <a:buFontTx/>
              <a:buChar char="••"/>
              <a:defRPr/>
            </a:pPr>
            <a:r>
              <a:rPr lang="zh-CN" altLang="en-US" sz="2800" dirty="0" smtClean="0">
                <a:solidFill>
                  <a:schemeClr val="accent2"/>
                </a:solidFill>
                <a:latin typeface="华文新魏" pitchFamily="2" charset="-122"/>
                <a:ea typeface="华文新魏" pitchFamily="2" charset="-122"/>
              </a:rPr>
              <a:t>预防职能</a:t>
            </a:r>
            <a:endParaRPr lang="en-US" altLang="zh-CN" sz="2800" dirty="0" smtClean="0">
              <a:solidFill>
                <a:schemeClr val="accent2"/>
              </a:solidFill>
              <a:latin typeface="华文新魏" pitchFamily="2" charset="-122"/>
              <a:ea typeface="华文新魏" pitchFamily="2" charset="-122"/>
            </a:endParaRPr>
          </a:p>
          <a:p>
            <a:pPr marL="685800" lvl="2" defTabSz="1200150" eaLnBrk="1" hangingPunct="1">
              <a:lnSpc>
                <a:spcPct val="90000"/>
              </a:lnSpc>
              <a:spcAft>
                <a:spcPct val="15000"/>
              </a:spcAft>
              <a:buFontTx/>
              <a:buChar char="••"/>
              <a:defRPr/>
            </a:pPr>
            <a:endParaRPr lang="en-US" altLang="zh-CN" sz="18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kern="1200" dirty="0" smtClean="0">
                <a:latin typeface="微软雅黑" pitchFamily="34" charset="-122"/>
                <a:ea typeface="微软雅黑" pitchFamily="34" charset="-122"/>
              </a:rPr>
              <a:t>现代质量检验不单纯是事后把关，还同时起到预防的作用。</a:t>
            </a:r>
            <a:endParaRPr lang="en-US" altLang="zh-CN" sz="24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kern="1200" dirty="0" smtClean="0">
                <a:latin typeface="微软雅黑" pitchFamily="34" charset="-122"/>
                <a:ea typeface="微软雅黑" pitchFamily="34" charset="-122"/>
              </a:rPr>
              <a:t>通过对产品在检验过程中获得的大量数据和质量信息的分析，</a:t>
            </a:r>
            <a:r>
              <a:rPr lang="zh-CN" altLang="en-US" sz="2400" b="1" kern="1200" dirty="0" smtClean="0">
                <a:solidFill>
                  <a:srgbClr val="FF0000"/>
                </a:solidFill>
                <a:latin typeface="微软雅黑" pitchFamily="34" charset="-122"/>
                <a:ea typeface="微软雅黑" pitchFamily="34" charset="-122"/>
              </a:rPr>
              <a:t>提前</a:t>
            </a:r>
            <a:r>
              <a:rPr lang="zh-CN" altLang="en-US" sz="2400" kern="1200" dirty="0" smtClean="0">
                <a:latin typeface="微软雅黑" pitchFamily="34" charset="-122"/>
                <a:ea typeface="微软雅黑" pitchFamily="34" charset="-122"/>
              </a:rPr>
              <a:t>发现产品质量问题。</a:t>
            </a:r>
            <a:endParaRPr lang="en-US" altLang="zh-CN" sz="24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sz="14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kern="1200" dirty="0" smtClean="0">
                <a:latin typeface="微软雅黑" pitchFamily="34" charset="-122"/>
                <a:ea typeface="微软雅黑" pitchFamily="34" charset="-122"/>
              </a:rPr>
              <a:t>并协助有关部门分析造成的原因，及时采取</a:t>
            </a:r>
            <a:r>
              <a:rPr lang="zh-CN" altLang="en-US" sz="2400" b="1" kern="1200" dirty="0" smtClean="0">
                <a:solidFill>
                  <a:srgbClr val="FF0000"/>
                </a:solidFill>
                <a:latin typeface="微软雅黑" pitchFamily="34" charset="-122"/>
                <a:ea typeface="微软雅黑" pitchFamily="34" charset="-122"/>
              </a:rPr>
              <a:t>预防</a:t>
            </a:r>
            <a:r>
              <a:rPr lang="zh-CN" altLang="en-US" sz="2400" kern="1200" dirty="0" smtClean="0">
                <a:latin typeface="微软雅黑" pitchFamily="34" charset="-122"/>
                <a:ea typeface="微软雅黑" pitchFamily="34" charset="-122"/>
              </a:rPr>
              <a:t>措施，制止其不良后果的蔓延，防止其再度发生。</a:t>
            </a:r>
          </a:p>
          <a:p>
            <a:pPr marL="1143000" lvl="3" defTabSz="1200150" eaLnBrk="1" hangingPunct="1">
              <a:lnSpc>
                <a:spcPct val="90000"/>
              </a:lnSpc>
              <a:spcAft>
                <a:spcPct val="15000"/>
              </a:spcAft>
              <a:buFontTx/>
              <a:buChar char="••"/>
              <a:defRPr/>
            </a:pPr>
            <a:endParaRPr lang="en-US" altLang="zh-CN" sz="24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sz="28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sz="23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zh-CN" altLang="en-US" sz="2300" kern="1200" dirty="0" smtClean="0">
              <a:latin typeface="微软雅黑" pitchFamily="34" charset="-122"/>
              <a:ea typeface="微软雅黑" pitchFamily="34" charset="-122"/>
            </a:endParaRPr>
          </a:p>
        </p:txBody>
      </p:sp>
      <p:grpSp>
        <p:nvGrpSpPr>
          <p:cNvPr id="15364" name="Group 54"/>
          <p:cNvGrpSpPr>
            <a:grpSpLocks/>
          </p:cNvGrpSpPr>
          <p:nvPr/>
        </p:nvGrpSpPr>
        <p:grpSpPr bwMode="auto">
          <a:xfrm>
            <a:off x="7323138" y="4960938"/>
            <a:ext cx="1439862" cy="1439862"/>
            <a:chOff x="1685" y="3125"/>
            <a:chExt cx="907" cy="907"/>
          </a:xfrm>
        </p:grpSpPr>
        <p:grpSp>
          <p:nvGrpSpPr>
            <p:cNvPr id="15365" name="Group 55"/>
            <p:cNvGrpSpPr>
              <a:grpSpLocks/>
            </p:cNvGrpSpPr>
            <p:nvPr/>
          </p:nvGrpSpPr>
          <p:grpSpPr bwMode="auto">
            <a:xfrm>
              <a:off x="1685" y="3125"/>
              <a:ext cx="907" cy="907"/>
              <a:chOff x="2832" y="1728"/>
              <a:chExt cx="907" cy="907"/>
            </a:xfrm>
          </p:grpSpPr>
          <p:sp>
            <p:nvSpPr>
              <p:cNvPr id="15367" name="Oval 56"/>
              <p:cNvSpPr>
                <a:spLocks noChangeArrowheads="1"/>
              </p:cNvSpPr>
              <p:nvPr/>
            </p:nvSpPr>
            <p:spPr bwMode="gray">
              <a:xfrm>
                <a:off x="2832" y="1728"/>
                <a:ext cx="907" cy="907"/>
              </a:xfrm>
              <a:prstGeom prst="ellipse">
                <a:avLst/>
              </a:prstGeom>
              <a:gradFill rotWithShape="1">
                <a:gsLst>
                  <a:gs pos="0">
                    <a:srgbClr val="FFFFFF"/>
                  </a:gs>
                  <a:gs pos="50000">
                    <a:srgbClr val="3965E1"/>
                  </a:gs>
                  <a:gs pos="100000">
                    <a:srgbClr val="FFFFFF"/>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5368" name="Oval 57"/>
              <p:cNvSpPr>
                <a:spLocks noChangeArrowheads="1"/>
              </p:cNvSpPr>
              <p:nvPr/>
            </p:nvSpPr>
            <p:spPr bwMode="gray">
              <a:xfrm>
                <a:off x="2832" y="1728"/>
                <a:ext cx="907" cy="907"/>
              </a:xfrm>
              <a:prstGeom prst="ellipse">
                <a:avLst/>
              </a:prstGeom>
              <a:gradFill rotWithShape="1">
                <a:gsLst>
                  <a:gs pos="0">
                    <a:srgbClr val="3965E1">
                      <a:alpha val="32001"/>
                    </a:srgbClr>
                  </a:gs>
                  <a:gs pos="100000">
                    <a:srgbClr val="000000">
                      <a:alpha val="89998"/>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5369" name="Oval 58"/>
              <p:cNvSpPr>
                <a:spLocks noChangeArrowheads="1"/>
              </p:cNvSpPr>
              <p:nvPr/>
            </p:nvSpPr>
            <p:spPr bwMode="gray">
              <a:xfrm>
                <a:off x="2889" y="1788"/>
                <a:ext cx="787" cy="788"/>
              </a:xfrm>
              <a:prstGeom prst="ellipse">
                <a:avLst/>
              </a:prstGeom>
              <a:gradFill rotWithShape="1">
                <a:gsLst>
                  <a:gs pos="0">
                    <a:srgbClr val="1F377A"/>
                  </a:gs>
                  <a:gs pos="50000">
                    <a:srgbClr val="3965E1"/>
                  </a:gs>
                  <a:gs pos="100000">
                    <a:srgbClr val="1F377A"/>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5370" name="Oval 59"/>
              <p:cNvSpPr>
                <a:spLocks noChangeArrowheads="1"/>
              </p:cNvSpPr>
              <p:nvPr/>
            </p:nvSpPr>
            <p:spPr bwMode="gray">
              <a:xfrm>
                <a:off x="2889" y="1794"/>
                <a:ext cx="787" cy="788"/>
              </a:xfrm>
              <a:prstGeom prst="ellipse">
                <a:avLst/>
              </a:prstGeom>
              <a:gradFill rotWithShape="1">
                <a:gsLst>
                  <a:gs pos="0">
                    <a:srgbClr val="264396"/>
                  </a:gs>
                  <a:gs pos="100000">
                    <a:srgbClr val="3965E1">
                      <a:alpha val="0"/>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5371" name="Oval 60"/>
              <p:cNvSpPr>
                <a:spLocks noChangeArrowheads="1"/>
              </p:cNvSpPr>
              <p:nvPr/>
            </p:nvSpPr>
            <p:spPr bwMode="gray">
              <a:xfrm>
                <a:off x="2928" y="1833"/>
                <a:ext cx="709" cy="709"/>
              </a:xfrm>
              <a:prstGeom prst="ellipse">
                <a:avLst/>
              </a:prstGeom>
              <a:gradFill rotWithShape="1">
                <a:gsLst>
                  <a:gs pos="0">
                    <a:srgbClr val="3965E1"/>
                  </a:gs>
                  <a:gs pos="100000">
                    <a:srgbClr val="03060D"/>
                  </a:gs>
                </a:gsLst>
                <a:lin ang="54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grpSp>
            <p:nvGrpSpPr>
              <p:cNvPr id="15372" name="Group 61"/>
              <p:cNvGrpSpPr>
                <a:grpSpLocks/>
              </p:cNvGrpSpPr>
              <p:nvPr/>
            </p:nvGrpSpPr>
            <p:grpSpPr bwMode="auto">
              <a:xfrm>
                <a:off x="2946" y="1842"/>
                <a:ext cx="687" cy="688"/>
                <a:chOff x="4166" y="1706"/>
                <a:chExt cx="1252" cy="1252"/>
              </a:xfrm>
            </p:grpSpPr>
            <p:sp>
              <p:nvSpPr>
                <p:cNvPr id="15373" name="Oval 62"/>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5374" name="Oval 63"/>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5375" name="Oval 64"/>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5376" name="Oval 65"/>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grpSp>
        </p:grpSp>
        <p:sp>
          <p:nvSpPr>
            <p:cNvPr id="15366" name="Text Box 66"/>
            <p:cNvSpPr txBox="1">
              <a:spLocks noChangeArrowheads="1"/>
            </p:cNvSpPr>
            <p:nvPr/>
          </p:nvSpPr>
          <p:spPr bwMode="gray">
            <a:xfrm>
              <a:off x="1908" y="3365"/>
              <a:ext cx="441" cy="4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r>
                <a:rPr lang="zh-CN" altLang="en-US" sz="2000" b="1">
                  <a:solidFill>
                    <a:srgbClr val="000000"/>
                  </a:solidFill>
                </a:rPr>
                <a:t>预防</a:t>
              </a:r>
              <a:endParaRPr lang="en-US" altLang="zh-CN" sz="2000" b="1">
                <a:solidFill>
                  <a:srgbClr val="000000"/>
                </a:solidFill>
              </a:endParaRPr>
            </a:p>
            <a:p>
              <a:pPr algn="ctr"/>
              <a:r>
                <a:rPr lang="zh-CN" altLang="en-US" sz="2000" b="1">
                  <a:solidFill>
                    <a:srgbClr val="000000"/>
                  </a:solidFill>
                </a:rPr>
                <a:t>职能</a:t>
              </a:r>
              <a:endParaRPr lang="en-US" altLang="zh-CN" sz="2000" b="1">
                <a:solidFill>
                  <a:srgbClr val="000000"/>
                </a:solidFill>
              </a:endParaRPr>
            </a:p>
          </p:txBody>
        </p:sp>
      </p:gr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产品质量证明文件管理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381000" y="1219200"/>
            <a:ext cx="8382000" cy="48320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产品质量证明文件的分类</a:t>
            </a:r>
            <a:endParaRPr lang="en-US" altLang="zh-CN" sz="10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1000" dirty="0" smtClean="0">
              <a:solidFill>
                <a:srgbClr val="3333FF"/>
              </a:solidFill>
              <a:latin typeface="华文新魏" pitchFamily="2" charset="-122"/>
              <a:ea typeface="华文新魏" pitchFamily="2"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第</a:t>
            </a:r>
            <a:r>
              <a:rPr lang="en-US" altLang="zh-CN" sz="2000" dirty="0" smtClean="0">
                <a:latin typeface="微软雅黑" pitchFamily="34" charset="-122"/>
                <a:ea typeface="微软雅黑" pitchFamily="34" charset="-122"/>
              </a:rPr>
              <a:t>1</a:t>
            </a:r>
            <a:r>
              <a:rPr lang="zh-CN" altLang="en-US" sz="2000" dirty="0" smtClean="0">
                <a:latin typeface="微软雅黑" pitchFamily="34" charset="-122"/>
                <a:ea typeface="微软雅黑" pitchFamily="34" charset="-122"/>
              </a:rPr>
              <a:t>类：用于型号及系统产品，如弹头、弹体、发动机、运载火箭。</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第</a:t>
            </a:r>
            <a:r>
              <a:rPr lang="en-US" altLang="zh-CN" sz="2000" dirty="0" smtClean="0">
                <a:latin typeface="微软雅黑" pitchFamily="34" charset="-122"/>
                <a:ea typeface="微软雅黑" pitchFamily="34" charset="-122"/>
              </a:rPr>
              <a:t>1I</a:t>
            </a:r>
            <a:r>
              <a:rPr lang="zh-CN" altLang="en-US" sz="2000" dirty="0" smtClean="0">
                <a:latin typeface="微软雅黑" pitchFamily="34" charset="-122"/>
                <a:ea typeface="微软雅黑" pitchFamily="34" charset="-122"/>
              </a:rPr>
              <a:t>类：用于各系统电子仪器、设备、装置。</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第</a:t>
            </a:r>
            <a:r>
              <a:rPr lang="en-US" altLang="zh-CN" sz="2000" dirty="0" smtClean="0">
                <a:latin typeface="微软雅黑" pitchFamily="34" charset="-122"/>
                <a:ea typeface="微软雅黑" pitchFamily="34" charset="-122"/>
              </a:rPr>
              <a:t>Ⅲ</a:t>
            </a:r>
            <a:r>
              <a:rPr lang="zh-CN" altLang="en-US" sz="2000" dirty="0" smtClean="0">
                <a:latin typeface="微软雅黑" pitchFamily="34" charset="-122"/>
                <a:ea typeface="微软雅黑" pitchFamily="34" charset="-122"/>
              </a:rPr>
              <a:t>类：用于特种车辆及复杂的地面机械设备。</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第</a:t>
            </a:r>
            <a:r>
              <a:rPr lang="en-US" altLang="zh-CN" sz="2000" dirty="0" smtClean="0">
                <a:latin typeface="微软雅黑" pitchFamily="34" charset="-122"/>
                <a:ea typeface="微软雅黑" pitchFamily="34" charset="-122"/>
              </a:rPr>
              <a:t>Ⅳ</a:t>
            </a:r>
            <a:r>
              <a:rPr lang="zh-CN" altLang="en-US" sz="2000" dirty="0" smtClean="0">
                <a:latin typeface="微软雅黑" pitchFamily="34" charset="-122"/>
                <a:ea typeface="微软雅黑" pitchFamily="34" charset="-122"/>
              </a:rPr>
              <a:t>类：用于结构简单、功能不复杂的产品。</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第</a:t>
            </a:r>
            <a:r>
              <a:rPr lang="en-US" altLang="zh-CN" sz="2000" dirty="0" smtClean="0">
                <a:latin typeface="微软雅黑" pitchFamily="34" charset="-122"/>
                <a:ea typeface="微软雅黑" pitchFamily="34" charset="-122"/>
              </a:rPr>
              <a:t>V</a:t>
            </a:r>
            <a:r>
              <a:rPr lang="zh-CN" altLang="en-US" sz="2000" dirty="0" smtClean="0">
                <a:latin typeface="微软雅黑" pitchFamily="34" charset="-122"/>
                <a:ea typeface="微软雅黑" pitchFamily="34" charset="-122"/>
              </a:rPr>
              <a:t>类：用于结构较复杂的组件产品，如活门自动器、贮箱、气瓶。</a:t>
            </a:r>
          </a:p>
          <a:p>
            <a:pPr marL="800100" lvl="2" indent="-342900">
              <a:lnSpc>
                <a:spcPct val="150000"/>
              </a:lnSpc>
              <a:buFont typeface="Wingdings" pitchFamily="2" charset="2"/>
              <a:buChar char="p"/>
            </a:pPr>
            <a:endParaRPr lang="en-US" altLang="zh-CN" sz="2000" dirty="0" smtClean="0">
              <a:latin typeface="微软雅黑" pitchFamily="34" charset="-122"/>
              <a:ea typeface="微软雅黑" pitchFamily="34" charset="-122"/>
            </a:endParaRPr>
          </a:p>
          <a:p>
            <a:pPr marL="800100" lvl="2" indent="-342900">
              <a:lnSpc>
                <a:spcPct val="150000"/>
              </a:lnSpc>
              <a:buFont typeface="Wingdings" pitchFamily="2" charset="2"/>
              <a:buChar char="p"/>
            </a:pPr>
            <a:r>
              <a:rPr lang="zh-CN" altLang="en-US" sz="2000" dirty="0" smtClean="0">
                <a:latin typeface="微软雅黑" pitchFamily="34" charset="-122"/>
                <a:ea typeface="微软雅黑" pitchFamily="34" charset="-122"/>
              </a:rPr>
              <a:t>第</a:t>
            </a:r>
            <a:r>
              <a:rPr lang="en-US" altLang="zh-CN" sz="2000" dirty="0" smtClean="0">
                <a:latin typeface="微软雅黑" pitchFamily="34" charset="-122"/>
                <a:ea typeface="微软雅黑" pitchFamily="34" charset="-122"/>
              </a:rPr>
              <a:t>1</a:t>
            </a:r>
            <a:r>
              <a:rPr lang="zh-CN" altLang="en-US" sz="2000" dirty="0" smtClean="0">
                <a:latin typeface="微软雅黑" pitchFamily="34" charset="-122"/>
                <a:ea typeface="微软雅黑" pitchFamily="34" charset="-122"/>
              </a:rPr>
              <a:t>、</a:t>
            </a:r>
            <a:r>
              <a:rPr lang="en-US" altLang="zh-CN" sz="2000" dirty="0" smtClean="0">
                <a:latin typeface="微软雅黑" pitchFamily="34" charset="-122"/>
                <a:ea typeface="微软雅黑" pitchFamily="34" charset="-122"/>
              </a:rPr>
              <a:t>II</a:t>
            </a:r>
            <a:r>
              <a:rPr lang="zh-CN" altLang="en-US" sz="2000" dirty="0" smtClean="0">
                <a:latin typeface="微软雅黑" pitchFamily="34" charset="-122"/>
                <a:ea typeface="微软雅黑" pitchFamily="34" charset="-122"/>
              </a:rPr>
              <a:t>、</a:t>
            </a:r>
            <a:r>
              <a:rPr lang="en-US" altLang="zh-CN" sz="2000" dirty="0" smtClean="0">
                <a:latin typeface="微软雅黑" pitchFamily="34" charset="-122"/>
                <a:ea typeface="微软雅黑" pitchFamily="34" charset="-122"/>
              </a:rPr>
              <a:t>Ⅲ</a:t>
            </a:r>
            <a:r>
              <a:rPr lang="zh-CN" altLang="en-US" sz="2000" dirty="0" smtClean="0">
                <a:latin typeface="微软雅黑" pitchFamily="34" charset="-122"/>
                <a:ea typeface="微软雅黑" pitchFamily="34" charset="-122"/>
              </a:rPr>
              <a:t>类产品质量证明文件成册使用，又称</a:t>
            </a:r>
            <a:r>
              <a:rPr lang="zh-CN" altLang="en-US" sz="2000" b="1" dirty="0" smtClean="0">
                <a:solidFill>
                  <a:srgbClr val="FF0000"/>
                </a:solidFill>
                <a:latin typeface="微软雅黑" pitchFamily="34" charset="-122"/>
                <a:ea typeface="微软雅黑" pitchFamily="34" charset="-122"/>
              </a:rPr>
              <a:t>产品证明书</a:t>
            </a:r>
            <a:r>
              <a:rPr lang="zh-CN" altLang="en-US" sz="2000" dirty="0" smtClean="0">
                <a:latin typeface="微软雅黑" pitchFamily="34" charset="-122"/>
                <a:ea typeface="微软雅黑" pitchFamily="34" charset="-122"/>
              </a:rPr>
              <a:t>。</a:t>
            </a:r>
            <a:endParaRPr lang="en-US" altLang="zh-CN" sz="2000" dirty="0" smtClean="0">
              <a:latin typeface="微软雅黑" pitchFamily="34" charset="-122"/>
              <a:ea typeface="微软雅黑" pitchFamily="34" charset="-122"/>
            </a:endParaRPr>
          </a:p>
          <a:p>
            <a:pPr marL="800100" lvl="2" indent="-342900">
              <a:lnSpc>
                <a:spcPct val="150000"/>
              </a:lnSpc>
              <a:buFont typeface="Wingdings" pitchFamily="2" charset="2"/>
              <a:buChar char="p"/>
            </a:pPr>
            <a:r>
              <a:rPr lang="zh-CN" altLang="en-US" sz="2000" dirty="0" smtClean="0">
                <a:latin typeface="微软雅黑" pitchFamily="34" charset="-122"/>
                <a:ea typeface="微软雅黑" pitchFamily="34" charset="-122"/>
              </a:rPr>
              <a:t>第</a:t>
            </a:r>
            <a:r>
              <a:rPr lang="en-US" altLang="zh-CN" sz="2000" dirty="0" smtClean="0">
                <a:latin typeface="微软雅黑" pitchFamily="34" charset="-122"/>
                <a:ea typeface="微软雅黑" pitchFamily="34" charset="-122"/>
              </a:rPr>
              <a:t>Ⅳ</a:t>
            </a:r>
            <a:r>
              <a:rPr lang="zh-CN" altLang="en-US" sz="2000" dirty="0" smtClean="0">
                <a:latin typeface="微软雅黑" pitchFamily="34" charset="-122"/>
                <a:ea typeface="微软雅黑" pitchFamily="34" charset="-122"/>
              </a:rPr>
              <a:t>类为</a:t>
            </a:r>
            <a:r>
              <a:rPr lang="zh-CN" altLang="en-US" sz="2000" b="1" dirty="0" smtClean="0">
                <a:solidFill>
                  <a:srgbClr val="FF0000"/>
                </a:solidFill>
                <a:latin typeface="微软雅黑" pitchFamily="34" charset="-122"/>
                <a:ea typeface="微软雅黑" pitchFamily="34" charset="-122"/>
              </a:rPr>
              <a:t>通用合格证</a:t>
            </a:r>
            <a:r>
              <a:rPr lang="zh-CN" altLang="en-US" sz="2000" dirty="0" smtClean="0">
                <a:latin typeface="微软雅黑" pitchFamily="34" charset="-122"/>
                <a:ea typeface="微软雅黑" pitchFamily="34" charset="-122"/>
              </a:rPr>
              <a:t>或合格标签。</a:t>
            </a:r>
            <a:endParaRPr lang="en-US" altLang="zh-CN" sz="2000" dirty="0" smtClean="0">
              <a:latin typeface="微软雅黑" pitchFamily="34" charset="-122"/>
              <a:ea typeface="微软雅黑" pitchFamily="34" charset="-122"/>
            </a:endParaRPr>
          </a:p>
          <a:p>
            <a:pPr marL="800100" lvl="2" indent="-342900">
              <a:lnSpc>
                <a:spcPct val="150000"/>
              </a:lnSpc>
              <a:buFont typeface="Wingdings" pitchFamily="2" charset="2"/>
              <a:buChar char="p"/>
            </a:pPr>
            <a:r>
              <a:rPr lang="zh-CN" altLang="en-US" sz="2000" dirty="0" smtClean="0">
                <a:latin typeface="微软雅黑" pitchFamily="34" charset="-122"/>
                <a:ea typeface="微软雅黑" pitchFamily="34" charset="-122"/>
              </a:rPr>
              <a:t>第</a:t>
            </a:r>
            <a:r>
              <a:rPr lang="en-US" altLang="zh-CN" sz="2000" dirty="0" smtClean="0">
                <a:latin typeface="微软雅黑" pitchFamily="34" charset="-122"/>
                <a:ea typeface="微软雅黑" pitchFamily="34" charset="-122"/>
              </a:rPr>
              <a:t>V</a:t>
            </a:r>
            <a:r>
              <a:rPr lang="zh-CN" altLang="en-US" sz="2000" dirty="0" smtClean="0">
                <a:latin typeface="微软雅黑" pitchFamily="34" charset="-122"/>
                <a:ea typeface="微软雅黑" pitchFamily="34" charset="-122"/>
              </a:rPr>
              <a:t>类为</a:t>
            </a:r>
            <a:r>
              <a:rPr lang="zh-CN" altLang="en-US" sz="2000" b="1" dirty="0" smtClean="0">
                <a:solidFill>
                  <a:srgbClr val="FF0000"/>
                </a:solidFill>
                <a:latin typeface="微软雅黑" pitchFamily="34" charset="-122"/>
                <a:ea typeface="微软雅黑" pitchFamily="34" charset="-122"/>
              </a:rPr>
              <a:t>专用产品合格证</a:t>
            </a:r>
            <a:r>
              <a:rPr lang="zh-CN" altLang="en-US" sz="2000" dirty="0" smtClean="0">
                <a:latin typeface="微软雅黑" pitchFamily="34" charset="-122"/>
                <a:ea typeface="微软雅黑" pitchFamily="34" charset="-122"/>
              </a:rPr>
              <a:t>。</a:t>
            </a:r>
          </a:p>
        </p:txBody>
      </p:sp>
    </p:spTree>
    <p:extLst>
      <p:ext uri="{BB962C8B-B14F-4D97-AF65-F5344CB8AC3E}">
        <p14:creationId xmlns="" xmlns:p14="http://schemas.microsoft.com/office/powerpoint/2010/main" val="3539562369"/>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产品质量证明文件管理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381000" y="1219200"/>
            <a:ext cx="8382000" cy="43704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产品质量证明文件的管理</a:t>
            </a:r>
            <a:endParaRPr lang="en-US" altLang="zh-CN" sz="2800" dirty="0" smtClean="0">
              <a:solidFill>
                <a:srgbClr val="3333FF"/>
              </a:solidFill>
              <a:latin typeface="华文新魏" pitchFamily="2" charset="-122"/>
              <a:ea typeface="华文新魏" pitchFamily="2" charset="-122"/>
            </a:endParaRPr>
          </a:p>
          <a:p>
            <a:pPr>
              <a:buFont typeface="Wingdings" pitchFamily="2" charset="2"/>
              <a:buChar char="p"/>
            </a:pPr>
            <a:endParaRPr lang="en-US" altLang="zh-CN" sz="1000" dirty="0" smtClean="0">
              <a:solidFill>
                <a:srgbClr val="3333FF"/>
              </a:solidFill>
              <a:latin typeface="华文新魏" pitchFamily="2" charset="-122"/>
              <a:ea typeface="华文新魏" pitchFamily="2"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检验部门负责通用产品合格证的</a:t>
            </a:r>
            <a:r>
              <a:rPr lang="zh-CN" altLang="en-US" sz="2000" b="1" dirty="0" smtClean="0">
                <a:solidFill>
                  <a:srgbClr val="FF0000"/>
                </a:solidFill>
                <a:latin typeface="微软雅黑" pitchFamily="34" charset="-122"/>
                <a:ea typeface="微软雅黑" pitchFamily="34" charset="-122"/>
              </a:rPr>
              <a:t>设计、制作、管理、发放</a:t>
            </a:r>
            <a:r>
              <a:rPr lang="zh-CN" altLang="en-US" sz="2000" dirty="0" smtClean="0">
                <a:latin typeface="微软雅黑" pitchFamily="34" charset="-122"/>
                <a:ea typeface="微软雅黑" pitchFamily="34" charset="-122"/>
              </a:rPr>
              <a:t>工作。</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产品证明书由产品设计部门出</a:t>
            </a:r>
            <a:r>
              <a:rPr lang="zh-CN" altLang="en-US" sz="2000" b="1" dirty="0" smtClean="0">
                <a:solidFill>
                  <a:srgbClr val="FF0000"/>
                </a:solidFill>
                <a:latin typeface="微软雅黑" pitchFamily="34" charset="-122"/>
                <a:ea typeface="微软雅黑" pitchFamily="34" charset="-122"/>
              </a:rPr>
              <a:t>样本</a:t>
            </a:r>
            <a:r>
              <a:rPr lang="zh-CN" altLang="en-US" sz="2000" dirty="0" smtClean="0">
                <a:latin typeface="微软雅黑" pitchFamily="34" charset="-122"/>
                <a:ea typeface="微软雅黑" pitchFamily="34" charset="-122"/>
              </a:rPr>
              <a:t>，生产部门</a:t>
            </a:r>
            <a:r>
              <a:rPr lang="zh-CN" altLang="en-US" sz="2000" b="1" dirty="0" smtClean="0">
                <a:solidFill>
                  <a:srgbClr val="FF0000"/>
                </a:solidFill>
                <a:latin typeface="微软雅黑" pitchFamily="34" charset="-122"/>
                <a:ea typeface="微软雅黑" pitchFamily="34" charset="-122"/>
              </a:rPr>
              <a:t>制作</a:t>
            </a:r>
            <a:r>
              <a:rPr lang="zh-CN" altLang="en-US" sz="2000" dirty="0" smtClean="0">
                <a:latin typeface="微软雅黑" pitchFamily="34" charset="-122"/>
                <a:ea typeface="微软雅黑" pitchFamily="34" charset="-122"/>
              </a:rPr>
              <a:t>。</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检验部门负责组织产品合格证的</a:t>
            </a:r>
            <a:r>
              <a:rPr lang="zh-CN" altLang="en-US" sz="2000" b="1" dirty="0" smtClean="0">
                <a:solidFill>
                  <a:srgbClr val="FF0000"/>
                </a:solidFill>
                <a:latin typeface="微软雅黑" pitchFamily="34" charset="-122"/>
                <a:ea typeface="微软雅黑" pitchFamily="34" charset="-122"/>
              </a:rPr>
              <a:t>收集、整理、上报、归档</a:t>
            </a:r>
            <a:r>
              <a:rPr lang="zh-CN" altLang="en-US" sz="2000" dirty="0" smtClean="0">
                <a:latin typeface="微软雅黑" pitchFamily="34" charset="-122"/>
                <a:ea typeface="微软雅黑" pitchFamily="34" charset="-122"/>
              </a:rPr>
              <a:t>等工作。</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检验员负贲产品合格证的</a:t>
            </a:r>
            <a:r>
              <a:rPr lang="zh-CN" altLang="en-US" sz="2000" b="1" dirty="0" smtClean="0">
                <a:solidFill>
                  <a:srgbClr val="FF0000"/>
                </a:solidFill>
                <a:latin typeface="微软雅黑" pitchFamily="34" charset="-122"/>
                <a:ea typeface="微软雅黑" pitchFamily="34" charset="-122"/>
              </a:rPr>
              <a:t>签发</a:t>
            </a:r>
            <a:r>
              <a:rPr lang="zh-CN" altLang="en-US" sz="2000" dirty="0" smtClean="0">
                <a:latin typeface="微软雅黑" pitchFamily="34" charset="-122"/>
                <a:ea typeface="微软雅黑" pitchFamily="34" charset="-122"/>
              </a:rPr>
              <a:t>，对其签发合格证的正确性负责。</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产品库房及领用人，应</a:t>
            </a:r>
            <a:r>
              <a:rPr lang="zh-CN" altLang="en-US" sz="2000" b="1" dirty="0" smtClean="0">
                <a:solidFill>
                  <a:srgbClr val="FF0000"/>
                </a:solidFill>
                <a:latin typeface="微软雅黑" pitchFamily="34" charset="-122"/>
                <a:ea typeface="微软雅黑" pitchFamily="34" charset="-122"/>
              </a:rPr>
              <a:t>保管</a:t>
            </a:r>
            <a:r>
              <a:rPr lang="zh-CN" altLang="en-US" sz="2000" dirty="0" smtClean="0">
                <a:latin typeface="微软雅黑" pitchFamily="34" charset="-122"/>
                <a:ea typeface="微软雅黑" pitchFamily="34" charset="-122"/>
              </a:rPr>
              <a:t>好产品合格证，确保物、证一致，产品应按合格证分批发放。</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航天产品</a:t>
            </a:r>
            <a:r>
              <a:rPr lang="en-US" altLang="zh-CN" sz="2000" dirty="0" smtClean="0">
                <a:latin typeface="微软雅黑" pitchFamily="34" charset="-122"/>
                <a:ea typeface="微软雅黑" pitchFamily="34" charset="-122"/>
              </a:rPr>
              <a:t>I. II</a:t>
            </a:r>
            <a:r>
              <a:rPr lang="zh-CN" altLang="en-US" sz="2000" dirty="0" smtClean="0">
                <a:latin typeface="微软雅黑" pitchFamily="34" charset="-122"/>
                <a:ea typeface="微软雅黑" pitchFamily="34" charset="-122"/>
              </a:rPr>
              <a:t>、</a:t>
            </a:r>
            <a:r>
              <a:rPr lang="en-US" altLang="zh-CN" sz="2000" dirty="0" smtClean="0">
                <a:latin typeface="微软雅黑" pitchFamily="34" charset="-122"/>
                <a:ea typeface="微软雅黑" pitchFamily="34" charset="-122"/>
              </a:rPr>
              <a:t>Ⅲ</a:t>
            </a:r>
            <a:r>
              <a:rPr lang="zh-CN" altLang="en-US" sz="2000" dirty="0" smtClean="0">
                <a:latin typeface="微软雅黑" pitchFamily="34" charset="-122"/>
                <a:ea typeface="微软雅黑" pitchFamily="34" charset="-122"/>
              </a:rPr>
              <a:t>类出厂产品证明书，须由厂（所）长</a:t>
            </a:r>
            <a:r>
              <a:rPr lang="zh-CN" altLang="en-US" sz="2000" b="1" dirty="0" smtClean="0">
                <a:solidFill>
                  <a:srgbClr val="FF0000"/>
                </a:solidFill>
                <a:latin typeface="微软雅黑" pitchFamily="34" charset="-122"/>
                <a:ea typeface="微软雅黑" pitchFamily="34" charset="-122"/>
              </a:rPr>
              <a:t>签署</a:t>
            </a:r>
            <a:r>
              <a:rPr lang="zh-CN" altLang="en-US" sz="2000" dirty="0" smtClean="0">
                <a:latin typeface="微软雅黑" pitchFamily="34" charset="-122"/>
                <a:ea typeface="微软雅黑" pitchFamily="34" charset="-122"/>
              </a:rPr>
              <a:t>。并加盖单位公章。</a:t>
            </a:r>
          </a:p>
        </p:txBody>
      </p:sp>
    </p:spTree>
    <p:extLst>
      <p:ext uri="{BB962C8B-B14F-4D97-AF65-F5344CB8AC3E}">
        <p14:creationId xmlns="" xmlns:p14="http://schemas.microsoft.com/office/powerpoint/2010/main" val="1395257380"/>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产品质量证明文件管理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381000" y="1219200"/>
            <a:ext cx="8382000" cy="46782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产品质量证明文件的填写</a:t>
            </a:r>
            <a:endParaRPr lang="en-US" altLang="zh-CN" sz="1000" dirty="0" smtClean="0">
              <a:solidFill>
                <a:srgbClr val="3333FF"/>
              </a:solidFill>
              <a:latin typeface="华文新魏" pitchFamily="2" charset="-122"/>
              <a:ea typeface="华文新魏" pitchFamily="2"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应用</a:t>
            </a:r>
            <a:r>
              <a:rPr lang="zh-CN" altLang="en-US" sz="2000" b="1" dirty="0" smtClean="0">
                <a:solidFill>
                  <a:srgbClr val="FF0000"/>
                </a:solidFill>
                <a:latin typeface="微软雅黑" pitchFamily="34" charset="-122"/>
                <a:ea typeface="微软雅黑" pitchFamily="34" charset="-122"/>
              </a:rPr>
              <a:t>钢笔</a:t>
            </a:r>
            <a:r>
              <a:rPr lang="zh-CN" altLang="en-US" sz="2000" dirty="0" smtClean="0">
                <a:latin typeface="微软雅黑" pitchFamily="34" charset="-122"/>
                <a:ea typeface="微软雅黑" pitchFamily="34" charset="-122"/>
              </a:rPr>
              <a:t>填写，通用合格证可以使用复写纸。当有要求时，产品证明书应打字填写</a:t>
            </a:r>
            <a:r>
              <a:rPr lang="zh-CN" altLang="en-US" sz="2000" dirty="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其字号、字体应符合有关文件规定。</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填写</a:t>
            </a:r>
            <a:r>
              <a:rPr lang="zh-CN" altLang="en-US" sz="2000" b="1" dirty="0" smtClean="0">
                <a:solidFill>
                  <a:srgbClr val="FF0000"/>
                </a:solidFill>
                <a:latin typeface="微软雅黑" pitchFamily="34" charset="-122"/>
                <a:ea typeface="微软雅黑" pitchFamily="34" charset="-122"/>
              </a:rPr>
              <a:t>字迹</a:t>
            </a:r>
            <a:r>
              <a:rPr lang="zh-CN" altLang="en-US" sz="2000" u="sng" dirty="0" smtClean="0">
                <a:latin typeface="微软雅黑" pitchFamily="34" charset="-122"/>
                <a:ea typeface="微软雅黑" pitchFamily="34" charset="-122"/>
              </a:rPr>
              <a:t>应端正、清晰</a:t>
            </a:r>
            <a:r>
              <a:rPr lang="zh-CN" altLang="en-US" sz="2000" dirty="0" smtClean="0">
                <a:latin typeface="微软雅黑" pitchFamily="34" charset="-122"/>
                <a:ea typeface="微软雅黑" pitchFamily="34" charset="-122"/>
              </a:rPr>
              <a:t>。用字、用词符合规范要求。</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按规定</a:t>
            </a:r>
            <a:r>
              <a:rPr lang="zh-CN" altLang="en-US" sz="2000" u="sng" dirty="0" smtClean="0">
                <a:latin typeface="微软雅黑" pitchFamily="34" charset="-122"/>
                <a:ea typeface="微软雅黑" pitchFamily="34" charset="-122"/>
              </a:rPr>
              <a:t>正确、完整地</a:t>
            </a:r>
            <a:r>
              <a:rPr lang="zh-CN" altLang="en-US" sz="2000" b="1" dirty="0" smtClean="0">
                <a:solidFill>
                  <a:srgbClr val="FF0000"/>
                </a:solidFill>
                <a:latin typeface="微软雅黑" pitchFamily="34" charset="-122"/>
                <a:ea typeface="微软雅黑" pitchFamily="34" charset="-122"/>
              </a:rPr>
              <a:t>填写</a:t>
            </a:r>
            <a:r>
              <a:rPr lang="zh-CN" altLang="en-US" sz="2000" dirty="0" smtClean="0">
                <a:latin typeface="微软雅黑" pitchFamily="34" charset="-122"/>
                <a:ea typeface="微软雅黑" pitchFamily="34" charset="-122"/>
              </a:rPr>
              <a:t>各项内容，错漏后果由填写人负责。</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不允许任意更改，特殊情况下</a:t>
            </a:r>
            <a:r>
              <a:rPr lang="zh-CN" altLang="en-US" sz="2000" u="sng" dirty="0" smtClean="0">
                <a:latin typeface="微软雅黑" pitchFamily="34" charset="-122"/>
                <a:ea typeface="微软雅黑" pitchFamily="34" charset="-122"/>
              </a:rPr>
              <a:t>只允许</a:t>
            </a:r>
            <a:r>
              <a:rPr lang="zh-CN" altLang="en-US" sz="2000" b="1" dirty="0" smtClean="0">
                <a:solidFill>
                  <a:srgbClr val="FF0000"/>
                </a:solidFill>
                <a:latin typeface="微软雅黑" pitchFamily="34" charset="-122"/>
                <a:ea typeface="微软雅黑" pitchFamily="34" charset="-122"/>
              </a:rPr>
              <a:t>划改</a:t>
            </a:r>
            <a:r>
              <a:rPr lang="zh-CN" altLang="en-US" sz="2000" dirty="0" smtClean="0">
                <a:latin typeface="微软雅黑" pitchFamily="34" charset="-122"/>
                <a:ea typeface="微软雅黑" pitchFamily="34" charset="-122"/>
              </a:rPr>
              <a:t>（不允许刮改或涂改），即将需要更改之处用细实线划掉，然后填写更改后内容，被划掉部分应能清楚地看出更改前的情况。</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u="sng" dirty="0" smtClean="0">
                <a:latin typeface="微软雅黑" pitchFamily="34" charset="-122"/>
                <a:ea typeface="微软雅黑" pitchFamily="34" charset="-122"/>
              </a:rPr>
              <a:t>一证更改不得超过两处，同一处不允许重复</a:t>
            </a:r>
            <a:r>
              <a:rPr lang="zh-CN" altLang="en-US" sz="2000" b="1" dirty="0">
                <a:solidFill>
                  <a:srgbClr val="FF0000"/>
                </a:solidFill>
                <a:latin typeface="微软雅黑" pitchFamily="34" charset="-122"/>
                <a:ea typeface="微软雅黑" pitchFamily="34" charset="-122"/>
              </a:rPr>
              <a:t>更</a:t>
            </a:r>
            <a:r>
              <a:rPr lang="zh-CN" altLang="en-US" sz="2000" b="1" dirty="0" smtClean="0">
                <a:solidFill>
                  <a:srgbClr val="FF0000"/>
                </a:solidFill>
                <a:latin typeface="微软雅黑" pitchFamily="34" charset="-122"/>
                <a:ea typeface="微软雅黑" pitchFamily="34" charset="-122"/>
              </a:rPr>
              <a:t>改</a:t>
            </a:r>
            <a:r>
              <a:rPr lang="zh-CN" altLang="en-US" sz="2000" dirty="0" smtClean="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通用合格证应有</a:t>
            </a:r>
            <a:r>
              <a:rPr lang="zh-CN" altLang="en-US" sz="2000" b="1" dirty="0" smtClean="0">
                <a:solidFill>
                  <a:srgbClr val="FF0000"/>
                </a:solidFill>
                <a:latin typeface="微软雅黑" pitchFamily="34" charset="-122"/>
                <a:ea typeface="微软雅黑" pitchFamily="34" charset="-122"/>
              </a:rPr>
              <a:t>编号</a:t>
            </a:r>
            <a:r>
              <a:rPr lang="zh-CN" altLang="en-US" sz="2000" dirty="0" smtClean="0">
                <a:latin typeface="微软雅黑" pitchFamily="34" charset="-122"/>
                <a:ea typeface="微软雅黑" pitchFamily="34" charset="-122"/>
              </a:rPr>
              <a:t>，编号方法根据本单位具体情况定。</a:t>
            </a:r>
          </a:p>
        </p:txBody>
      </p:sp>
    </p:spTree>
    <p:extLst>
      <p:ext uri="{BB962C8B-B14F-4D97-AF65-F5344CB8AC3E}">
        <p14:creationId xmlns="" xmlns:p14="http://schemas.microsoft.com/office/powerpoint/2010/main" val="1395257380"/>
      </p:ext>
    </p:extLst>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产品质量证明文件管理</a:t>
            </a:r>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381000" y="1219200"/>
            <a:ext cx="8382000" cy="42165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产品质量证明文件的签发需满足：</a:t>
            </a:r>
            <a:endParaRPr lang="en-US" altLang="zh-CN" sz="1000" dirty="0" smtClean="0">
              <a:solidFill>
                <a:srgbClr val="3333FF"/>
              </a:solidFill>
              <a:latin typeface="华文新魏" pitchFamily="2" charset="-122"/>
              <a:ea typeface="华文新魏" pitchFamily="2"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配套的器材（含原材料、元器件、成件）有</a:t>
            </a:r>
            <a:r>
              <a:rPr lang="zh-CN" altLang="en-US" sz="2000" b="1" dirty="0" smtClean="0">
                <a:solidFill>
                  <a:srgbClr val="FF0000"/>
                </a:solidFill>
                <a:latin typeface="微软雅黑" pitchFamily="34" charset="-122"/>
                <a:ea typeface="微软雅黑" pitchFamily="34" charset="-122"/>
              </a:rPr>
              <a:t>合格证</a:t>
            </a:r>
            <a:r>
              <a:rPr lang="zh-CN" altLang="en-US" sz="2000" dirty="0" smtClean="0">
                <a:latin typeface="微软雅黑" pitchFamily="34" charset="-122"/>
                <a:ea typeface="微软雅黑" pitchFamily="34" charset="-122"/>
              </a:rPr>
              <a:t>，并已经检验合格。</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各</a:t>
            </a:r>
            <a:r>
              <a:rPr lang="zh-CN" altLang="en-US" sz="2000" b="1" dirty="0" smtClean="0">
                <a:solidFill>
                  <a:srgbClr val="FF0000"/>
                </a:solidFill>
                <a:latin typeface="微软雅黑" pitchFamily="34" charset="-122"/>
                <a:ea typeface="微软雅黑" pitchFamily="34" charset="-122"/>
              </a:rPr>
              <a:t>工序</a:t>
            </a:r>
            <a:r>
              <a:rPr lang="zh-CN" altLang="en-US" sz="2000" dirty="0" smtClean="0">
                <a:latin typeface="微软雅黑" pitchFamily="34" charset="-122"/>
                <a:ea typeface="微软雅黑" pitchFamily="34" charset="-122"/>
              </a:rPr>
              <a:t>经检验符合验收依据要求。</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检验过程中发现的</a:t>
            </a:r>
            <a:r>
              <a:rPr lang="zh-CN" altLang="en-US" sz="2000" b="1" dirty="0" smtClean="0">
                <a:solidFill>
                  <a:srgbClr val="FF0000"/>
                </a:solidFill>
                <a:latin typeface="微软雅黑" pitchFamily="34" charset="-122"/>
                <a:ea typeface="微软雅黑" pitchFamily="34" charset="-122"/>
              </a:rPr>
              <a:t>质量问题均已处理</a:t>
            </a:r>
            <a:r>
              <a:rPr lang="zh-CN" altLang="en-US" sz="2000" dirty="0" smtClean="0">
                <a:latin typeface="微软雅黑" pitchFamily="34" charset="-122"/>
                <a:ea typeface="微软雅黑" pitchFamily="34" charset="-122"/>
              </a:rPr>
              <a:t>并有结论。</a:t>
            </a:r>
            <a:endParaRPr lang="en-US" altLang="zh-CN" sz="2000" dirty="0" smtClean="0">
              <a:latin typeface="微软雅黑" pitchFamily="34" charset="-122"/>
              <a:ea typeface="微软雅黑" pitchFamily="34" charset="-122"/>
            </a:endParaRP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质量控制</a:t>
            </a:r>
            <a:r>
              <a:rPr lang="zh-CN" altLang="en-US" sz="2000" b="1" dirty="0" smtClean="0">
                <a:solidFill>
                  <a:srgbClr val="FF0000"/>
                </a:solidFill>
                <a:latin typeface="微软雅黑" pitchFamily="34" charset="-122"/>
                <a:ea typeface="微软雅黑" pitchFamily="34" charset="-122"/>
              </a:rPr>
              <a:t>记录卡</a:t>
            </a:r>
            <a:r>
              <a:rPr lang="zh-CN" altLang="en-US" sz="2000" dirty="0" smtClean="0">
                <a:latin typeface="微软雅黑" pitchFamily="34" charset="-122"/>
                <a:ea typeface="微软雅黑" pitchFamily="34" charset="-122"/>
              </a:rPr>
              <a:t>（工艺流程卡）</a:t>
            </a:r>
            <a:r>
              <a:rPr lang="zh-CN" altLang="en-US" sz="2000" b="1" dirty="0" smtClean="0">
                <a:solidFill>
                  <a:srgbClr val="FF0000"/>
                </a:solidFill>
                <a:latin typeface="微软雅黑" pitchFamily="34" charset="-122"/>
                <a:ea typeface="微软雅黑" pitchFamily="34" charset="-122"/>
              </a:rPr>
              <a:t>齐全</a:t>
            </a:r>
            <a:r>
              <a:rPr lang="zh-CN" altLang="en-US" sz="2000" dirty="0" smtClean="0">
                <a:latin typeface="微软雅黑" pitchFamily="34" charset="-122"/>
                <a:ea typeface="微软雅黑" pitchFamily="34" charset="-122"/>
              </a:rPr>
              <a:t>，各工序有留名及检验印章。</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有关质量</a:t>
            </a:r>
            <a:r>
              <a:rPr lang="zh-CN" altLang="en-US" sz="2000" b="1" dirty="0" smtClean="0">
                <a:solidFill>
                  <a:srgbClr val="FF0000"/>
                </a:solidFill>
                <a:latin typeface="微软雅黑" pitchFamily="34" charset="-122"/>
                <a:ea typeface="微软雅黑" pitchFamily="34" charset="-122"/>
              </a:rPr>
              <a:t>证明文件齐全</a:t>
            </a:r>
            <a:r>
              <a:rPr lang="zh-CN" altLang="en-US" sz="2000" dirty="0" smtClean="0">
                <a:latin typeface="微软雅黑" pitchFamily="34" charset="-122"/>
                <a:ea typeface="微软雅黑" pitchFamily="34" charset="-122"/>
              </a:rPr>
              <a:t>，符合规定要求。</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按有关规定产品进行了</a:t>
            </a:r>
            <a:r>
              <a:rPr lang="zh-CN" altLang="en-US" sz="2000" b="1" dirty="0" smtClean="0">
                <a:solidFill>
                  <a:srgbClr val="FF0000"/>
                </a:solidFill>
                <a:latin typeface="微软雅黑" pitchFamily="34" charset="-122"/>
                <a:ea typeface="微软雅黑" pitchFamily="34" charset="-122"/>
              </a:rPr>
              <a:t>复查、总检、质量评审</a:t>
            </a:r>
            <a:r>
              <a:rPr lang="zh-CN" altLang="en-US" sz="2000" dirty="0" smtClean="0">
                <a:latin typeface="微软雅黑" pitchFamily="34" charset="-122"/>
                <a:ea typeface="微软雅黑" pitchFamily="34" charset="-122"/>
              </a:rPr>
              <a:t>等。</a:t>
            </a:r>
          </a:p>
          <a:p>
            <a:pPr lvl="2" indent="-457200">
              <a:lnSpc>
                <a:spcPct val="150000"/>
              </a:lnSpc>
              <a:buFont typeface="+mj-lt"/>
              <a:buAutoNum type="arabicPeriod"/>
            </a:pPr>
            <a:r>
              <a:rPr lang="zh-CN" altLang="en-US" sz="2000" dirty="0" smtClean="0">
                <a:latin typeface="微软雅黑" pitchFamily="34" charset="-122"/>
                <a:ea typeface="微软雅黑" pitchFamily="34" charset="-122"/>
              </a:rPr>
              <a:t>产品封存、</a:t>
            </a:r>
            <a:r>
              <a:rPr lang="zh-CN" altLang="en-US" sz="2000" b="1" dirty="0" smtClean="0">
                <a:solidFill>
                  <a:srgbClr val="FF0000"/>
                </a:solidFill>
                <a:latin typeface="微软雅黑" pitchFamily="34" charset="-122"/>
                <a:ea typeface="微软雅黑" pitchFamily="34" charset="-122"/>
              </a:rPr>
              <a:t>包装</a:t>
            </a:r>
            <a:r>
              <a:rPr lang="zh-CN" altLang="en-US" sz="2000" dirty="0" smtClean="0">
                <a:latin typeface="微软雅黑" pitchFamily="34" charset="-122"/>
                <a:ea typeface="微软雅黑" pitchFamily="34" charset="-122"/>
              </a:rPr>
              <a:t>质量符合规定要求。</a:t>
            </a:r>
          </a:p>
        </p:txBody>
      </p:sp>
    </p:spTree>
    <p:extLst>
      <p:ext uri="{BB962C8B-B14F-4D97-AF65-F5344CB8AC3E}">
        <p14:creationId xmlns="" xmlns:p14="http://schemas.microsoft.com/office/powerpoint/2010/main" val="1395257380"/>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09600" y="2057400"/>
            <a:ext cx="7772400" cy="21240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6600" dirty="0" smtClean="0">
                <a:solidFill>
                  <a:srgbClr val="6170FF"/>
                </a:solidFill>
                <a:latin typeface="Arial Black" pitchFamily="34" charset="0"/>
                <a:ea typeface="隶书" pitchFamily="49" charset="-122"/>
              </a:rPr>
              <a:t>设备工装计量器具</a:t>
            </a:r>
            <a:endParaRPr lang="en-US" altLang="zh-CN" sz="6600" dirty="0" smtClean="0">
              <a:solidFill>
                <a:srgbClr val="6170FF"/>
              </a:solidFill>
              <a:latin typeface="Arial Black" pitchFamily="34" charset="0"/>
              <a:ea typeface="隶书" pitchFamily="49" charset="-122"/>
            </a:endParaRPr>
          </a:p>
          <a:p>
            <a:pPr algn="ctr" eaLnBrk="1" hangingPunct="1"/>
            <a:r>
              <a:rPr lang="zh-CN" altLang="en-US" sz="6600" dirty="0" smtClean="0">
                <a:solidFill>
                  <a:srgbClr val="6170FF"/>
                </a:solidFill>
                <a:latin typeface="Arial Black" pitchFamily="34" charset="0"/>
                <a:ea typeface="隶书" pitchFamily="49" charset="-122"/>
              </a:rPr>
              <a:t>使用的检查与监督</a:t>
            </a:r>
            <a:endParaRPr lang="zh-CN" sz="6600" dirty="0">
              <a:solidFill>
                <a:srgbClr val="6170FF"/>
              </a:solidFill>
              <a:latin typeface="Times New Roman" pitchFamily="18" charset="0"/>
              <a:ea typeface="黑体" pitchFamily="2" charset="-122"/>
            </a:endParaRPr>
          </a:p>
        </p:txBody>
      </p:sp>
      <p:sp>
        <p:nvSpPr>
          <p:cNvPr id="2" name="矩形 1"/>
          <p:cNvSpPr/>
          <p:nvPr/>
        </p:nvSpPr>
        <p:spPr>
          <a:xfrm>
            <a:off x="7505953" y="6061670"/>
            <a:ext cx="954107" cy="923330"/>
          </a:xfrm>
          <a:prstGeom prst="rect">
            <a:avLst/>
          </a:prstGeom>
          <a:noFill/>
        </p:spPr>
        <p:txBody>
          <a:bodyPr wrap="none" lIns="91440" tIns="45720" rIns="91440" bIns="45720">
            <a:spAutoFit/>
          </a:bodyPr>
          <a:lstStyle/>
          <a:p>
            <a:pPr algn="ctr"/>
            <a:r>
              <a:rPr lang="en-US" altLang="zh-CN"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10</a:t>
            </a:r>
            <a:endParaRPr lang="zh-CN" alt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 xmlns:p14="http://schemas.microsoft.com/office/powerpoint/2010/main" val="915240154"/>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设备使用的检查与监督</a:t>
            </a:r>
            <a:br>
              <a:rPr lang="zh-CN" altLang="en-US" sz="3600" dirty="0" smtClean="0">
                <a:solidFill>
                  <a:schemeClr val="accent2"/>
                </a:solidFill>
                <a:latin typeface="华文新魏" pitchFamily="2" charset="-122"/>
                <a:ea typeface="华文新魏" pitchFamily="2" charset="-122"/>
              </a:rPr>
            </a:br>
            <a:endParaRPr lang="zh-CN" altLang="en-US" sz="2800" dirty="0" smtClean="0"/>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80131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spcBef>
                <a:spcPts val="600"/>
              </a:spcBef>
              <a:buFont typeface="Wingdings" pitchFamily="2" charset="2"/>
              <a:buChar char="p"/>
            </a:pPr>
            <a:r>
              <a:rPr lang="zh-CN" altLang="en-US" sz="2800" dirty="0" smtClean="0">
                <a:solidFill>
                  <a:srgbClr val="3333FF"/>
                </a:solidFill>
                <a:latin typeface="华文新魏" pitchFamily="2" charset="-122"/>
                <a:ea typeface="华文新魏" pitchFamily="2" charset="-122"/>
              </a:rPr>
              <a:t>这里的</a:t>
            </a:r>
            <a:r>
              <a:rPr lang="zh-CN" altLang="en-US" sz="2800" b="1" dirty="0" smtClean="0">
                <a:solidFill>
                  <a:srgbClr val="3333FF"/>
                </a:solidFill>
                <a:latin typeface="华文新魏" pitchFamily="2" charset="-122"/>
                <a:ea typeface="华文新魏" pitchFamily="2" charset="-122"/>
              </a:rPr>
              <a:t>设备</a:t>
            </a:r>
            <a:endParaRPr lang="en-US" altLang="zh-CN" sz="2800" b="1" dirty="0" smtClean="0">
              <a:solidFill>
                <a:srgbClr val="3333FF"/>
              </a:solidFill>
              <a:latin typeface="华文新魏" pitchFamily="2" charset="-122"/>
              <a:ea typeface="华文新魏" pitchFamily="2" charset="-122"/>
            </a:endParaRPr>
          </a:p>
          <a:p>
            <a:pPr lvl="1">
              <a:lnSpc>
                <a:spcPct val="150000"/>
              </a:lnSpc>
              <a:spcBef>
                <a:spcPts val="600"/>
              </a:spcBef>
              <a:buFont typeface="Wingdings" pitchFamily="2" charset="2"/>
              <a:buChar char="p"/>
            </a:pPr>
            <a:r>
              <a:rPr lang="zh-CN" altLang="en-US" sz="2000" dirty="0" smtClean="0">
                <a:latin typeface="微软雅黑" pitchFamily="34" charset="-122"/>
                <a:ea typeface="微软雅黑" pitchFamily="34" charset="-122"/>
              </a:rPr>
              <a:t>是</a:t>
            </a:r>
            <a:r>
              <a:rPr lang="zh-CN" altLang="en-US" sz="2000" dirty="0">
                <a:latin typeface="微软雅黑" pitchFamily="34" charset="-122"/>
                <a:ea typeface="微软雅黑" pitchFamily="34" charset="-122"/>
              </a:rPr>
              <a:t>指产品生产过程中加工、试验所用的机器设备和试验装置等。</a:t>
            </a:r>
          </a:p>
          <a:p>
            <a:pPr>
              <a:spcBef>
                <a:spcPts val="600"/>
              </a:spcBef>
              <a:buFont typeface="Wingdings" pitchFamily="2" charset="2"/>
              <a:buChar char="p"/>
            </a:pPr>
            <a:r>
              <a:rPr lang="zh-CN" altLang="en-US" sz="2800" dirty="0" smtClean="0">
                <a:solidFill>
                  <a:srgbClr val="3333FF"/>
                </a:solidFill>
                <a:latin typeface="华文新魏" pitchFamily="2" charset="-122"/>
                <a:ea typeface="华文新魏" pitchFamily="2" charset="-122"/>
              </a:rPr>
              <a:t>检验人员应对下述情况进行监督：</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设备</a:t>
            </a:r>
            <a:r>
              <a:rPr lang="zh-CN" altLang="en-US" sz="2000" b="1" dirty="0" smtClean="0">
                <a:solidFill>
                  <a:srgbClr val="FF0000"/>
                </a:solidFill>
                <a:latin typeface="微软雅黑" pitchFamily="34" charset="-122"/>
                <a:ea typeface="微软雅黑" pitchFamily="34" charset="-122"/>
              </a:rPr>
              <a:t>精度</a:t>
            </a:r>
            <a:r>
              <a:rPr lang="zh-CN" altLang="en-US" sz="2000" dirty="0" smtClean="0">
                <a:latin typeface="微软雅黑" pitchFamily="34" charset="-122"/>
                <a:ea typeface="微软雅黑" pitchFamily="34" charset="-122"/>
              </a:rPr>
              <a:t>应满足工艺要求；</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设备应按规定进行</a:t>
            </a:r>
            <a:r>
              <a:rPr lang="zh-CN" altLang="en-US" sz="2000" b="1" dirty="0" smtClean="0">
                <a:solidFill>
                  <a:srgbClr val="FF0000"/>
                </a:solidFill>
                <a:latin typeface="微软雅黑" pitchFamily="34" charset="-122"/>
                <a:ea typeface="微软雅黑" pitchFamily="34" charset="-122"/>
              </a:rPr>
              <a:t>校验</a:t>
            </a:r>
            <a:r>
              <a:rPr lang="zh-CN" altLang="en-US" sz="2000" dirty="0" smtClean="0">
                <a:latin typeface="微软雅黑" pitchFamily="34" charset="-122"/>
                <a:ea typeface="微软雅黑" pitchFamily="34" charset="-122"/>
              </a:rPr>
              <a:t>，合格标识清楚，在校验有效期内；</a:t>
            </a:r>
          </a:p>
          <a:p>
            <a:pPr lvl="2" indent="-457200">
              <a:lnSpc>
                <a:spcPct val="150000"/>
              </a:lnSpc>
              <a:buFont typeface="Wingdings" pitchFamily="2" charset="2"/>
              <a:buChar char="Ø"/>
            </a:pPr>
            <a:r>
              <a:rPr lang="zh-CN" altLang="en-US" sz="2000" b="1" dirty="0" smtClean="0">
                <a:solidFill>
                  <a:srgbClr val="FF0000"/>
                </a:solidFill>
                <a:latin typeface="微软雅黑" pitchFamily="34" charset="-122"/>
                <a:ea typeface="微软雅黑" pitchFamily="34" charset="-122"/>
              </a:rPr>
              <a:t>按规定使用</a:t>
            </a:r>
            <a:r>
              <a:rPr lang="zh-CN" altLang="en-US" sz="2000" dirty="0" smtClean="0">
                <a:latin typeface="微软雅黑" pitchFamily="34" charset="-122"/>
                <a:ea typeface="微软雅黑" pitchFamily="34" charset="-122"/>
              </a:rPr>
              <a:t>、保养和维护，不得随意动用和拆装；</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当发现设备运转不良或产品质量发生</a:t>
            </a:r>
            <a:r>
              <a:rPr lang="zh-CN" altLang="en-US" sz="2000" b="1" dirty="0" smtClean="0">
                <a:solidFill>
                  <a:srgbClr val="FF0000"/>
                </a:solidFill>
                <a:latin typeface="微软雅黑" pitchFamily="34" charset="-122"/>
                <a:ea typeface="微软雅黑" pitchFamily="34" charset="-122"/>
              </a:rPr>
              <a:t>异常</a:t>
            </a:r>
            <a:r>
              <a:rPr lang="zh-CN" altLang="en-US" sz="2000" dirty="0" smtClean="0">
                <a:latin typeface="微软雅黑" pitchFamily="34" charset="-122"/>
                <a:ea typeface="微软雅黑" pitchFamily="34" charset="-122"/>
              </a:rPr>
              <a:t>波动不能排除设备故障原因时，应停止该设备的使用并采取措施修理或校验：</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当设备经过维修、搬移等，准备用于加工时，应对设备状态进行</a:t>
            </a:r>
            <a:r>
              <a:rPr lang="zh-CN" altLang="en-US" sz="2000" b="1" dirty="0" smtClean="0">
                <a:solidFill>
                  <a:srgbClr val="FF0000"/>
                </a:solidFill>
                <a:latin typeface="微软雅黑" pitchFamily="34" charset="-122"/>
                <a:ea typeface="微软雅黑" pitchFamily="34" charset="-122"/>
              </a:rPr>
              <a:t>重新确认</a:t>
            </a:r>
            <a:r>
              <a:rPr lang="zh-CN" altLang="en-US" sz="2000" dirty="0" smtClean="0">
                <a:latin typeface="微软雅黑" pitchFamily="34" charset="-122"/>
                <a:ea typeface="微软雅黑" pitchFamily="34" charset="-122"/>
              </a:rPr>
              <a:t>。</a:t>
            </a:r>
          </a:p>
        </p:txBody>
      </p:sp>
    </p:spTree>
    <p:extLst>
      <p:ext uri="{BB962C8B-B14F-4D97-AF65-F5344CB8AC3E}">
        <p14:creationId xmlns="" xmlns:p14="http://schemas.microsoft.com/office/powerpoint/2010/main" val="3791451476"/>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工装使用的质量检查与监督</a:t>
            </a:r>
            <a:br>
              <a:rPr lang="zh-CN" altLang="en-US" sz="3600" dirty="0" smtClean="0">
                <a:solidFill>
                  <a:schemeClr val="accent2"/>
                </a:solidFill>
                <a:latin typeface="华文新魏" pitchFamily="2" charset="-122"/>
                <a:ea typeface="华文新魏" pitchFamily="2" charset="-122"/>
              </a:rPr>
            </a:br>
            <a:endParaRPr lang="zh-CN" altLang="en-US" sz="2800" dirty="0" smtClean="0"/>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80131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spcBef>
                <a:spcPts val="600"/>
              </a:spcBef>
              <a:buFont typeface="Wingdings" pitchFamily="2" charset="2"/>
              <a:buChar char="p"/>
            </a:pPr>
            <a:r>
              <a:rPr lang="zh-CN" altLang="en-US" sz="2800" dirty="0" smtClean="0">
                <a:solidFill>
                  <a:srgbClr val="3333FF"/>
                </a:solidFill>
                <a:latin typeface="华文新魏" pitchFamily="2" charset="-122"/>
                <a:ea typeface="华文新魏" pitchFamily="2" charset="-122"/>
              </a:rPr>
              <a:t>这里的</a:t>
            </a:r>
            <a:r>
              <a:rPr lang="zh-CN" altLang="en-US" sz="2800" b="1" dirty="0" smtClean="0">
                <a:solidFill>
                  <a:srgbClr val="3333FF"/>
                </a:solidFill>
                <a:latin typeface="华文新魏" pitchFamily="2" charset="-122"/>
                <a:ea typeface="华文新魏" pitchFamily="2" charset="-122"/>
              </a:rPr>
              <a:t>工装</a:t>
            </a:r>
            <a:endParaRPr lang="en-US" altLang="zh-CN" sz="2800" b="1" dirty="0" smtClean="0">
              <a:solidFill>
                <a:srgbClr val="3333FF"/>
              </a:solidFill>
              <a:latin typeface="华文新魏" pitchFamily="2" charset="-122"/>
              <a:ea typeface="华文新魏" pitchFamily="2" charset="-122"/>
            </a:endParaRPr>
          </a:p>
          <a:p>
            <a:pPr lvl="1">
              <a:lnSpc>
                <a:spcPct val="150000"/>
              </a:lnSpc>
              <a:spcBef>
                <a:spcPts val="600"/>
              </a:spcBef>
              <a:buFont typeface="Wingdings" pitchFamily="2" charset="2"/>
              <a:buChar char="p"/>
            </a:pPr>
            <a:r>
              <a:rPr lang="zh-CN" altLang="en-US" sz="2000" dirty="0" smtClean="0">
                <a:latin typeface="微软雅黑" pitchFamily="34" charset="-122"/>
                <a:ea typeface="微软雅黑" pitchFamily="34" charset="-122"/>
              </a:rPr>
              <a:t>指是生产、加工过程中所需的型架、夹具、模具、刀具、专用量具、样板、标准样件及辅助工具等。</a:t>
            </a:r>
          </a:p>
          <a:p>
            <a:pPr>
              <a:spcBef>
                <a:spcPts val="600"/>
              </a:spcBef>
              <a:buFont typeface="Wingdings" pitchFamily="2" charset="2"/>
              <a:buChar char="p"/>
            </a:pPr>
            <a:r>
              <a:rPr lang="zh-CN" altLang="en-US" sz="2800" dirty="0" smtClean="0">
                <a:solidFill>
                  <a:srgbClr val="3333FF"/>
                </a:solidFill>
                <a:latin typeface="华文新魏" pitchFamily="2" charset="-122"/>
                <a:ea typeface="华文新魏" pitchFamily="2" charset="-122"/>
              </a:rPr>
              <a:t>对工装使用的质量控制要求：</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工装应按规定进行</a:t>
            </a:r>
            <a:r>
              <a:rPr lang="zh-CN" altLang="en-US" sz="2000" b="1" dirty="0" smtClean="0">
                <a:solidFill>
                  <a:srgbClr val="FF0000"/>
                </a:solidFill>
                <a:latin typeface="微软雅黑" pitchFamily="34" charset="-122"/>
                <a:ea typeface="微软雅黑" pitchFamily="34" charset="-122"/>
              </a:rPr>
              <a:t>定期检查</a:t>
            </a:r>
            <a:r>
              <a:rPr lang="zh-CN" altLang="en-US" sz="2000" dirty="0" smtClean="0">
                <a:latin typeface="微软雅黑" pitchFamily="34" charset="-122"/>
                <a:ea typeface="微软雅黑" pitchFamily="34" charset="-122"/>
              </a:rPr>
              <a:t>，使用时质量状态明确；</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发现工装</a:t>
            </a:r>
            <a:r>
              <a:rPr lang="zh-CN" altLang="en-US" sz="2000" b="1" dirty="0" smtClean="0">
                <a:solidFill>
                  <a:srgbClr val="FF0000"/>
                </a:solidFill>
                <a:latin typeface="微软雅黑" pitchFamily="34" charset="-122"/>
                <a:ea typeface="微软雅黑" pitchFamily="34" charset="-122"/>
              </a:rPr>
              <a:t>故障</a:t>
            </a:r>
            <a:r>
              <a:rPr lang="zh-CN" altLang="en-US" sz="2000" dirty="0" smtClean="0">
                <a:latin typeface="微软雅黑" pitchFamily="34" charset="-122"/>
                <a:ea typeface="微软雅黑" pitchFamily="34" charset="-122"/>
              </a:rPr>
              <a:t>，应立即停用并报告；</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检验样板及标准样件应</a:t>
            </a:r>
            <a:r>
              <a:rPr lang="zh-CN" altLang="en-US" sz="2000" b="1" dirty="0" smtClean="0">
                <a:solidFill>
                  <a:srgbClr val="FF0000"/>
                </a:solidFill>
                <a:latin typeface="微软雅黑" pitchFamily="34" charset="-122"/>
                <a:ea typeface="微软雅黑" pitchFamily="34" charset="-122"/>
              </a:rPr>
              <a:t>专人保管</a:t>
            </a:r>
            <a:r>
              <a:rPr lang="zh-CN" altLang="en-US" sz="2000" dirty="0" smtClean="0">
                <a:latin typeface="微软雅黑" pitchFamily="34" charset="-122"/>
                <a:ea typeface="微软雅黑" pitchFamily="34" charset="-122"/>
              </a:rPr>
              <a:t>、按规定存放和保护；</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使用</a:t>
            </a:r>
            <a:r>
              <a:rPr lang="zh-CN" altLang="en-US" sz="2000" b="1" dirty="0" smtClean="0">
                <a:solidFill>
                  <a:srgbClr val="FF0000"/>
                </a:solidFill>
                <a:latin typeface="微软雅黑" pitchFamily="34" charset="-122"/>
                <a:ea typeface="微软雅黑" pitchFamily="34" charset="-122"/>
              </a:rPr>
              <a:t>样板</a:t>
            </a:r>
            <a:r>
              <a:rPr lang="zh-CN" altLang="en-US" sz="2000" dirty="0" smtClean="0">
                <a:latin typeface="微软雅黑" pitchFamily="34" charset="-122"/>
                <a:ea typeface="微软雅黑" pitchFamily="34" charset="-122"/>
              </a:rPr>
              <a:t>检验产品时，严禁采用有损坏可能的暴力行为；</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样板使用者严禁拆装、修理样板；</a:t>
            </a:r>
          </a:p>
          <a:p>
            <a:pPr lvl="2" indent="-457200">
              <a:lnSpc>
                <a:spcPct val="150000"/>
              </a:lnSpc>
              <a:buFont typeface="Wingdings" pitchFamily="2" charset="2"/>
              <a:buChar char="Ø"/>
            </a:pPr>
            <a:r>
              <a:rPr lang="zh-CN" altLang="en-US" sz="2000" b="1" dirty="0" smtClean="0">
                <a:solidFill>
                  <a:srgbClr val="FF0000"/>
                </a:solidFill>
                <a:latin typeface="微软雅黑" pitchFamily="34" charset="-122"/>
                <a:ea typeface="微软雅黑" pitchFamily="34" charset="-122"/>
              </a:rPr>
              <a:t>失效</a:t>
            </a:r>
            <a:r>
              <a:rPr lang="zh-CN" altLang="en-US" sz="2000" dirty="0" smtClean="0">
                <a:latin typeface="微软雅黑" pitchFamily="34" charset="-122"/>
                <a:ea typeface="微软雅黑" pitchFamily="34" charset="-122"/>
              </a:rPr>
              <a:t>后采用该标准样件检验通过的产品应重新检验。</a:t>
            </a:r>
          </a:p>
        </p:txBody>
      </p:sp>
    </p:spTree>
    <p:extLst>
      <p:ext uri="{BB962C8B-B14F-4D97-AF65-F5344CB8AC3E}">
        <p14:creationId xmlns="" xmlns:p14="http://schemas.microsoft.com/office/powerpoint/2010/main" val="4133081858"/>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152400" y="4572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测量设备使用的质量检查与监督</a:t>
            </a:r>
            <a:br>
              <a:rPr lang="zh-CN" altLang="en-US" sz="3200" dirty="0" smtClean="0">
                <a:solidFill>
                  <a:schemeClr val="accent2"/>
                </a:solidFill>
                <a:latin typeface="华文新魏" pitchFamily="2" charset="-122"/>
                <a:ea typeface="华文新魏" pitchFamily="2" charset="-122"/>
              </a:rPr>
            </a:br>
            <a:endParaRPr lang="zh-CN" altLang="en-US" sz="2400" dirty="0" smtClean="0"/>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204671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spcBef>
                <a:spcPts val="600"/>
              </a:spcBef>
              <a:buFont typeface="Wingdings" pitchFamily="2" charset="2"/>
              <a:buChar char="p"/>
            </a:pPr>
            <a:r>
              <a:rPr lang="zh-CN" altLang="en-US" sz="2800" dirty="0" smtClean="0">
                <a:solidFill>
                  <a:srgbClr val="3333FF"/>
                </a:solidFill>
                <a:latin typeface="华文新魏" pitchFamily="2" charset="-122"/>
                <a:ea typeface="华文新魏" pitchFamily="2" charset="-122"/>
              </a:rPr>
              <a:t>测量设备分类</a:t>
            </a:r>
            <a:endParaRPr lang="en-US" altLang="zh-CN" sz="2800" dirty="0" smtClean="0">
              <a:solidFill>
                <a:srgbClr val="3333FF"/>
              </a:solidFill>
              <a:latin typeface="华文新魏" pitchFamily="2" charset="-122"/>
              <a:ea typeface="华文新魏" pitchFamily="2" charset="-122"/>
            </a:endParaRPr>
          </a:p>
          <a:p>
            <a:pPr>
              <a:spcBef>
                <a:spcPts val="600"/>
              </a:spcBef>
              <a:buFont typeface="Wingdings" pitchFamily="2" charset="2"/>
              <a:buChar char="p"/>
            </a:pPr>
            <a:endParaRPr lang="en-US" altLang="zh-CN" sz="2800" dirty="0" smtClean="0">
              <a:solidFill>
                <a:srgbClr val="3333FF"/>
              </a:solidFill>
              <a:latin typeface="华文新魏" pitchFamily="2" charset="-122"/>
              <a:ea typeface="华文新魏" pitchFamily="2" charset="-122"/>
            </a:endParaRPr>
          </a:p>
          <a:p>
            <a:pPr>
              <a:spcBef>
                <a:spcPts val="600"/>
              </a:spcBef>
              <a:buFont typeface="Wingdings" pitchFamily="2" charset="2"/>
              <a:buChar char="p"/>
            </a:pPr>
            <a:endParaRPr lang="en-US" altLang="zh-CN" sz="2800" dirty="0">
              <a:solidFill>
                <a:srgbClr val="3333FF"/>
              </a:solidFill>
              <a:latin typeface="华文新魏" pitchFamily="2" charset="-122"/>
              <a:ea typeface="华文新魏" pitchFamily="2" charset="-122"/>
            </a:endParaRPr>
          </a:p>
          <a:p>
            <a:pPr>
              <a:spcBef>
                <a:spcPts val="600"/>
              </a:spcBef>
              <a:buFont typeface="Wingdings" pitchFamily="2" charset="2"/>
              <a:buChar char="p"/>
            </a:pPr>
            <a:endParaRPr lang="en-US" altLang="zh-CN" sz="2800" dirty="0" smtClean="0">
              <a:solidFill>
                <a:srgbClr val="3333FF"/>
              </a:solidFill>
              <a:latin typeface="华文新魏" pitchFamily="2" charset="-122"/>
              <a:ea typeface="华文新魏" pitchFamily="2" charset="-122"/>
            </a:endParaRPr>
          </a:p>
        </p:txBody>
      </p:sp>
      <p:graphicFrame>
        <p:nvGraphicFramePr>
          <p:cNvPr id="3" name="图示 2"/>
          <p:cNvGraphicFramePr/>
          <p:nvPr>
            <p:extLst>
              <p:ext uri="{D42A27DB-BD31-4B8C-83A1-F6EECF244321}">
                <p14:modId xmlns="" xmlns:p14="http://schemas.microsoft.com/office/powerpoint/2010/main" val="3717614825"/>
              </p:ext>
            </p:extLst>
          </p:nvPr>
        </p:nvGraphicFramePr>
        <p:xfrm>
          <a:off x="914400" y="1676400"/>
          <a:ext cx="7239000" cy="205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5" name="图示 24"/>
          <p:cNvGraphicFramePr/>
          <p:nvPr>
            <p:extLst>
              <p:ext uri="{D42A27DB-BD31-4B8C-83A1-F6EECF244321}">
                <p14:modId xmlns="" xmlns:p14="http://schemas.microsoft.com/office/powerpoint/2010/main" val="2047051177"/>
              </p:ext>
            </p:extLst>
          </p:nvPr>
        </p:nvGraphicFramePr>
        <p:xfrm>
          <a:off x="1447800" y="3886200"/>
          <a:ext cx="6096000" cy="16637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 xmlns:p14="http://schemas.microsoft.com/office/powerpoint/2010/main" val="4269257253"/>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152400" y="4572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测量设备使用的质量检查与监督</a:t>
            </a:r>
            <a:br>
              <a:rPr lang="zh-CN" altLang="en-US" sz="3200" dirty="0" smtClean="0">
                <a:solidFill>
                  <a:schemeClr val="accent2"/>
                </a:solidFill>
                <a:latin typeface="华文新魏" pitchFamily="2" charset="-122"/>
                <a:ea typeface="华文新魏" pitchFamily="2" charset="-122"/>
              </a:rPr>
            </a:br>
            <a:endParaRPr lang="zh-CN" altLang="en-US" sz="2400" dirty="0" smtClean="0"/>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153888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spcBef>
                <a:spcPts val="600"/>
              </a:spcBef>
              <a:buFont typeface="Wingdings" pitchFamily="2" charset="2"/>
              <a:buChar char="p"/>
            </a:pPr>
            <a:r>
              <a:rPr lang="zh-CN" altLang="en-US" sz="2800" dirty="0" smtClean="0">
                <a:solidFill>
                  <a:srgbClr val="3333FF"/>
                </a:solidFill>
                <a:latin typeface="华文新魏" pitchFamily="2" charset="-122"/>
                <a:ea typeface="华文新魏" pitchFamily="2" charset="-122"/>
              </a:rPr>
              <a:t>测量设备状态标识</a:t>
            </a:r>
            <a:endParaRPr lang="en-US" altLang="zh-CN" sz="2800" dirty="0" smtClean="0">
              <a:solidFill>
                <a:srgbClr val="3333FF"/>
              </a:solidFill>
              <a:latin typeface="华文新魏" pitchFamily="2" charset="-122"/>
              <a:ea typeface="华文新魏" pitchFamily="2" charset="-122"/>
            </a:endParaRPr>
          </a:p>
          <a:p>
            <a:pPr>
              <a:spcBef>
                <a:spcPts val="600"/>
              </a:spcBef>
              <a:buFont typeface="Wingdings" pitchFamily="2" charset="2"/>
              <a:buChar char="p"/>
            </a:pPr>
            <a:endParaRPr lang="en-US" altLang="zh-CN" sz="2800" dirty="0">
              <a:solidFill>
                <a:srgbClr val="3333FF"/>
              </a:solidFill>
              <a:latin typeface="华文新魏" pitchFamily="2" charset="-122"/>
              <a:ea typeface="华文新魏" pitchFamily="2" charset="-122"/>
            </a:endParaRPr>
          </a:p>
          <a:p>
            <a:pPr>
              <a:spcBef>
                <a:spcPts val="600"/>
              </a:spcBef>
              <a:buFont typeface="Wingdings" pitchFamily="2" charset="2"/>
              <a:buChar char="p"/>
            </a:pPr>
            <a:endParaRPr lang="en-US" altLang="zh-CN" sz="2800" dirty="0" smtClean="0">
              <a:solidFill>
                <a:srgbClr val="3333FF"/>
              </a:solidFill>
              <a:latin typeface="华文新魏" pitchFamily="2" charset="-122"/>
              <a:ea typeface="华文新魏" pitchFamily="2" charset="-122"/>
            </a:endParaRPr>
          </a:p>
        </p:txBody>
      </p:sp>
      <p:graphicFrame>
        <p:nvGraphicFramePr>
          <p:cNvPr id="2" name="图示 1"/>
          <p:cNvGraphicFramePr/>
          <p:nvPr>
            <p:extLst>
              <p:ext uri="{D42A27DB-BD31-4B8C-83A1-F6EECF244321}">
                <p14:modId xmlns="" xmlns:p14="http://schemas.microsoft.com/office/powerpoint/2010/main" val="2775728616"/>
              </p:ext>
            </p:extLst>
          </p:nvPr>
        </p:nvGraphicFramePr>
        <p:xfrm>
          <a:off x="1524000" y="1828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64059771"/>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工装使用的质量检查与监督</a:t>
            </a:r>
            <a:br>
              <a:rPr lang="zh-CN" altLang="en-US" sz="3600" dirty="0" smtClean="0">
                <a:solidFill>
                  <a:schemeClr val="accent2"/>
                </a:solidFill>
                <a:latin typeface="华文新魏" pitchFamily="2" charset="-122"/>
                <a:ea typeface="华文新魏" pitchFamily="2" charset="-122"/>
              </a:rPr>
            </a:br>
            <a:endParaRPr lang="zh-CN" altLang="en-US" sz="2800" dirty="0" smtClean="0"/>
          </a:p>
        </p:txBody>
      </p:sp>
      <p:sp>
        <p:nvSpPr>
          <p:cNvPr id="1075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1075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1075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107526" name="矩形 1"/>
          <p:cNvSpPr>
            <a:spLocks noChangeArrowheads="1"/>
          </p:cNvSpPr>
          <p:nvPr/>
        </p:nvSpPr>
        <p:spPr bwMode="auto">
          <a:xfrm>
            <a:off x="533400" y="1219200"/>
            <a:ext cx="8077200" cy="480131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spcBef>
                <a:spcPts val="600"/>
              </a:spcBef>
              <a:buFont typeface="Wingdings" pitchFamily="2" charset="2"/>
              <a:buChar char="p"/>
            </a:pPr>
            <a:r>
              <a:rPr lang="zh-CN" altLang="en-US" sz="2800" dirty="0" smtClean="0">
                <a:solidFill>
                  <a:srgbClr val="3333FF"/>
                </a:solidFill>
                <a:latin typeface="华文新魏" pitchFamily="2" charset="-122"/>
                <a:ea typeface="华文新魏" pitchFamily="2" charset="-122"/>
              </a:rPr>
              <a:t>这里的</a:t>
            </a:r>
            <a:r>
              <a:rPr lang="zh-CN" altLang="en-US" sz="2800" b="1" dirty="0" smtClean="0">
                <a:solidFill>
                  <a:srgbClr val="3333FF"/>
                </a:solidFill>
                <a:latin typeface="华文新魏" pitchFamily="2" charset="-122"/>
                <a:ea typeface="华文新魏" pitchFamily="2" charset="-122"/>
              </a:rPr>
              <a:t>工装</a:t>
            </a:r>
            <a:endParaRPr lang="en-US" altLang="zh-CN" sz="2800" b="1" dirty="0" smtClean="0">
              <a:solidFill>
                <a:srgbClr val="3333FF"/>
              </a:solidFill>
              <a:latin typeface="华文新魏" pitchFamily="2" charset="-122"/>
              <a:ea typeface="华文新魏" pitchFamily="2" charset="-122"/>
            </a:endParaRPr>
          </a:p>
          <a:p>
            <a:pPr lvl="1">
              <a:lnSpc>
                <a:spcPct val="150000"/>
              </a:lnSpc>
              <a:spcBef>
                <a:spcPts val="600"/>
              </a:spcBef>
              <a:buFont typeface="Wingdings" pitchFamily="2" charset="2"/>
              <a:buChar char="p"/>
            </a:pPr>
            <a:r>
              <a:rPr lang="zh-CN" altLang="en-US" sz="2000" dirty="0" smtClean="0">
                <a:latin typeface="微软雅黑" pitchFamily="34" charset="-122"/>
                <a:ea typeface="微软雅黑" pitchFamily="34" charset="-122"/>
              </a:rPr>
              <a:t>指是生产、加工过程中所需的型架、夹具、模具、刀具、专用量具、样板、标准样件及辅助工具等。</a:t>
            </a:r>
          </a:p>
          <a:p>
            <a:pPr>
              <a:spcBef>
                <a:spcPts val="600"/>
              </a:spcBef>
              <a:buFont typeface="Wingdings" pitchFamily="2" charset="2"/>
              <a:buChar char="p"/>
            </a:pPr>
            <a:r>
              <a:rPr lang="zh-CN" altLang="en-US" sz="2800" dirty="0" smtClean="0">
                <a:solidFill>
                  <a:srgbClr val="3333FF"/>
                </a:solidFill>
                <a:latin typeface="华文新魏" pitchFamily="2" charset="-122"/>
                <a:ea typeface="华文新魏" pitchFamily="2" charset="-122"/>
              </a:rPr>
              <a:t>对测量设备使用的检查与监督要求</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现场使用的测量设备</a:t>
            </a:r>
            <a:r>
              <a:rPr lang="zh-CN" altLang="en-US" sz="2000" b="1" dirty="0" smtClean="0">
                <a:solidFill>
                  <a:srgbClr val="CC3300"/>
                </a:solidFill>
                <a:latin typeface="微软雅黑" pitchFamily="34" charset="-122"/>
                <a:ea typeface="微软雅黑" pitchFamily="34" charset="-122"/>
              </a:rPr>
              <a:t>准确度</a:t>
            </a:r>
            <a:r>
              <a:rPr lang="zh-CN" altLang="en-US" sz="2000" dirty="0" smtClean="0">
                <a:latin typeface="微软雅黑" pitchFamily="34" charset="-122"/>
                <a:ea typeface="微软雅黑" pitchFamily="34" charset="-122"/>
              </a:rPr>
              <a:t>应满足实际使用要求，且挂有计量状态</a:t>
            </a:r>
            <a:r>
              <a:rPr lang="zh-CN" altLang="en-US" sz="2000" b="1" dirty="0" smtClean="0">
                <a:solidFill>
                  <a:srgbClr val="CC3300"/>
                </a:solidFill>
                <a:latin typeface="微软雅黑" pitchFamily="34" charset="-122"/>
                <a:ea typeface="微软雅黑" pitchFamily="34" charset="-122"/>
              </a:rPr>
              <a:t>标识</a:t>
            </a:r>
            <a:r>
              <a:rPr lang="zh-CN" altLang="en-US" sz="2000" dirty="0" smtClean="0">
                <a:latin typeface="微软雅黑" pitchFamily="34" charset="-122"/>
                <a:ea typeface="微软雅黑" pitchFamily="34" charset="-122"/>
              </a:rPr>
              <a:t>，在使用</a:t>
            </a:r>
            <a:r>
              <a:rPr lang="zh-CN" altLang="en-US" sz="2000" b="1" dirty="0" smtClean="0">
                <a:solidFill>
                  <a:srgbClr val="CC3300"/>
                </a:solidFill>
                <a:latin typeface="微软雅黑" pitchFamily="34" charset="-122"/>
                <a:ea typeface="微软雅黑" pitchFamily="34" charset="-122"/>
              </a:rPr>
              <a:t>有效期</a:t>
            </a:r>
            <a:r>
              <a:rPr lang="zh-CN" altLang="en-US" sz="2000" dirty="0" smtClean="0">
                <a:latin typeface="微软雅黑" pitchFamily="34" charset="-122"/>
                <a:ea typeface="微软雅黑" pitchFamily="34" charset="-122"/>
              </a:rPr>
              <a:t>内：</a:t>
            </a: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测量设备应有</a:t>
            </a:r>
            <a:r>
              <a:rPr lang="zh-CN" altLang="en-US" sz="2000" b="1" dirty="0" smtClean="0">
                <a:solidFill>
                  <a:srgbClr val="CC3300"/>
                </a:solidFill>
                <a:latin typeface="微软雅黑" pitchFamily="34" charset="-122"/>
                <a:ea typeface="微软雅黑" pitchFamily="34" charset="-122"/>
              </a:rPr>
              <a:t>专人</a:t>
            </a:r>
            <a:r>
              <a:rPr lang="zh-CN" altLang="en-US" sz="2000" dirty="0" smtClean="0">
                <a:latin typeface="微软雅黑" pitchFamily="34" charset="-122"/>
                <a:ea typeface="微软雅黑" pitchFamily="34" charset="-122"/>
              </a:rPr>
              <a:t>使用、保管，按操作规程（方法）使用；</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确保在规定的环境条件下使用；</a:t>
            </a:r>
            <a:endParaRPr lang="en-US" altLang="zh-CN" sz="2000" dirty="0" smtClean="0">
              <a:latin typeface="微软雅黑" pitchFamily="34" charset="-122"/>
              <a:ea typeface="微软雅黑" pitchFamily="34" charset="-122"/>
            </a:endParaRPr>
          </a:p>
          <a:p>
            <a:pPr lvl="2" indent="-457200">
              <a:lnSpc>
                <a:spcPct val="150000"/>
              </a:lnSpc>
              <a:buFont typeface="Wingdings" pitchFamily="2" charset="2"/>
              <a:buChar char="Ø"/>
            </a:pPr>
            <a:r>
              <a:rPr lang="zh-CN" altLang="en-US" sz="2000" dirty="0" smtClean="0">
                <a:latin typeface="微软雅黑" pitchFamily="34" charset="-122"/>
                <a:ea typeface="微软雅黑" pitchFamily="34" charset="-122"/>
              </a:rPr>
              <a:t>检验人员有指导义务，防止操作人员错误使用造成产品质量问题。</a:t>
            </a:r>
          </a:p>
        </p:txBody>
      </p:sp>
    </p:spTree>
    <p:extLst>
      <p:ext uri="{BB962C8B-B14F-4D97-AF65-F5344CB8AC3E}">
        <p14:creationId xmlns="" xmlns:p14="http://schemas.microsoft.com/office/powerpoint/2010/main" val="16408322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检验的职能</a:t>
            </a:r>
            <a:r>
              <a:rPr lang="en-US" altLang="zh-CN" smtClean="0">
                <a:solidFill>
                  <a:schemeClr val="accent2"/>
                </a:solidFill>
                <a:latin typeface="华文新魏" pitchFamily="2" charset="-122"/>
                <a:ea typeface="华文新魏" pitchFamily="2" charset="-122"/>
              </a:rPr>
              <a:t>-</a:t>
            </a:r>
            <a:r>
              <a:rPr lang="zh-CN" altLang="en-US" sz="3200" smtClean="0">
                <a:solidFill>
                  <a:schemeClr val="accent2"/>
                </a:solidFill>
                <a:latin typeface="华文新魏" pitchFamily="2" charset="-122"/>
                <a:ea typeface="华文新魏" pitchFamily="2" charset="-122"/>
              </a:rPr>
              <a:t>报告职能</a:t>
            </a:r>
          </a:p>
        </p:txBody>
      </p:sp>
      <p:sp>
        <p:nvSpPr>
          <p:cNvPr id="72" name="内容占位符 2"/>
          <p:cNvSpPr>
            <a:spLocks noGrp="1"/>
          </p:cNvSpPr>
          <p:nvPr>
            <p:ph idx="1"/>
          </p:nvPr>
        </p:nvSpPr>
        <p:spPr>
          <a:xfrm>
            <a:off x="76200" y="1265238"/>
            <a:ext cx="8610600" cy="4830762"/>
          </a:xfrm>
        </p:spPr>
        <p:txBody>
          <a:bodyPr/>
          <a:lstStyle/>
          <a:p>
            <a:pPr marL="685800" lvl="2" defTabSz="1200150" eaLnBrk="1" hangingPunct="1">
              <a:lnSpc>
                <a:spcPct val="90000"/>
              </a:lnSpc>
              <a:spcAft>
                <a:spcPct val="15000"/>
              </a:spcAft>
              <a:buFontTx/>
              <a:buChar char="••"/>
              <a:defRPr/>
            </a:pPr>
            <a:r>
              <a:rPr lang="zh-CN" altLang="en-US" sz="2800" dirty="0" smtClean="0">
                <a:solidFill>
                  <a:schemeClr val="accent2"/>
                </a:solidFill>
                <a:latin typeface="华文新魏" pitchFamily="2" charset="-122"/>
                <a:ea typeface="华文新魏" pitchFamily="2" charset="-122"/>
              </a:rPr>
              <a:t>报告职能</a:t>
            </a:r>
            <a:endParaRPr lang="en-US" altLang="zh-CN" sz="2800" dirty="0" smtClean="0">
              <a:solidFill>
                <a:schemeClr val="accent2"/>
              </a:solidFill>
              <a:latin typeface="华文新魏" pitchFamily="2" charset="-122"/>
              <a:ea typeface="华文新魏" pitchFamily="2" charset="-122"/>
            </a:endParaRPr>
          </a:p>
          <a:p>
            <a:pPr marL="685800" lvl="2" defTabSz="1200150" eaLnBrk="1" hangingPunct="1">
              <a:lnSpc>
                <a:spcPct val="90000"/>
              </a:lnSpc>
              <a:spcAft>
                <a:spcPct val="15000"/>
              </a:spcAft>
              <a:buFontTx/>
              <a:buChar char="••"/>
              <a:defRPr/>
            </a:pPr>
            <a:endParaRPr lang="en-US" altLang="zh-CN" sz="27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kern="1200" dirty="0" smtClean="0">
                <a:latin typeface="微软雅黑" pitchFamily="34" charset="-122"/>
                <a:ea typeface="微软雅黑" pitchFamily="34" charset="-122"/>
              </a:rPr>
              <a:t>在质量检验工作中收集、记录、整理、分析和评估产品质量情况。</a:t>
            </a:r>
            <a:endParaRPr lang="en-US" altLang="zh-CN" sz="24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sz="16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kern="1200" dirty="0" smtClean="0">
                <a:latin typeface="微软雅黑" pitchFamily="34" charset="-122"/>
                <a:ea typeface="微软雅黑" pitchFamily="34" charset="-122"/>
              </a:rPr>
              <a:t>认真做好记录，及时进行整理、分析和评价。</a:t>
            </a:r>
            <a:endParaRPr lang="en-US" altLang="zh-CN" sz="24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sz="14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kern="1200" dirty="0" smtClean="0">
                <a:latin typeface="微软雅黑" pitchFamily="34" charset="-122"/>
                <a:ea typeface="微软雅黑" pitchFamily="34" charset="-122"/>
              </a:rPr>
              <a:t>并向有关部门和领导</a:t>
            </a:r>
            <a:r>
              <a:rPr lang="zh-CN" altLang="en-US" sz="2400" b="1" kern="1200" dirty="0" smtClean="0">
                <a:solidFill>
                  <a:srgbClr val="FF0000"/>
                </a:solidFill>
                <a:latin typeface="微软雅黑" pitchFamily="34" charset="-122"/>
                <a:ea typeface="微软雅黑" pitchFamily="34" charset="-122"/>
              </a:rPr>
              <a:t>报告</a:t>
            </a:r>
            <a:r>
              <a:rPr lang="zh-CN" altLang="en-US" sz="2400" kern="1200" dirty="0" smtClean="0">
                <a:latin typeface="微软雅黑" pitchFamily="34" charset="-122"/>
                <a:ea typeface="微软雅黑" pitchFamily="34" charset="-122"/>
              </a:rPr>
              <a:t>各生产环节及企业的产品质量状况，为质量控制、为领导决策提供依据。</a:t>
            </a:r>
          </a:p>
          <a:p>
            <a:pPr marL="1143000" lvl="3" defTabSz="1200150" eaLnBrk="1" hangingPunct="1">
              <a:lnSpc>
                <a:spcPct val="90000"/>
              </a:lnSpc>
              <a:spcAft>
                <a:spcPct val="15000"/>
              </a:spcAft>
              <a:buFontTx/>
              <a:buChar char="••"/>
              <a:defRPr/>
            </a:pPr>
            <a:endParaRPr lang="en-US" altLang="zh-CN" sz="24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sz="28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zh-CN" altLang="en-US" sz="2300" kern="1200" dirty="0" smtClean="0">
              <a:latin typeface="微软雅黑" pitchFamily="34" charset="-122"/>
              <a:ea typeface="微软雅黑" pitchFamily="34" charset="-122"/>
            </a:endParaRPr>
          </a:p>
        </p:txBody>
      </p:sp>
      <p:grpSp>
        <p:nvGrpSpPr>
          <p:cNvPr id="16388" name="Group 32"/>
          <p:cNvGrpSpPr>
            <a:grpSpLocks/>
          </p:cNvGrpSpPr>
          <p:nvPr/>
        </p:nvGrpSpPr>
        <p:grpSpPr bwMode="auto">
          <a:xfrm>
            <a:off x="7318375" y="4876800"/>
            <a:ext cx="1444625" cy="1524000"/>
            <a:chOff x="864" y="1680"/>
            <a:chExt cx="910" cy="960"/>
          </a:xfrm>
        </p:grpSpPr>
        <p:sp>
          <p:nvSpPr>
            <p:cNvPr id="16389" name="Oval 33"/>
            <p:cNvSpPr>
              <a:spLocks noChangeArrowheads="1"/>
            </p:cNvSpPr>
            <p:nvPr/>
          </p:nvSpPr>
          <p:spPr bwMode="gray">
            <a:xfrm>
              <a:off x="864" y="1680"/>
              <a:ext cx="910" cy="960"/>
            </a:xfrm>
            <a:prstGeom prst="ellipse">
              <a:avLst/>
            </a:prstGeom>
            <a:gradFill rotWithShape="1">
              <a:gsLst>
                <a:gs pos="0">
                  <a:srgbClr val="FFFFFF"/>
                </a:gs>
                <a:gs pos="50000">
                  <a:srgbClr val="FF6699"/>
                </a:gs>
                <a:gs pos="100000">
                  <a:srgbClr val="FFFFFF"/>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6390" name="Oval 34"/>
            <p:cNvSpPr>
              <a:spLocks noChangeArrowheads="1"/>
            </p:cNvSpPr>
            <p:nvPr/>
          </p:nvSpPr>
          <p:spPr bwMode="gray">
            <a:xfrm>
              <a:off x="864" y="1680"/>
              <a:ext cx="910" cy="960"/>
            </a:xfrm>
            <a:prstGeom prst="ellipse">
              <a:avLst/>
            </a:prstGeom>
            <a:gradFill rotWithShape="1">
              <a:gsLst>
                <a:gs pos="0">
                  <a:srgbClr val="FF6699">
                    <a:alpha val="32001"/>
                  </a:srgbClr>
                </a:gs>
                <a:gs pos="100000">
                  <a:srgbClr val="000000">
                    <a:alpha val="89998"/>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6391" name="Oval 35"/>
            <p:cNvSpPr>
              <a:spLocks noChangeArrowheads="1"/>
            </p:cNvSpPr>
            <p:nvPr/>
          </p:nvSpPr>
          <p:spPr bwMode="gray">
            <a:xfrm>
              <a:off x="923" y="1742"/>
              <a:ext cx="792" cy="836"/>
            </a:xfrm>
            <a:prstGeom prst="ellipse">
              <a:avLst/>
            </a:prstGeom>
            <a:gradFill rotWithShape="1">
              <a:gsLst>
                <a:gs pos="0">
                  <a:srgbClr val="8A3753"/>
                </a:gs>
                <a:gs pos="50000">
                  <a:srgbClr val="FF6699"/>
                </a:gs>
                <a:gs pos="100000">
                  <a:srgbClr val="8A3753"/>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6392" name="Oval 36"/>
            <p:cNvSpPr>
              <a:spLocks noChangeArrowheads="1"/>
            </p:cNvSpPr>
            <p:nvPr/>
          </p:nvSpPr>
          <p:spPr bwMode="gray">
            <a:xfrm>
              <a:off x="912" y="1728"/>
              <a:ext cx="791" cy="836"/>
            </a:xfrm>
            <a:prstGeom prst="ellipse">
              <a:avLst/>
            </a:prstGeom>
            <a:gradFill rotWithShape="1">
              <a:gsLst>
                <a:gs pos="0">
                  <a:srgbClr val="A24161"/>
                </a:gs>
                <a:gs pos="100000">
                  <a:srgbClr val="FF6699">
                    <a:alpha val="0"/>
                  </a:srgb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6393" name="Oval 37"/>
            <p:cNvSpPr>
              <a:spLocks noChangeArrowheads="1"/>
            </p:cNvSpPr>
            <p:nvPr/>
          </p:nvSpPr>
          <p:spPr bwMode="gray">
            <a:xfrm>
              <a:off x="966" y="1785"/>
              <a:ext cx="712" cy="750"/>
            </a:xfrm>
            <a:prstGeom prst="ellipse">
              <a:avLst/>
            </a:prstGeom>
            <a:solidFill>
              <a:srgbClr val="333333"/>
            </a:soli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sp>
          <p:nvSpPr>
            <p:cNvPr id="16394" name="Oval 38"/>
            <p:cNvSpPr>
              <a:spLocks noChangeArrowheads="1"/>
            </p:cNvSpPr>
            <p:nvPr/>
          </p:nvSpPr>
          <p:spPr bwMode="gray">
            <a:xfrm>
              <a:off x="960" y="1776"/>
              <a:ext cx="689" cy="727"/>
            </a:xfrm>
            <a:prstGeom prst="ellipse">
              <a:avLst/>
            </a:prstGeom>
            <a:gradFill rotWithShape="1">
              <a:gsLst>
                <a:gs pos="0">
                  <a:srgbClr val="595959"/>
                </a:gs>
                <a:gs pos="100000">
                  <a:srgbClr val="C0C0C0"/>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6395" name="Oval 39"/>
            <p:cNvSpPr>
              <a:spLocks noChangeArrowheads="1"/>
            </p:cNvSpPr>
            <p:nvPr/>
          </p:nvSpPr>
          <p:spPr bwMode="gray">
            <a:xfrm>
              <a:off x="986" y="1801"/>
              <a:ext cx="673" cy="709"/>
            </a:xfrm>
            <a:prstGeom prst="ellipse">
              <a:avLst/>
            </a:prstGeom>
            <a:gradFill rotWithShape="1">
              <a:gsLst>
                <a:gs pos="0">
                  <a:srgbClr val="C0C0C0">
                    <a:alpha val="0"/>
                  </a:srgbClr>
                </a:gs>
                <a:gs pos="100000">
                  <a:srgbClr val="E9E9E9"/>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6396" name="Oval 40"/>
            <p:cNvSpPr>
              <a:spLocks noChangeArrowheads="1"/>
            </p:cNvSpPr>
            <p:nvPr/>
          </p:nvSpPr>
          <p:spPr bwMode="gray">
            <a:xfrm>
              <a:off x="994" y="1808"/>
              <a:ext cx="640" cy="663"/>
            </a:xfrm>
            <a:prstGeom prst="ellipse">
              <a:avLst/>
            </a:prstGeom>
            <a:gradFill rotWithShape="1">
              <a:gsLst>
                <a:gs pos="0">
                  <a:srgbClr val="989898"/>
                </a:gs>
                <a:gs pos="100000">
                  <a:srgbClr val="C0C0C0">
                    <a:alpha val="48000"/>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6397" name="Oval 41"/>
            <p:cNvSpPr>
              <a:spLocks noChangeArrowheads="1"/>
            </p:cNvSpPr>
            <p:nvPr/>
          </p:nvSpPr>
          <p:spPr bwMode="gray">
            <a:xfrm>
              <a:off x="1031" y="1827"/>
              <a:ext cx="569" cy="538"/>
            </a:xfrm>
            <a:prstGeom prst="ellipse">
              <a:avLst/>
            </a:prstGeom>
            <a:gradFill rotWithShape="1">
              <a:gsLst>
                <a:gs pos="0">
                  <a:srgbClr val="FFFFFF"/>
                </a:gs>
                <a:gs pos="100000">
                  <a:srgbClr val="C0C0C0">
                    <a:alpha val="37999"/>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endParaRPr lang="zh-CN" altLang="en-US"/>
            </a:p>
          </p:txBody>
        </p:sp>
        <p:sp>
          <p:nvSpPr>
            <p:cNvPr id="16398" name="Text Box 42"/>
            <p:cNvSpPr txBox="1">
              <a:spLocks noChangeArrowheads="1"/>
            </p:cNvSpPr>
            <p:nvPr/>
          </p:nvSpPr>
          <p:spPr bwMode="gray">
            <a:xfrm>
              <a:off x="1098" y="1954"/>
              <a:ext cx="441" cy="44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r>
                <a:rPr lang="zh-CN" altLang="en-US" sz="2000" b="1">
                  <a:solidFill>
                    <a:srgbClr val="000000"/>
                  </a:solidFill>
                </a:rPr>
                <a:t>报告</a:t>
              </a:r>
              <a:endParaRPr lang="en-US" altLang="zh-CN" sz="2000" b="1">
                <a:solidFill>
                  <a:srgbClr val="000000"/>
                </a:solidFill>
              </a:endParaRPr>
            </a:p>
            <a:p>
              <a:pPr algn="ctr"/>
              <a:r>
                <a:rPr lang="zh-CN" altLang="en-US" sz="2000" b="1">
                  <a:solidFill>
                    <a:srgbClr val="000000"/>
                  </a:solidFill>
                </a:rPr>
                <a:t>职能</a:t>
              </a:r>
              <a:endParaRPr lang="en-US" altLang="zh-CN" sz="2000" b="1">
                <a:solidFill>
                  <a:srgbClr val="000000"/>
                </a:solidFill>
              </a:endParaRPr>
            </a:p>
          </p:txBody>
        </p:sp>
      </p:gr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BJ_024"/>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171450"/>
            <a:ext cx="10152063" cy="7029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0963" name="WordArt 3" descr="白色大理石"/>
          <p:cNvSpPr>
            <a:spLocks noChangeArrowheads="1" noChangeShapeType="1" noTextEdit="1"/>
          </p:cNvSpPr>
          <p:nvPr/>
        </p:nvSpPr>
        <p:spPr bwMode="auto">
          <a:xfrm>
            <a:off x="179388" y="4076700"/>
            <a:ext cx="3168650" cy="1728788"/>
          </a:xfrm>
          <a:prstGeom prst="rect">
            <a:avLst/>
          </a:prstGeom>
        </p:spPr>
        <p:txBody>
          <a:bodyPr wrap="none" fromWordArt="1">
            <a:prstTxWarp prst="textPlain">
              <a:avLst>
                <a:gd name="adj" fmla="val 44560"/>
              </a:avLst>
            </a:prstTxWarp>
            <a:scene3d>
              <a:camera prst="legacyObliqueRight"/>
              <a:lightRig rig="legacyHarsh3" dir="t"/>
            </a:scene3d>
            <a:sp3d extrusionH="100000" prstMaterial="legacyMatte">
              <a:extrusionClr>
                <a:srgbClr val="663300"/>
              </a:extrusionClr>
            </a:sp3d>
          </a:bodyPr>
          <a:lstStyle/>
          <a:p>
            <a:pPr algn="ctr"/>
            <a:r>
              <a:rPr lang="en-US" altLang="zh-CN" sz="3600" kern="10">
                <a:ln w="9525">
                  <a:round/>
                  <a:headEnd/>
                  <a:tailEnd/>
                </a:ln>
                <a:blipFill dpi="0" rotWithShape="0">
                  <a:blip r:embed="rId3"/>
                  <a:srcRect/>
                  <a:tile tx="0" ty="0" sx="100000" sy="100000" flip="none" algn="tl"/>
                </a:blipFill>
                <a:latin typeface="宋体"/>
                <a:ea typeface="宋体"/>
              </a:rPr>
              <a:t>Thanks!</a:t>
            </a:r>
            <a:endParaRPr lang="zh-CN" altLang="en-US" sz="3600" kern="10">
              <a:ln w="9525">
                <a:round/>
                <a:headEnd/>
                <a:tailEnd/>
              </a:ln>
              <a:blipFill dpi="0" rotWithShape="0">
                <a:blip r:embed="rId3"/>
                <a:srcRect/>
                <a:tile tx="0" ty="0" sx="100000" sy="100000" flip="none" algn="tl"/>
              </a:blipFill>
              <a:latin typeface="宋体"/>
              <a:ea typeface="宋体"/>
            </a:endParaRPr>
          </a:p>
        </p:txBody>
      </p:sp>
      <p:sp>
        <p:nvSpPr>
          <p:cNvPr id="52228" name="标题 1"/>
          <p:cNvSpPr>
            <a:spLocks noGrp="1"/>
          </p:cNvSpPr>
          <p:nvPr>
            <p:ph type="title" idx="4294967295"/>
          </p:nvPr>
        </p:nvSpPr>
        <p:spPr bwMode="auto">
          <a:xfrm>
            <a:off x="457200" y="274638"/>
            <a:ext cx="8229600" cy="1143000"/>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zh-CN" altLang="en-US" smtClean="0"/>
          </a:p>
        </p:txBody>
      </p:sp>
    </p:spTree>
    <p:extLst>
      <p:ext uri="{BB962C8B-B14F-4D97-AF65-F5344CB8AC3E}">
        <p14:creationId xmlns="" xmlns:p14="http://schemas.microsoft.com/office/powerpoint/2010/main" val="89588436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nodeType="afterEffect">
                                  <p:stCondLst>
                                    <p:cond delay="0"/>
                                  </p:stCondLst>
                                  <p:childTnLst>
                                    <p:set>
                                      <p:cBhvr>
                                        <p:cTn id="6" dur="1" fill="hold">
                                          <p:stCondLst>
                                            <p:cond delay="0"/>
                                          </p:stCondLst>
                                        </p:cTn>
                                        <p:tgtEl>
                                          <p:spTgt spid="40962"/>
                                        </p:tgtEl>
                                        <p:attrNameLst>
                                          <p:attrName>style.visibility</p:attrName>
                                        </p:attrNameLst>
                                      </p:cBhvr>
                                      <p:to>
                                        <p:strVal val="visible"/>
                                      </p:to>
                                    </p:set>
                                    <p:anim to="" calcmode="lin" valueType="num">
                                      <p:cBhvr>
                                        <p:cTn id="7" dur="1" fill="hold"/>
                                        <p:tgtEl>
                                          <p:spTgt spid="40962"/>
                                        </p:tgtEl>
                                        <p:attrNameLst>
                                          <p:attrName/>
                                        </p:attrNameLst>
                                      </p:cBhvr>
                                    </p:anim>
                                  </p:childTnLst>
                                </p:cTn>
                              </p:par>
                            </p:childTnLst>
                          </p:cTn>
                        </p:par>
                        <p:par>
                          <p:cTn id="8" fill="hold" nodeType="afterGroup">
                            <p:stCondLst>
                              <p:cond delay="0"/>
                            </p:stCondLst>
                            <p:childTnLst>
                              <p:par>
                                <p:cTn id="9" presetID="21" presetClass="entr" presetSubtype="4" fill="hold" grpId="0" nodeType="afterEffect">
                                  <p:stCondLst>
                                    <p:cond delay="0"/>
                                  </p:stCondLst>
                                  <p:childTnLst>
                                    <p:set>
                                      <p:cBhvr>
                                        <p:cTn id="10" dur="1" fill="hold">
                                          <p:stCondLst>
                                            <p:cond delay="0"/>
                                          </p:stCondLst>
                                        </p:cTn>
                                        <p:tgtEl>
                                          <p:spTgt spid="40963"/>
                                        </p:tgtEl>
                                        <p:attrNameLst>
                                          <p:attrName>style.visibility</p:attrName>
                                        </p:attrNameLst>
                                      </p:cBhvr>
                                      <p:to>
                                        <p:strVal val="visible"/>
                                      </p:to>
                                    </p:set>
                                    <p:animEffect transition="in" filter="wheel(4)">
                                      <p:cBhvr>
                                        <p:cTn id="11" dur="3000"/>
                                        <p:tgtEl>
                                          <p:spTgt spid="40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检验的指导思想</a:t>
            </a:r>
          </a:p>
        </p:txBody>
      </p:sp>
      <p:sp>
        <p:nvSpPr>
          <p:cNvPr id="17411" name="AutoShape 3"/>
          <p:cNvSpPr>
            <a:spLocks noChangeArrowheads="1"/>
          </p:cNvSpPr>
          <p:nvPr/>
        </p:nvSpPr>
        <p:spPr bwMode="auto">
          <a:xfrm>
            <a:off x="6151563" y="2976563"/>
            <a:ext cx="1620837" cy="3040062"/>
          </a:xfrm>
          <a:prstGeom prst="roundRect">
            <a:avLst>
              <a:gd name="adj" fmla="val 13745"/>
            </a:avLst>
          </a:prstGeom>
          <a:noFill/>
          <a:ln w="38100">
            <a:solidFill>
              <a:schemeClr val="bg2"/>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7412" name="AutoShape 4"/>
          <p:cNvSpPr>
            <a:spLocks noChangeArrowheads="1"/>
          </p:cNvSpPr>
          <p:nvPr/>
        </p:nvSpPr>
        <p:spPr bwMode="auto">
          <a:xfrm>
            <a:off x="4456113" y="2976563"/>
            <a:ext cx="1611312" cy="3040062"/>
          </a:xfrm>
          <a:prstGeom prst="roundRect">
            <a:avLst>
              <a:gd name="adj" fmla="val 13745"/>
            </a:avLst>
          </a:prstGeom>
          <a:noFill/>
          <a:ln w="38100">
            <a:solidFill>
              <a:schemeClr val="bg2"/>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7413" name="AutoShape 5"/>
          <p:cNvSpPr>
            <a:spLocks noChangeArrowheads="1"/>
          </p:cNvSpPr>
          <p:nvPr/>
        </p:nvSpPr>
        <p:spPr bwMode="auto">
          <a:xfrm>
            <a:off x="2773363" y="2976563"/>
            <a:ext cx="1563687" cy="3040062"/>
          </a:xfrm>
          <a:prstGeom prst="roundRect">
            <a:avLst>
              <a:gd name="adj" fmla="val 13745"/>
            </a:avLst>
          </a:prstGeom>
          <a:noFill/>
          <a:ln w="38100">
            <a:solidFill>
              <a:schemeClr val="bg2"/>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7414" name="AutoShape 6"/>
          <p:cNvSpPr>
            <a:spLocks noChangeArrowheads="1"/>
          </p:cNvSpPr>
          <p:nvPr/>
        </p:nvSpPr>
        <p:spPr bwMode="auto">
          <a:xfrm>
            <a:off x="1066800" y="2976563"/>
            <a:ext cx="1620838" cy="3040062"/>
          </a:xfrm>
          <a:prstGeom prst="roundRect">
            <a:avLst>
              <a:gd name="adj" fmla="val 13745"/>
            </a:avLst>
          </a:prstGeom>
          <a:noFill/>
          <a:ln w="38100">
            <a:solidFill>
              <a:schemeClr val="bg2"/>
            </a:solidFill>
            <a:round/>
            <a:headEnd/>
            <a:tailEnd/>
          </a:ln>
          <a:effectLst/>
          <a:extLst>
            <a:ext uri="{909E8E84-426E-40DD-AFC4-6F175D3DCCD1}">
              <a14:hiddenFill xmlns="" xmlns:a14="http://schemas.microsoft.com/office/drawing/2010/main">
                <a:solidFill>
                  <a:schemeClr val="tx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17415" name="Group 7"/>
          <p:cNvGrpSpPr>
            <a:grpSpLocks/>
          </p:cNvGrpSpPr>
          <p:nvPr/>
        </p:nvGrpSpPr>
        <p:grpSpPr bwMode="auto">
          <a:xfrm>
            <a:off x="1287463" y="1600200"/>
            <a:ext cx="5895975" cy="1039813"/>
            <a:chOff x="624" y="1152"/>
            <a:chExt cx="4080" cy="720"/>
          </a:xfrm>
        </p:grpSpPr>
        <p:sp>
          <p:nvSpPr>
            <p:cNvPr id="77" name="Rectangle 8"/>
            <p:cNvSpPr>
              <a:spLocks noChangeArrowheads="1"/>
            </p:cNvSpPr>
            <p:nvPr/>
          </p:nvSpPr>
          <p:spPr bwMode="gray">
            <a:xfrm rot="3419336">
              <a:off x="624" y="1200"/>
              <a:ext cx="672" cy="672"/>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hlink"/>
              </a:extrusionClr>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flatTx/>
            </a:bodyPr>
            <a:lstStyle/>
            <a:p>
              <a:pPr>
                <a:defRPr/>
              </a:pPr>
              <a:endParaRPr lang="zh-CN" altLang="en-US"/>
            </a:p>
          </p:txBody>
        </p:sp>
        <p:grpSp>
          <p:nvGrpSpPr>
            <p:cNvPr id="17425" name="Group 9"/>
            <p:cNvGrpSpPr>
              <a:grpSpLocks/>
            </p:cNvGrpSpPr>
            <p:nvPr/>
          </p:nvGrpSpPr>
          <p:grpSpPr bwMode="auto">
            <a:xfrm>
              <a:off x="1296" y="1296"/>
              <a:ext cx="624" cy="96"/>
              <a:chOff x="2003" y="3439"/>
              <a:chExt cx="468" cy="244"/>
            </a:xfrm>
          </p:grpSpPr>
          <p:sp>
            <p:nvSpPr>
              <p:cNvPr id="17439" name="Oval 10"/>
              <p:cNvSpPr>
                <a:spLocks noChangeArrowheads="1"/>
              </p:cNvSpPr>
              <p:nvPr/>
            </p:nvSpPr>
            <p:spPr bwMode="gray">
              <a:xfrm>
                <a:off x="2003" y="3439"/>
                <a:ext cx="79" cy="242"/>
              </a:xfrm>
              <a:prstGeom prst="ellipse">
                <a:avLst/>
              </a:prstGeom>
              <a:gradFill rotWithShape="0">
                <a:gsLst>
                  <a:gs pos="0">
                    <a:srgbClr val="767676"/>
                  </a:gs>
                  <a:gs pos="50000">
                    <a:srgbClr val="FFFFFF"/>
                  </a:gs>
                  <a:gs pos="100000">
                    <a:srgbClr val="767676"/>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7440" name="Rectangle 11"/>
              <p:cNvSpPr>
                <a:spLocks noChangeArrowheads="1"/>
              </p:cNvSpPr>
              <p:nvPr/>
            </p:nvSpPr>
            <p:spPr bwMode="gray">
              <a:xfrm>
                <a:off x="2048" y="3441"/>
                <a:ext cx="388" cy="242"/>
              </a:xfrm>
              <a:prstGeom prst="rect">
                <a:avLst/>
              </a:prstGeom>
              <a:gradFill rotWithShape="0">
                <a:gsLst>
                  <a:gs pos="0">
                    <a:srgbClr val="767676"/>
                  </a:gs>
                  <a:gs pos="50000">
                    <a:srgbClr val="FFFFFF"/>
                  </a:gs>
                  <a:gs pos="100000">
                    <a:srgbClr val="767676"/>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4" name="Oval 12"/>
              <p:cNvSpPr>
                <a:spLocks noChangeArrowheads="1"/>
              </p:cNvSpPr>
              <p:nvPr/>
            </p:nvSpPr>
            <p:spPr bwMode="gray">
              <a:xfrm>
                <a:off x="2400" y="3442"/>
                <a:ext cx="71" cy="235"/>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sp>
            <p:nvSpPr>
              <p:cNvPr id="95" name="Oval 13"/>
              <p:cNvSpPr>
                <a:spLocks noChangeArrowheads="1"/>
              </p:cNvSpPr>
              <p:nvPr/>
            </p:nvSpPr>
            <p:spPr bwMode="gray">
              <a:xfrm>
                <a:off x="2438" y="3520"/>
                <a:ext cx="20" cy="67"/>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grpSp>
        <p:sp>
          <p:nvSpPr>
            <p:cNvPr id="17426" name="Rectangle 14"/>
            <p:cNvSpPr>
              <a:spLocks noChangeArrowheads="1"/>
            </p:cNvSpPr>
            <p:nvPr/>
          </p:nvSpPr>
          <p:spPr bwMode="gray">
            <a:xfrm rot="3419336">
              <a:off x="1776" y="1152"/>
              <a:ext cx="672" cy="672"/>
            </a:xfrm>
            <a:prstGeom prst="rect">
              <a:avLst/>
            </a:prstGeom>
            <a:solidFill>
              <a:schemeClr val="accent1"/>
            </a:soli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flatTx/>
            </a:bodyPr>
            <a:lstStyle/>
            <a:p>
              <a:endParaRPr lang="zh-CN" altLang="en-US"/>
            </a:p>
          </p:txBody>
        </p:sp>
        <p:grpSp>
          <p:nvGrpSpPr>
            <p:cNvPr id="17427" name="Group 15"/>
            <p:cNvGrpSpPr>
              <a:grpSpLocks/>
            </p:cNvGrpSpPr>
            <p:nvPr/>
          </p:nvGrpSpPr>
          <p:grpSpPr bwMode="auto">
            <a:xfrm>
              <a:off x="2448" y="1296"/>
              <a:ext cx="624" cy="96"/>
              <a:chOff x="2003" y="3439"/>
              <a:chExt cx="468" cy="244"/>
            </a:xfrm>
          </p:grpSpPr>
          <p:sp>
            <p:nvSpPr>
              <p:cNvPr id="17435" name="Oval 16"/>
              <p:cNvSpPr>
                <a:spLocks noChangeArrowheads="1"/>
              </p:cNvSpPr>
              <p:nvPr/>
            </p:nvSpPr>
            <p:spPr bwMode="gray">
              <a:xfrm>
                <a:off x="2003" y="3439"/>
                <a:ext cx="79" cy="242"/>
              </a:xfrm>
              <a:prstGeom prst="ellipse">
                <a:avLst/>
              </a:prstGeom>
              <a:gradFill rotWithShape="0">
                <a:gsLst>
                  <a:gs pos="0">
                    <a:srgbClr val="767676"/>
                  </a:gs>
                  <a:gs pos="50000">
                    <a:srgbClr val="FFFFFF"/>
                  </a:gs>
                  <a:gs pos="100000">
                    <a:srgbClr val="767676"/>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7436" name="Rectangle 17"/>
              <p:cNvSpPr>
                <a:spLocks noChangeArrowheads="1"/>
              </p:cNvSpPr>
              <p:nvPr/>
            </p:nvSpPr>
            <p:spPr bwMode="gray">
              <a:xfrm>
                <a:off x="2048" y="3441"/>
                <a:ext cx="388" cy="242"/>
              </a:xfrm>
              <a:prstGeom prst="rect">
                <a:avLst/>
              </a:prstGeom>
              <a:gradFill rotWithShape="0">
                <a:gsLst>
                  <a:gs pos="0">
                    <a:srgbClr val="767676"/>
                  </a:gs>
                  <a:gs pos="50000">
                    <a:srgbClr val="FFFFFF"/>
                  </a:gs>
                  <a:gs pos="100000">
                    <a:srgbClr val="767676"/>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0" name="Oval 18"/>
              <p:cNvSpPr>
                <a:spLocks noChangeArrowheads="1"/>
              </p:cNvSpPr>
              <p:nvPr/>
            </p:nvSpPr>
            <p:spPr bwMode="gray">
              <a:xfrm>
                <a:off x="2400" y="3442"/>
                <a:ext cx="71" cy="235"/>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sp>
            <p:nvSpPr>
              <p:cNvPr id="91" name="Oval 19"/>
              <p:cNvSpPr>
                <a:spLocks noChangeArrowheads="1"/>
              </p:cNvSpPr>
              <p:nvPr/>
            </p:nvSpPr>
            <p:spPr bwMode="gray">
              <a:xfrm>
                <a:off x="2438" y="3520"/>
                <a:ext cx="20" cy="67"/>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grpSp>
        <p:sp>
          <p:nvSpPr>
            <p:cNvPr id="81" name="Rectangle 20"/>
            <p:cNvSpPr>
              <a:spLocks noChangeArrowheads="1"/>
            </p:cNvSpPr>
            <p:nvPr/>
          </p:nvSpPr>
          <p:spPr bwMode="gray">
            <a:xfrm rot="3419336">
              <a:off x="2880" y="1153"/>
              <a:ext cx="672" cy="670"/>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hlink"/>
              </a:extrusionClr>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flatTx/>
            </a:bodyPr>
            <a:lstStyle/>
            <a:p>
              <a:pPr>
                <a:defRPr/>
              </a:pPr>
              <a:endParaRPr lang="zh-CN" altLang="en-US"/>
            </a:p>
          </p:txBody>
        </p:sp>
        <p:grpSp>
          <p:nvGrpSpPr>
            <p:cNvPr id="17429" name="Group 21"/>
            <p:cNvGrpSpPr>
              <a:grpSpLocks/>
            </p:cNvGrpSpPr>
            <p:nvPr/>
          </p:nvGrpSpPr>
          <p:grpSpPr bwMode="auto">
            <a:xfrm>
              <a:off x="3600" y="1296"/>
              <a:ext cx="816" cy="96"/>
              <a:chOff x="2003" y="3439"/>
              <a:chExt cx="468" cy="244"/>
            </a:xfrm>
          </p:grpSpPr>
          <p:sp>
            <p:nvSpPr>
              <p:cNvPr id="17431" name="Oval 22"/>
              <p:cNvSpPr>
                <a:spLocks noChangeArrowheads="1"/>
              </p:cNvSpPr>
              <p:nvPr/>
            </p:nvSpPr>
            <p:spPr bwMode="gray">
              <a:xfrm>
                <a:off x="2003" y="3439"/>
                <a:ext cx="79" cy="242"/>
              </a:xfrm>
              <a:prstGeom prst="ellipse">
                <a:avLst/>
              </a:prstGeom>
              <a:gradFill rotWithShape="0">
                <a:gsLst>
                  <a:gs pos="0">
                    <a:srgbClr val="767676"/>
                  </a:gs>
                  <a:gs pos="50000">
                    <a:srgbClr val="FFFFFF"/>
                  </a:gs>
                  <a:gs pos="100000">
                    <a:srgbClr val="767676"/>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7432" name="Rectangle 23"/>
              <p:cNvSpPr>
                <a:spLocks noChangeArrowheads="1"/>
              </p:cNvSpPr>
              <p:nvPr/>
            </p:nvSpPr>
            <p:spPr bwMode="gray">
              <a:xfrm>
                <a:off x="2048" y="3441"/>
                <a:ext cx="388" cy="242"/>
              </a:xfrm>
              <a:prstGeom prst="rect">
                <a:avLst/>
              </a:prstGeom>
              <a:gradFill rotWithShape="0">
                <a:gsLst>
                  <a:gs pos="0">
                    <a:srgbClr val="767676"/>
                  </a:gs>
                  <a:gs pos="50000">
                    <a:srgbClr val="FFFFFF"/>
                  </a:gs>
                  <a:gs pos="100000">
                    <a:srgbClr val="767676"/>
                  </a:gs>
                </a:gsLst>
                <a:lin ang="54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6" name="Oval 24"/>
              <p:cNvSpPr>
                <a:spLocks noChangeArrowheads="1"/>
              </p:cNvSpPr>
              <p:nvPr/>
            </p:nvSpPr>
            <p:spPr bwMode="gray">
              <a:xfrm>
                <a:off x="2400" y="3442"/>
                <a:ext cx="71" cy="235"/>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sp>
            <p:nvSpPr>
              <p:cNvPr id="87" name="Oval 25"/>
              <p:cNvSpPr>
                <a:spLocks noChangeArrowheads="1"/>
              </p:cNvSpPr>
              <p:nvPr/>
            </p:nvSpPr>
            <p:spPr bwMode="gray">
              <a:xfrm>
                <a:off x="2438" y="3520"/>
                <a:ext cx="20" cy="67"/>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grpSp>
        <p:sp>
          <p:nvSpPr>
            <p:cNvPr id="17430" name="Rectangle 26"/>
            <p:cNvSpPr>
              <a:spLocks noChangeArrowheads="1"/>
            </p:cNvSpPr>
            <p:nvPr/>
          </p:nvSpPr>
          <p:spPr bwMode="gray">
            <a:xfrm rot="3419336">
              <a:off x="4032" y="1152"/>
              <a:ext cx="672" cy="672"/>
            </a:xfrm>
            <a:prstGeom prst="rect">
              <a:avLst/>
            </a:prstGeom>
            <a:solidFill>
              <a:schemeClr val="accent1"/>
            </a:soli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flatTx/>
            </a:bodyPr>
            <a:lstStyle/>
            <a:p>
              <a:endParaRPr lang="zh-CN" altLang="en-US"/>
            </a:p>
          </p:txBody>
        </p:sp>
      </p:grpSp>
      <p:sp>
        <p:nvSpPr>
          <p:cNvPr id="17416" name="Rectangle 27"/>
          <p:cNvSpPr>
            <a:spLocks noChangeArrowheads="1"/>
          </p:cNvSpPr>
          <p:nvPr/>
        </p:nvSpPr>
        <p:spPr bwMode="gray">
          <a:xfrm>
            <a:off x="1441450" y="1901825"/>
            <a:ext cx="882650" cy="409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b="1">
                <a:solidFill>
                  <a:schemeClr val="bg1"/>
                </a:solidFill>
                <a:latin typeface="微软雅黑" pitchFamily="34" charset="-122"/>
                <a:ea typeface="微软雅黑" pitchFamily="34" charset="-122"/>
              </a:rPr>
              <a:t>一坚持</a:t>
            </a:r>
            <a:endParaRPr lang="en-US" altLang="zh-CN" b="1">
              <a:solidFill>
                <a:schemeClr val="bg1"/>
              </a:solidFill>
              <a:latin typeface="微软雅黑" pitchFamily="34" charset="-122"/>
              <a:ea typeface="微软雅黑" pitchFamily="34" charset="-122"/>
            </a:endParaRPr>
          </a:p>
        </p:txBody>
      </p:sp>
      <p:sp>
        <p:nvSpPr>
          <p:cNvPr id="17417" name="Rectangle 28"/>
          <p:cNvSpPr>
            <a:spLocks noChangeArrowheads="1"/>
          </p:cNvSpPr>
          <p:nvPr/>
        </p:nvSpPr>
        <p:spPr bwMode="gray">
          <a:xfrm>
            <a:off x="3136900" y="1901825"/>
            <a:ext cx="882650" cy="409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b="1">
                <a:solidFill>
                  <a:schemeClr val="bg1"/>
                </a:solidFill>
                <a:latin typeface="微软雅黑" pitchFamily="34" charset="-122"/>
                <a:ea typeface="微软雅黑" pitchFamily="34" charset="-122"/>
              </a:rPr>
              <a:t>二把关</a:t>
            </a:r>
            <a:endParaRPr lang="en-US" altLang="zh-CN" b="1">
              <a:solidFill>
                <a:schemeClr val="bg1"/>
              </a:solidFill>
              <a:latin typeface="微软雅黑" pitchFamily="34" charset="-122"/>
              <a:ea typeface="微软雅黑" pitchFamily="34" charset="-122"/>
            </a:endParaRPr>
          </a:p>
        </p:txBody>
      </p:sp>
      <p:sp>
        <p:nvSpPr>
          <p:cNvPr id="17418" name="Rectangle 29"/>
          <p:cNvSpPr>
            <a:spLocks noChangeArrowheads="1"/>
          </p:cNvSpPr>
          <p:nvPr/>
        </p:nvSpPr>
        <p:spPr bwMode="gray">
          <a:xfrm>
            <a:off x="4683125" y="1901825"/>
            <a:ext cx="882650" cy="409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b="1">
                <a:solidFill>
                  <a:schemeClr val="bg1"/>
                </a:solidFill>
                <a:latin typeface="微软雅黑" pitchFamily="34" charset="-122"/>
                <a:ea typeface="微软雅黑" pitchFamily="34" charset="-122"/>
              </a:rPr>
              <a:t>三依靠</a:t>
            </a:r>
            <a:endParaRPr lang="en-US" altLang="zh-CN" b="1">
              <a:solidFill>
                <a:schemeClr val="bg1"/>
              </a:solidFill>
              <a:latin typeface="微软雅黑" pitchFamily="34" charset="-122"/>
              <a:ea typeface="微软雅黑" pitchFamily="34" charset="-122"/>
            </a:endParaRPr>
          </a:p>
        </p:txBody>
      </p:sp>
      <p:sp>
        <p:nvSpPr>
          <p:cNvPr id="17419" name="Rectangle 30"/>
          <p:cNvSpPr>
            <a:spLocks noChangeArrowheads="1"/>
          </p:cNvSpPr>
          <p:nvPr/>
        </p:nvSpPr>
        <p:spPr bwMode="gray">
          <a:xfrm>
            <a:off x="6378575" y="1901825"/>
            <a:ext cx="882650" cy="409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r>
              <a:rPr lang="zh-CN" altLang="en-US" b="1">
                <a:solidFill>
                  <a:schemeClr val="bg1"/>
                </a:solidFill>
                <a:latin typeface="微软雅黑" pitchFamily="34" charset="-122"/>
                <a:ea typeface="微软雅黑" pitchFamily="34" charset="-122"/>
              </a:rPr>
              <a:t>四服务</a:t>
            </a:r>
            <a:endParaRPr lang="en-US" altLang="zh-CN" b="1">
              <a:solidFill>
                <a:schemeClr val="bg1"/>
              </a:solidFill>
              <a:latin typeface="微软雅黑" pitchFamily="34" charset="-122"/>
              <a:ea typeface="微软雅黑" pitchFamily="34" charset="-122"/>
            </a:endParaRPr>
          </a:p>
        </p:txBody>
      </p:sp>
      <p:sp>
        <p:nvSpPr>
          <p:cNvPr id="100" name="Rectangle 31"/>
          <p:cNvSpPr>
            <a:spLocks noChangeArrowheads="1"/>
          </p:cNvSpPr>
          <p:nvPr/>
        </p:nvSpPr>
        <p:spPr bwMode="auto">
          <a:xfrm>
            <a:off x="1087438" y="3194050"/>
            <a:ext cx="1635125" cy="17541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zh-CN" altLang="en-US" b="1" dirty="0"/>
              <a:t>坚持质量第一</a:t>
            </a:r>
            <a:endParaRPr lang="en-US" altLang="zh-CN" b="1" dirty="0"/>
          </a:p>
          <a:p>
            <a:pPr>
              <a:defRPr/>
            </a:pPr>
            <a:endParaRPr lang="en-US" altLang="zh-CN" b="1" dirty="0"/>
          </a:p>
          <a:p>
            <a:pPr>
              <a:defRPr/>
            </a:pPr>
            <a:endParaRPr lang="en-US" altLang="zh-CN" b="1" dirty="0"/>
          </a:p>
          <a:p>
            <a:pPr>
              <a:defRPr/>
            </a:pPr>
            <a:endParaRPr lang="en-US" altLang="zh-CN" b="1" dirty="0"/>
          </a:p>
          <a:p>
            <a:pPr marL="285750" indent="-285750">
              <a:buFont typeface="Wingdings" pitchFamily="2" charset="2"/>
              <a:buChar char="Ø"/>
              <a:defRPr/>
            </a:pPr>
            <a:r>
              <a:rPr lang="zh-CN" altLang="en-US" b="1" dirty="0"/>
              <a:t>不可动摇</a:t>
            </a:r>
            <a:endParaRPr lang="en-US" altLang="zh-CN" b="1" dirty="0"/>
          </a:p>
          <a:p>
            <a:pPr>
              <a:defRPr/>
            </a:pPr>
            <a:endParaRPr lang="en-US" altLang="zh-CN" b="1" dirty="0"/>
          </a:p>
        </p:txBody>
      </p:sp>
      <p:sp>
        <p:nvSpPr>
          <p:cNvPr id="101" name="Rectangle 32"/>
          <p:cNvSpPr>
            <a:spLocks noChangeArrowheads="1"/>
          </p:cNvSpPr>
          <p:nvPr/>
        </p:nvSpPr>
        <p:spPr bwMode="auto">
          <a:xfrm>
            <a:off x="2819400" y="3194050"/>
            <a:ext cx="1403350" cy="2308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zh-CN" altLang="en-US" b="1" dirty="0"/>
              <a:t>严把质量关</a:t>
            </a:r>
            <a:endParaRPr lang="en-US" altLang="zh-CN" b="1" dirty="0"/>
          </a:p>
          <a:p>
            <a:pPr>
              <a:defRPr/>
            </a:pPr>
            <a:endParaRPr lang="en-US" altLang="zh-CN" b="1" dirty="0"/>
          </a:p>
          <a:p>
            <a:pPr>
              <a:defRPr/>
            </a:pPr>
            <a:endParaRPr lang="en-US" altLang="zh-CN" b="1" dirty="0"/>
          </a:p>
          <a:p>
            <a:pPr>
              <a:defRPr/>
            </a:pPr>
            <a:endParaRPr lang="en-US" altLang="zh-CN" b="1" dirty="0"/>
          </a:p>
          <a:p>
            <a:pPr marL="285750" indent="-285750">
              <a:buFont typeface="Wingdings" pitchFamily="2" charset="2"/>
              <a:buChar char="Ø"/>
              <a:defRPr/>
            </a:pPr>
            <a:r>
              <a:rPr lang="zh-CN" altLang="en-US" b="1" dirty="0"/>
              <a:t>严守规定</a:t>
            </a:r>
            <a:endParaRPr lang="en-US" altLang="zh-CN" b="1" dirty="0"/>
          </a:p>
          <a:p>
            <a:pPr marL="285750" indent="-285750">
              <a:buFont typeface="Wingdings" pitchFamily="2" charset="2"/>
              <a:buChar char="Ø"/>
              <a:defRPr/>
            </a:pPr>
            <a:r>
              <a:rPr lang="zh-CN" altLang="en-US" b="1" dirty="0"/>
              <a:t>铁面无私</a:t>
            </a:r>
            <a:endParaRPr lang="en-US" altLang="zh-CN" b="1" dirty="0"/>
          </a:p>
          <a:p>
            <a:pPr marL="285750" indent="-285750">
              <a:buFont typeface="Wingdings" pitchFamily="2" charset="2"/>
              <a:buChar char="Ø"/>
              <a:defRPr/>
            </a:pPr>
            <a:r>
              <a:rPr lang="zh-CN" altLang="en-US" b="1" dirty="0"/>
              <a:t>防止侥幸</a:t>
            </a:r>
            <a:endParaRPr lang="en-US" altLang="zh-CN" b="1" dirty="0"/>
          </a:p>
          <a:p>
            <a:pPr marL="285750" indent="-285750">
              <a:buFont typeface="Wingdings" pitchFamily="2" charset="2"/>
              <a:buChar char="Ø"/>
              <a:defRPr/>
            </a:pPr>
            <a:r>
              <a:rPr lang="zh-CN" altLang="en-US" b="1" dirty="0"/>
              <a:t>绝不松懈</a:t>
            </a:r>
            <a:endParaRPr lang="en-US" altLang="zh-CN" b="1" dirty="0"/>
          </a:p>
        </p:txBody>
      </p:sp>
      <p:sp>
        <p:nvSpPr>
          <p:cNvPr id="102" name="Rectangle 33"/>
          <p:cNvSpPr>
            <a:spLocks noChangeArrowheads="1"/>
          </p:cNvSpPr>
          <p:nvPr/>
        </p:nvSpPr>
        <p:spPr bwMode="auto">
          <a:xfrm>
            <a:off x="4495800" y="3194050"/>
            <a:ext cx="1530350" cy="2308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defRPr/>
            </a:pPr>
            <a:r>
              <a:rPr lang="zh-CN" altLang="en-US" b="1" dirty="0"/>
              <a:t>依靠全体员工把好质量关</a:t>
            </a:r>
            <a:endParaRPr lang="en-US" altLang="zh-CN" b="1" dirty="0"/>
          </a:p>
          <a:p>
            <a:pPr>
              <a:defRPr/>
            </a:pPr>
            <a:endParaRPr lang="en-US" altLang="zh-CN" b="1" dirty="0"/>
          </a:p>
          <a:p>
            <a:pPr marL="285750" indent="-285750">
              <a:buFont typeface="Wingdings" pitchFamily="2" charset="2"/>
              <a:buChar char="Ø"/>
              <a:defRPr/>
            </a:pPr>
            <a:r>
              <a:rPr lang="zh-CN" altLang="en-US" b="1" dirty="0"/>
              <a:t>信任</a:t>
            </a:r>
            <a:endParaRPr lang="en-US" altLang="zh-CN" b="1" dirty="0"/>
          </a:p>
          <a:p>
            <a:pPr marL="285750" indent="-285750">
              <a:buFont typeface="Wingdings" pitchFamily="2" charset="2"/>
              <a:buChar char="Ø"/>
              <a:defRPr/>
            </a:pPr>
            <a:r>
              <a:rPr lang="zh-CN" altLang="en-US" b="1" dirty="0"/>
              <a:t>融洽</a:t>
            </a:r>
            <a:endParaRPr lang="en-US" altLang="zh-CN" b="1" dirty="0"/>
          </a:p>
          <a:p>
            <a:pPr marL="285750" indent="-285750">
              <a:buFont typeface="Wingdings" pitchFamily="2" charset="2"/>
              <a:buChar char="Ø"/>
              <a:defRPr/>
            </a:pPr>
            <a:r>
              <a:rPr lang="zh-CN" altLang="en-US" b="1" dirty="0"/>
              <a:t>自觉</a:t>
            </a:r>
            <a:endParaRPr lang="en-US" altLang="zh-CN" b="1" dirty="0"/>
          </a:p>
          <a:p>
            <a:pPr marL="285750" indent="-285750">
              <a:buFont typeface="Wingdings" pitchFamily="2" charset="2"/>
              <a:buChar char="Ø"/>
              <a:defRPr/>
            </a:pPr>
            <a:r>
              <a:rPr lang="zh-CN" altLang="en-US" b="1" dirty="0"/>
              <a:t>合作</a:t>
            </a:r>
            <a:endParaRPr lang="en-US" altLang="zh-CN" b="1" dirty="0"/>
          </a:p>
        </p:txBody>
      </p:sp>
      <p:sp>
        <p:nvSpPr>
          <p:cNvPr id="103" name="Rectangle 34"/>
          <p:cNvSpPr>
            <a:spLocks noChangeArrowheads="1"/>
          </p:cNvSpPr>
          <p:nvPr/>
        </p:nvSpPr>
        <p:spPr bwMode="auto">
          <a:xfrm>
            <a:off x="6172200" y="3194050"/>
            <a:ext cx="1600200" cy="25860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defRPr/>
            </a:pPr>
            <a:r>
              <a:rPr lang="zh-CN" altLang="en-US" b="1" dirty="0"/>
              <a:t>服务于科技</a:t>
            </a:r>
            <a:endParaRPr lang="en-US" altLang="zh-CN" b="1" dirty="0"/>
          </a:p>
          <a:p>
            <a:pPr>
              <a:defRPr/>
            </a:pPr>
            <a:r>
              <a:rPr lang="zh-CN" altLang="en-US" b="1" dirty="0"/>
              <a:t>服务于生产和用户</a:t>
            </a:r>
            <a:endParaRPr lang="en-US" altLang="zh-CN" b="1" dirty="0"/>
          </a:p>
          <a:p>
            <a:pPr>
              <a:defRPr/>
            </a:pPr>
            <a:endParaRPr lang="en-US" altLang="zh-CN" b="1" dirty="0"/>
          </a:p>
          <a:p>
            <a:pPr marL="285750" indent="-285750">
              <a:buFont typeface="Wingdings" pitchFamily="2" charset="2"/>
              <a:buChar char="Ø"/>
              <a:defRPr/>
            </a:pPr>
            <a:r>
              <a:rPr lang="zh-CN" altLang="en-US" b="1" dirty="0"/>
              <a:t>服务意识</a:t>
            </a:r>
            <a:endParaRPr lang="en-US" altLang="zh-CN" b="1" dirty="0"/>
          </a:p>
          <a:p>
            <a:pPr marL="285750" indent="-285750">
              <a:buFont typeface="Wingdings" pitchFamily="2" charset="2"/>
              <a:buChar char="Ø"/>
              <a:defRPr/>
            </a:pPr>
            <a:r>
              <a:rPr lang="zh-CN" altLang="en-US" b="1" dirty="0"/>
              <a:t>配合意识</a:t>
            </a:r>
            <a:endParaRPr lang="en-US" altLang="zh-CN" b="1" dirty="0"/>
          </a:p>
          <a:p>
            <a:pPr marL="285750" indent="-285750">
              <a:buFont typeface="Wingdings" pitchFamily="2" charset="2"/>
              <a:buChar char="Ø"/>
              <a:defRPr/>
            </a:pPr>
            <a:r>
              <a:rPr lang="zh-CN" altLang="en-US" b="1" dirty="0"/>
              <a:t>做好咨询</a:t>
            </a:r>
            <a:endParaRPr lang="en-US" altLang="zh-CN" b="1" dirty="0"/>
          </a:p>
          <a:p>
            <a:pPr marL="285750" indent="-285750">
              <a:buFont typeface="Wingdings" pitchFamily="2" charset="2"/>
              <a:buChar char="Ø"/>
              <a:defRPr/>
            </a:pPr>
            <a:r>
              <a:rPr lang="zh-CN" altLang="en-US" b="1" dirty="0"/>
              <a:t>信息充分</a:t>
            </a:r>
            <a:endParaRPr lang="en-US" altLang="zh-CN" b="1" dirty="0"/>
          </a:p>
          <a:p>
            <a:pPr marL="285750" indent="-285750">
              <a:buFont typeface="Wingdings" pitchFamily="2" charset="2"/>
              <a:buChar char="Ø"/>
              <a:defRPr/>
            </a:pPr>
            <a:r>
              <a:rPr lang="zh-CN" altLang="en-US" b="1" dirty="0"/>
              <a:t>报告有效</a:t>
            </a:r>
            <a:endParaRPr lang="en-US" altLang="zh-CN"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检验的分类</a:t>
            </a:r>
          </a:p>
        </p:txBody>
      </p:sp>
      <p:graphicFrame>
        <p:nvGraphicFramePr>
          <p:cNvPr id="2" name="图示 1"/>
          <p:cNvGraphicFramePr/>
          <p:nvPr/>
        </p:nvGraphicFramePr>
        <p:xfrm>
          <a:off x="304800" y="1524000"/>
          <a:ext cx="8686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检验的依据</a:t>
            </a:r>
          </a:p>
        </p:txBody>
      </p:sp>
      <p:sp>
        <p:nvSpPr>
          <p:cNvPr id="14" name="Text Box 13"/>
          <p:cNvSpPr txBox="1">
            <a:spLocks noChangeArrowheads="1"/>
          </p:cNvSpPr>
          <p:nvPr/>
        </p:nvSpPr>
        <p:spPr bwMode="gray">
          <a:xfrm>
            <a:off x="533400" y="1243013"/>
            <a:ext cx="8001000" cy="3754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defRPr/>
            </a:pPr>
            <a:r>
              <a:rPr lang="en-US" altLang="zh-CN" sz="2800" dirty="0">
                <a:solidFill>
                  <a:srgbClr val="3333FF"/>
                </a:solidFill>
                <a:latin typeface="华文新魏" pitchFamily="2" charset="-122"/>
                <a:ea typeface="华文新魏" pitchFamily="2" charset="-122"/>
              </a:rPr>
              <a:t>a)</a:t>
            </a:r>
            <a:r>
              <a:rPr lang="zh-CN" altLang="en-US" sz="2800" dirty="0">
                <a:solidFill>
                  <a:srgbClr val="3333FF"/>
                </a:solidFill>
                <a:latin typeface="华文新魏" pitchFamily="2" charset="-122"/>
                <a:ea typeface="华文新魏" pitchFamily="2" charset="-122"/>
              </a:rPr>
              <a:t>顾客与组织签订的订货合同或技术协议。</a:t>
            </a:r>
            <a:endParaRPr lang="en-US" altLang="zh-CN" sz="2800" dirty="0">
              <a:solidFill>
                <a:srgbClr val="3333FF"/>
              </a:solidFill>
              <a:latin typeface="华文新魏" pitchFamily="2" charset="-122"/>
              <a:ea typeface="华文新魏" pitchFamily="2" charset="-122"/>
            </a:endParaRPr>
          </a:p>
          <a:p>
            <a:pPr eaLnBrk="0" hangingPunct="0">
              <a:lnSpc>
                <a:spcPct val="150000"/>
              </a:lnSpc>
              <a:defRPr/>
            </a:pPr>
            <a:endParaRPr lang="en-US" altLang="zh-CN" sz="1600" b="1" dirty="0">
              <a:latin typeface="微软雅黑" pitchFamily="34" charset="-122"/>
              <a:ea typeface="微软雅黑" pitchFamily="34" charset="-122"/>
            </a:endParaRPr>
          </a:p>
          <a:p>
            <a:pPr marL="342900" indent="-342900" eaLnBrk="0" hangingPunct="0">
              <a:lnSpc>
                <a:spcPct val="150000"/>
              </a:lnSpc>
              <a:buFont typeface="Wingdings" pitchFamily="2" charset="2"/>
              <a:buChar char="Ø"/>
              <a:defRPr/>
            </a:pPr>
            <a:r>
              <a:rPr lang="zh-CN" altLang="en-US" sz="2400" dirty="0">
                <a:latin typeface="微软雅黑" pitchFamily="34" charset="-122"/>
                <a:ea typeface="微软雅黑" pitchFamily="34" charset="-122"/>
              </a:rPr>
              <a:t>当订货合同或技术协议中有特殊质量要求</a:t>
            </a:r>
            <a:endParaRPr lang="en-US" altLang="zh-CN" sz="2400" dirty="0">
              <a:latin typeface="微软雅黑" pitchFamily="34" charset="-122"/>
              <a:ea typeface="微软雅黑" pitchFamily="34" charset="-122"/>
            </a:endParaRPr>
          </a:p>
          <a:p>
            <a:pPr marL="342900" indent="-342900" eaLnBrk="0" hangingPunct="0">
              <a:lnSpc>
                <a:spcPct val="150000"/>
              </a:lnSpc>
              <a:buFont typeface="Wingdings" pitchFamily="2" charset="2"/>
              <a:buChar char="Ø"/>
              <a:defRPr/>
            </a:pPr>
            <a:r>
              <a:rPr lang="zh-CN" altLang="en-US" sz="2400" dirty="0">
                <a:latin typeface="微软雅黑" pitchFamily="34" charset="-122"/>
                <a:ea typeface="微软雅黑" pitchFamily="34" charset="-122"/>
              </a:rPr>
              <a:t>或者执行过程中对合同／技术协议中产品技术质量要求有更改</a:t>
            </a:r>
            <a:endParaRPr lang="en-US" altLang="zh-CN" sz="2400" dirty="0">
              <a:latin typeface="微软雅黑" pitchFamily="34" charset="-122"/>
              <a:ea typeface="微软雅黑" pitchFamily="34" charset="-122"/>
            </a:endParaRPr>
          </a:p>
          <a:p>
            <a:pPr marL="342900" indent="-342900" eaLnBrk="0" hangingPunct="0">
              <a:lnSpc>
                <a:spcPct val="150000"/>
              </a:lnSpc>
              <a:buFont typeface="Wingdings" pitchFamily="2" charset="2"/>
              <a:buChar char="Ø"/>
              <a:defRPr/>
            </a:pPr>
            <a:r>
              <a:rPr lang="zh-CN" altLang="en-US" sz="2400" dirty="0">
                <a:latin typeface="微软雅黑" pitchFamily="34" charset="-122"/>
                <a:ea typeface="微软雅黑" pitchFamily="34" charset="-122"/>
              </a:rPr>
              <a:t>以上两种情况都应由有关部门以有效技术文件加以明确并下发到相关部门、人员处作为验收依据</a:t>
            </a:r>
            <a:r>
              <a:rPr lang="zh-CN" altLang="en-US" sz="2000" dirty="0">
                <a:latin typeface="微软雅黑" pitchFamily="34" charset="-122"/>
                <a:ea typeface="微软雅黑" pitchFamily="34" charset="-122"/>
              </a:rPr>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检验的依据</a:t>
            </a:r>
          </a:p>
        </p:txBody>
      </p:sp>
      <p:sp>
        <p:nvSpPr>
          <p:cNvPr id="14" name="Text Box 13"/>
          <p:cNvSpPr txBox="1">
            <a:spLocks noChangeArrowheads="1"/>
          </p:cNvSpPr>
          <p:nvPr/>
        </p:nvSpPr>
        <p:spPr bwMode="gray">
          <a:xfrm>
            <a:off x="533400" y="1243013"/>
            <a:ext cx="8153400" cy="40624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defRPr/>
            </a:pPr>
            <a:r>
              <a:rPr lang="en-US" altLang="zh-CN" sz="2800" dirty="0">
                <a:solidFill>
                  <a:srgbClr val="3333FF"/>
                </a:solidFill>
                <a:latin typeface="华文新魏" pitchFamily="2" charset="-122"/>
                <a:ea typeface="华文新魏" pitchFamily="2" charset="-122"/>
              </a:rPr>
              <a:t>b)</a:t>
            </a:r>
            <a:r>
              <a:rPr lang="zh-CN" altLang="en-US" sz="2800" dirty="0">
                <a:solidFill>
                  <a:srgbClr val="3333FF"/>
                </a:solidFill>
                <a:latin typeface="华文新魏" pitchFamily="2" charset="-122"/>
                <a:ea typeface="华文新魏" pitchFamily="2" charset="-122"/>
              </a:rPr>
              <a:t>产品设计图样、技术（偏离）通知单、专用技术条件、工艺规程（含检验规范）、标准样件。</a:t>
            </a:r>
          </a:p>
          <a:p>
            <a:pPr eaLnBrk="0" hangingPunct="0">
              <a:defRPr/>
            </a:pPr>
            <a:endParaRPr lang="en-US" altLang="zh-CN" sz="2800" b="1" dirty="0">
              <a:solidFill>
                <a:srgbClr val="3333FF"/>
              </a:solidFill>
              <a:latin typeface="华文新魏" pitchFamily="2" charset="-122"/>
              <a:ea typeface="华文新魏" pitchFamily="2" charset="-122"/>
            </a:endParaRPr>
          </a:p>
          <a:p>
            <a:pPr marL="342900" indent="-342900" eaLnBrk="0" hangingPunct="0">
              <a:lnSpc>
                <a:spcPct val="150000"/>
              </a:lnSpc>
              <a:buFont typeface="Wingdings" pitchFamily="2" charset="2"/>
              <a:buChar char="Ø"/>
              <a:defRPr/>
            </a:pPr>
            <a:r>
              <a:rPr lang="zh-CN" altLang="en-US" sz="2400" dirty="0">
                <a:latin typeface="微软雅黑" pitchFamily="34" charset="-122"/>
                <a:ea typeface="微软雅黑" pitchFamily="34" charset="-122"/>
              </a:rPr>
              <a:t>“标准样件”作为验收依据时，在样件上必须挂有有效的样件标识并注明使用期限。</a:t>
            </a:r>
            <a:endParaRPr lang="en-US" altLang="zh-CN" sz="2400" dirty="0">
              <a:latin typeface="微软雅黑" pitchFamily="34" charset="-122"/>
              <a:ea typeface="微软雅黑" pitchFamily="34" charset="-122"/>
            </a:endParaRPr>
          </a:p>
          <a:p>
            <a:pPr marL="342900" indent="-342900" eaLnBrk="0" hangingPunct="0">
              <a:lnSpc>
                <a:spcPct val="150000"/>
              </a:lnSpc>
              <a:buFont typeface="Wingdings" pitchFamily="2" charset="2"/>
              <a:buChar char="Ø"/>
              <a:defRPr/>
            </a:pPr>
            <a:r>
              <a:rPr lang="zh-CN" altLang="en-US" sz="2400" dirty="0">
                <a:latin typeface="微软雅黑" pitchFamily="34" charset="-122"/>
                <a:ea typeface="微软雅黑" pitchFamily="34" charset="-122"/>
              </a:rPr>
              <a:t>检验员要监督标准样件的保管与使用情况，严防其变质、变形。</a:t>
            </a:r>
            <a:endParaRPr lang="en-US" altLang="zh-CN" sz="2400" dirty="0">
              <a:latin typeface="微软雅黑" pitchFamily="34" charset="-122"/>
              <a:ea typeface="微软雅黑" pitchFamily="34" charset="-122"/>
            </a:endParaRPr>
          </a:p>
          <a:p>
            <a:pPr marL="342900" indent="-342900" eaLnBrk="0" hangingPunct="0">
              <a:lnSpc>
                <a:spcPct val="150000"/>
              </a:lnSpc>
              <a:buFont typeface="Wingdings" pitchFamily="2" charset="2"/>
              <a:buChar char="Ø"/>
              <a:defRPr/>
            </a:pPr>
            <a:endParaRPr lang="zh-CN" altLang="en-US" sz="20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09600" y="2854404"/>
            <a:ext cx="7772400" cy="110799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6600" dirty="0" smtClean="0">
                <a:solidFill>
                  <a:srgbClr val="6170FF"/>
                </a:solidFill>
                <a:latin typeface="Arial Black" pitchFamily="34" charset="0"/>
                <a:ea typeface="隶书" pitchFamily="49" charset="-122"/>
              </a:rPr>
              <a:t>概述</a:t>
            </a:r>
            <a:endParaRPr lang="zh-CN" sz="6600" dirty="0">
              <a:solidFill>
                <a:srgbClr val="6170FF"/>
              </a:solidFill>
              <a:latin typeface="Times New Roman" pitchFamily="18" charset="0"/>
              <a:ea typeface="黑体" pitchFamily="2" charset="-122"/>
            </a:endParaRPr>
          </a:p>
        </p:txBody>
      </p:sp>
      <p:sp>
        <p:nvSpPr>
          <p:cNvPr id="2" name="矩形 1"/>
          <p:cNvSpPr/>
          <p:nvPr/>
        </p:nvSpPr>
        <p:spPr>
          <a:xfrm>
            <a:off x="7698313" y="6061670"/>
            <a:ext cx="569387" cy="923330"/>
          </a:xfrm>
          <a:prstGeom prst="rect">
            <a:avLst/>
          </a:prstGeom>
          <a:noFill/>
        </p:spPr>
        <p:txBody>
          <a:bodyPr wrap="none" lIns="91440" tIns="45720" rIns="91440" bIns="45720">
            <a:spAutoFit/>
          </a:bodyPr>
          <a:lstStyle/>
          <a:p>
            <a:pPr algn="ctr"/>
            <a:r>
              <a:rPr lang="en-US" altLang="zh-CN"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endParaRPr lang="zh-CN" alt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 xmlns:p14="http://schemas.microsoft.com/office/powerpoint/2010/main" val="30554418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检验的依据</a:t>
            </a:r>
          </a:p>
        </p:txBody>
      </p:sp>
      <p:sp>
        <p:nvSpPr>
          <p:cNvPr id="14" name="Text Box 13"/>
          <p:cNvSpPr txBox="1">
            <a:spLocks noChangeArrowheads="1"/>
          </p:cNvSpPr>
          <p:nvPr/>
        </p:nvSpPr>
        <p:spPr bwMode="gray">
          <a:xfrm>
            <a:off x="533400" y="1243013"/>
            <a:ext cx="8001000" cy="2246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defRPr/>
            </a:pPr>
            <a:r>
              <a:rPr lang="en-US" altLang="zh-CN" sz="2800" dirty="0">
                <a:solidFill>
                  <a:srgbClr val="3333FF"/>
                </a:solidFill>
                <a:latin typeface="华文新魏" pitchFamily="2" charset="-122"/>
                <a:ea typeface="华文新魏" pitchFamily="2" charset="-122"/>
              </a:rPr>
              <a:t>c)</a:t>
            </a:r>
            <a:r>
              <a:rPr lang="zh-CN" altLang="en-US" sz="2800" dirty="0">
                <a:solidFill>
                  <a:srgbClr val="3333FF"/>
                </a:solidFill>
                <a:latin typeface="华文新魏" pitchFamily="2" charset="-122"/>
                <a:ea typeface="华文新魏" pitchFamily="2" charset="-122"/>
              </a:rPr>
              <a:t>产品图样、专用技术条件引用或顾客、组织认可的产品标准</a:t>
            </a:r>
            <a:endParaRPr lang="en-US" altLang="zh-CN" sz="2800" dirty="0">
              <a:solidFill>
                <a:srgbClr val="3333FF"/>
              </a:solidFill>
              <a:latin typeface="华文新魏" pitchFamily="2" charset="-122"/>
              <a:ea typeface="华文新魏" pitchFamily="2" charset="-122"/>
            </a:endParaRPr>
          </a:p>
          <a:p>
            <a:pPr eaLnBrk="0" hangingPunct="0">
              <a:defRPr/>
            </a:pPr>
            <a:endParaRPr lang="en-US" altLang="zh-CN" sz="2800" b="1" dirty="0">
              <a:solidFill>
                <a:srgbClr val="3333FF"/>
              </a:solidFill>
              <a:latin typeface="华文新魏" pitchFamily="2" charset="-122"/>
              <a:ea typeface="华文新魏" pitchFamily="2" charset="-122"/>
            </a:endParaRPr>
          </a:p>
          <a:p>
            <a:pPr marL="342900" indent="-342900" eaLnBrk="0" hangingPunct="0">
              <a:lnSpc>
                <a:spcPct val="150000"/>
              </a:lnSpc>
              <a:buFont typeface="Wingdings" pitchFamily="2" charset="2"/>
              <a:buChar char="Ø"/>
              <a:defRPr/>
            </a:pPr>
            <a:r>
              <a:rPr lang="zh-CN" altLang="en-US" sz="2400" dirty="0">
                <a:latin typeface="微软雅黑" pitchFamily="34" charset="-122"/>
                <a:ea typeface="微软雅黑" pitchFamily="34" charset="-122"/>
              </a:rPr>
              <a:t>如国标、国军标、航天标准等。</a:t>
            </a:r>
          </a:p>
          <a:p>
            <a:pPr eaLnBrk="0" hangingPunct="0">
              <a:defRPr/>
            </a:pPr>
            <a:endParaRPr lang="zh-CN" altLang="en-US" sz="2000" dirty="0">
              <a:latin typeface="微软雅黑" pitchFamily="34" charset="-122"/>
              <a:ea typeface="微软雅黑" pitchFamily="34" charset="-122"/>
            </a:endParaRPr>
          </a:p>
        </p:txBody>
      </p:sp>
      <p:sp>
        <p:nvSpPr>
          <p:cNvPr id="21508" name="矩形 1"/>
          <p:cNvSpPr>
            <a:spLocks noChangeArrowheads="1"/>
          </p:cNvSpPr>
          <p:nvPr/>
        </p:nvSpPr>
        <p:spPr bwMode="auto">
          <a:xfrm>
            <a:off x="500034" y="3571876"/>
            <a:ext cx="8286808" cy="954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marL="342900" indent="-342900">
              <a:buFontTx/>
              <a:buBlip>
                <a:blip r:embed="rId2"/>
              </a:buBlip>
            </a:pPr>
            <a:r>
              <a:rPr lang="zh-CN" altLang="en-US" sz="2800" b="1" dirty="0">
                <a:solidFill>
                  <a:srgbClr val="3333FF"/>
                </a:solidFill>
                <a:latin typeface="微软雅黑" pitchFamily="34" charset="-122"/>
                <a:ea typeface="微软雅黑" pitchFamily="34" charset="-122"/>
              </a:rPr>
              <a:t>以上是验收工作的根本依据，检验员务必严格执行。</a:t>
            </a:r>
            <a:endParaRPr lang="en-US" altLang="zh-CN" sz="2800" b="1" dirty="0">
              <a:solidFill>
                <a:srgbClr val="3333FF"/>
              </a:solidFill>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oup 16"/>
          <p:cNvGrpSpPr>
            <a:grpSpLocks/>
          </p:cNvGrpSpPr>
          <p:nvPr/>
        </p:nvGrpSpPr>
        <p:grpSpPr bwMode="auto">
          <a:xfrm>
            <a:off x="609600" y="2514600"/>
            <a:ext cx="8294688" cy="3333750"/>
            <a:chOff x="1514" y="2140"/>
            <a:chExt cx="3305" cy="1506"/>
          </a:xfrm>
        </p:grpSpPr>
        <p:sp>
          <p:nvSpPr>
            <p:cNvPr id="22533" name="Freeform 20"/>
            <p:cNvSpPr>
              <a:spLocks/>
            </p:cNvSpPr>
            <p:nvPr/>
          </p:nvSpPr>
          <p:spPr bwMode="gray">
            <a:xfrm>
              <a:off x="2555" y="2140"/>
              <a:ext cx="2264" cy="119"/>
            </a:xfrm>
            <a:custGeom>
              <a:avLst/>
              <a:gdLst>
                <a:gd name="T0" fmla="*/ 2242 w 1920"/>
                <a:gd name="T1" fmla="*/ 50 h 284"/>
                <a:gd name="T2" fmla="*/ 0 w 1920"/>
                <a:gd name="T3" fmla="*/ 50 h 284"/>
                <a:gd name="T4" fmla="*/ 620 w 1920"/>
                <a:gd name="T5" fmla="*/ 0 h 284"/>
                <a:gd name="T6" fmla="*/ 2670 w 1920"/>
                <a:gd name="T7" fmla="*/ 0 h 284"/>
                <a:gd name="T8" fmla="*/ 2242 w 1920"/>
                <a:gd name="T9" fmla="*/ 50 h 2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20" h="284">
                  <a:moveTo>
                    <a:pt x="1612" y="284"/>
                  </a:moveTo>
                  <a:lnTo>
                    <a:pt x="0" y="284"/>
                  </a:lnTo>
                  <a:lnTo>
                    <a:pt x="446" y="0"/>
                  </a:lnTo>
                  <a:lnTo>
                    <a:pt x="1920" y="0"/>
                  </a:lnTo>
                  <a:lnTo>
                    <a:pt x="1612" y="284"/>
                  </a:lnTo>
                  <a:close/>
                </a:path>
              </a:pathLst>
            </a:custGeom>
            <a:solidFill>
              <a:schemeClr val="hlink"/>
            </a:solidFill>
            <a:ln>
              <a:noFill/>
            </a:ln>
            <a:extLst>
              <a:ext uri="{91240B29-F687-4F45-9708-019B960494DF}">
                <a14:hiddenLine xmlns="" xmlns:a14="http://schemas.microsoft.com/office/drawing/2010/main" w="0">
                  <a:solidFill>
                    <a:srgbClr val="808080"/>
                  </a:solidFill>
                  <a:prstDash val="solid"/>
                  <a:round/>
                  <a:headEnd/>
                  <a:tailEnd/>
                </a14:hiddenLine>
              </a:ext>
            </a:extLst>
          </p:spPr>
          <p:txBody>
            <a:bodyPr/>
            <a:lstStyle/>
            <a:p>
              <a:endParaRPr lang="zh-CN" altLang="en-US"/>
            </a:p>
          </p:txBody>
        </p:sp>
        <p:sp>
          <p:nvSpPr>
            <p:cNvPr id="22534" name="Freeform 23"/>
            <p:cNvSpPr>
              <a:spLocks/>
            </p:cNvSpPr>
            <p:nvPr/>
          </p:nvSpPr>
          <p:spPr bwMode="gray">
            <a:xfrm>
              <a:off x="1515" y="3155"/>
              <a:ext cx="2571" cy="103"/>
            </a:xfrm>
            <a:custGeom>
              <a:avLst/>
              <a:gdLst>
                <a:gd name="T0" fmla="*/ 2604 w 2180"/>
                <a:gd name="T1" fmla="*/ 37 h 284"/>
                <a:gd name="T2" fmla="*/ 0 w 2180"/>
                <a:gd name="T3" fmla="*/ 37 h 284"/>
                <a:gd name="T4" fmla="*/ 620 w 2180"/>
                <a:gd name="T5" fmla="*/ 0 h 284"/>
                <a:gd name="T6" fmla="*/ 3032 w 2180"/>
                <a:gd name="T7" fmla="*/ 0 h 284"/>
                <a:gd name="T8" fmla="*/ 2604 w 2180"/>
                <a:gd name="T9" fmla="*/ 37 h 2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80" h="284">
                  <a:moveTo>
                    <a:pt x="1872" y="284"/>
                  </a:moveTo>
                  <a:lnTo>
                    <a:pt x="0" y="284"/>
                  </a:lnTo>
                  <a:lnTo>
                    <a:pt x="446" y="0"/>
                  </a:lnTo>
                  <a:lnTo>
                    <a:pt x="2180" y="0"/>
                  </a:lnTo>
                  <a:lnTo>
                    <a:pt x="1872" y="284"/>
                  </a:lnTo>
                  <a:close/>
                </a:path>
              </a:pathLst>
            </a:custGeom>
            <a:solidFill>
              <a:schemeClr val="accent1"/>
            </a:solidFill>
            <a:ln>
              <a:noFill/>
            </a:ln>
            <a:extLst>
              <a:ext uri="{91240B29-F687-4F45-9708-019B960494DF}">
                <a14:hiddenLine xmlns="" xmlns:a14="http://schemas.microsoft.com/office/drawing/2010/main" w="0">
                  <a:solidFill>
                    <a:srgbClr val="808080"/>
                  </a:solidFill>
                  <a:prstDash val="solid"/>
                  <a:round/>
                  <a:headEnd/>
                  <a:tailEnd/>
                </a14:hiddenLine>
              </a:ext>
            </a:extLst>
          </p:spPr>
          <p:txBody>
            <a:bodyPr/>
            <a:lstStyle/>
            <a:p>
              <a:endParaRPr lang="zh-CN" altLang="en-US"/>
            </a:p>
          </p:txBody>
        </p:sp>
        <p:sp>
          <p:nvSpPr>
            <p:cNvPr id="22535" name="Freeform 24"/>
            <p:cNvSpPr>
              <a:spLocks/>
            </p:cNvSpPr>
            <p:nvPr/>
          </p:nvSpPr>
          <p:spPr bwMode="gray">
            <a:xfrm rot="4436447" flipV="1">
              <a:off x="1807" y="2063"/>
              <a:ext cx="734" cy="1251"/>
            </a:xfrm>
            <a:custGeom>
              <a:avLst/>
              <a:gdLst>
                <a:gd name="T0" fmla="*/ 2 w 1824"/>
                <a:gd name="T1" fmla="*/ 550 h 2648"/>
                <a:gd name="T2" fmla="*/ 9 w 1824"/>
                <a:gd name="T3" fmla="*/ 473 h 2648"/>
                <a:gd name="T4" fmla="*/ 20 w 1824"/>
                <a:gd name="T5" fmla="*/ 403 h 2648"/>
                <a:gd name="T6" fmla="*/ 34 w 1824"/>
                <a:gd name="T7" fmla="*/ 340 h 2648"/>
                <a:gd name="T8" fmla="*/ 51 w 1824"/>
                <a:gd name="T9" fmla="*/ 283 h 2648"/>
                <a:gd name="T10" fmla="*/ 70 w 1824"/>
                <a:gd name="T11" fmla="*/ 233 h 2648"/>
                <a:gd name="T12" fmla="*/ 89 w 1824"/>
                <a:gd name="T13" fmla="*/ 189 h 2648"/>
                <a:gd name="T14" fmla="*/ 109 w 1824"/>
                <a:gd name="T15" fmla="*/ 150 h 2648"/>
                <a:gd name="T16" fmla="*/ 128 w 1824"/>
                <a:gd name="T17" fmla="*/ 118 h 2648"/>
                <a:gd name="T18" fmla="*/ 147 w 1824"/>
                <a:gd name="T19" fmla="*/ 91 h 2648"/>
                <a:gd name="T20" fmla="*/ 163 w 1824"/>
                <a:gd name="T21" fmla="*/ 69 h 2648"/>
                <a:gd name="T22" fmla="*/ 177 w 1824"/>
                <a:gd name="T23" fmla="*/ 52 h 2648"/>
                <a:gd name="T24" fmla="*/ 188 w 1824"/>
                <a:gd name="T25" fmla="*/ 41 h 2648"/>
                <a:gd name="T26" fmla="*/ 196 w 1824"/>
                <a:gd name="T27" fmla="*/ 34 h 2648"/>
                <a:gd name="T28" fmla="*/ 198 w 1824"/>
                <a:gd name="T29" fmla="*/ 32 h 2648"/>
                <a:gd name="T30" fmla="*/ 280 w 1824"/>
                <a:gd name="T31" fmla="*/ 12 h 2648"/>
                <a:gd name="T32" fmla="*/ 254 w 1824"/>
                <a:gd name="T33" fmla="*/ 73 h 2648"/>
                <a:gd name="T34" fmla="*/ 252 w 1824"/>
                <a:gd name="T35" fmla="*/ 74 h 2648"/>
                <a:gd name="T36" fmla="*/ 245 w 1824"/>
                <a:gd name="T37" fmla="*/ 77 h 2648"/>
                <a:gd name="T38" fmla="*/ 235 w 1824"/>
                <a:gd name="T39" fmla="*/ 83 h 2648"/>
                <a:gd name="T40" fmla="*/ 222 w 1824"/>
                <a:gd name="T41" fmla="*/ 92 h 2648"/>
                <a:gd name="T42" fmla="*/ 206 w 1824"/>
                <a:gd name="T43" fmla="*/ 104 h 2648"/>
                <a:gd name="T44" fmla="*/ 188 w 1824"/>
                <a:gd name="T45" fmla="*/ 120 h 2648"/>
                <a:gd name="T46" fmla="*/ 167 w 1824"/>
                <a:gd name="T47" fmla="*/ 142 h 2648"/>
                <a:gd name="T48" fmla="*/ 146 w 1824"/>
                <a:gd name="T49" fmla="*/ 169 h 2648"/>
                <a:gd name="T50" fmla="*/ 125 w 1824"/>
                <a:gd name="T51" fmla="*/ 201 h 2648"/>
                <a:gd name="T52" fmla="*/ 102 w 1824"/>
                <a:gd name="T53" fmla="*/ 240 h 2648"/>
                <a:gd name="T54" fmla="*/ 80 w 1824"/>
                <a:gd name="T55" fmla="*/ 286 h 2648"/>
                <a:gd name="T56" fmla="*/ 60 w 1824"/>
                <a:gd name="T57" fmla="*/ 339 h 2648"/>
                <a:gd name="T58" fmla="*/ 40 w 1824"/>
                <a:gd name="T59" fmla="*/ 400 h 2648"/>
                <a:gd name="T60" fmla="*/ 23 w 1824"/>
                <a:gd name="T61" fmla="*/ 470 h 2648"/>
                <a:gd name="T62" fmla="*/ 7 w 1824"/>
                <a:gd name="T63" fmla="*/ 548 h 264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824" h="2648">
                  <a:moveTo>
                    <a:pt x="0" y="2648"/>
                  </a:moveTo>
                  <a:lnTo>
                    <a:pt x="12" y="2464"/>
                  </a:lnTo>
                  <a:lnTo>
                    <a:pt x="32" y="2288"/>
                  </a:lnTo>
                  <a:lnTo>
                    <a:pt x="56" y="2120"/>
                  </a:lnTo>
                  <a:lnTo>
                    <a:pt x="88" y="1960"/>
                  </a:lnTo>
                  <a:lnTo>
                    <a:pt x="124" y="1808"/>
                  </a:lnTo>
                  <a:lnTo>
                    <a:pt x="166" y="1662"/>
                  </a:lnTo>
                  <a:lnTo>
                    <a:pt x="212" y="1524"/>
                  </a:lnTo>
                  <a:lnTo>
                    <a:pt x="262" y="1394"/>
                  </a:lnTo>
                  <a:lnTo>
                    <a:pt x="316" y="1270"/>
                  </a:lnTo>
                  <a:lnTo>
                    <a:pt x="372" y="1154"/>
                  </a:lnTo>
                  <a:lnTo>
                    <a:pt x="430" y="1044"/>
                  </a:lnTo>
                  <a:lnTo>
                    <a:pt x="490" y="942"/>
                  </a:lnTo>
                  <a:lnTo>
                    <a:pt x="550" y="846"/>
                  </a:lnTo>
                  <a:lnTo>
                    <a:pt x="612" y="758"/>
                  </a:lnTo>
                  <a:lnTo>
                    <a:pt x="672" y="674"/>
                  </a:lnTo>
                  <a:lnTo>
                    <a:pt x="734" y="598"/>
                  </a:lnTo>
                  <a:lnTo>
                    <a:pt x="792" y="528"/>
                  </a:lnTo>
                  <a:lnTo>
                    <a:pt x="850" y="464"/>
                  </a:lnTo>
                  <a:lnTo>
                    <a:pt x="906" y="408"/>
                  </a:lnTo>
                  <a:lnTo>
                    <a:pt x="960" y="356"/>
                  </a:lnTo>
                  <a:lnTo>
                    <a:pt x="1010" y="310"/>
                  </a:lnTo>
                  <a:lnTo>
                    <a:pt x="1056" y="270"/>
                  </a:lnTo>
                  <a:lnTo>
                    <a:pt x="1096" y="236"/>
                  </a:lnTo>
                  <a:lnTo>
                    <a:pt x="1134" y="208"/>
                  </a:lnTo>
                  <a:lnTo>
                    <a:pt x="1164" y="184"/>
                  </a:lnTo>
                  <a:lnTo>
                    <a:pt x="1190" y="166"/>
                  </a:lnTo>
                  <a:lnTo>
                    <a:pt x="1208" y="154"/>
                  </a:lnTo>
                  <a:lnTo>
                    <a:pt x="1220" y="146"/>
                  </a:lnTo>
                  <a:lnTo>
                    <a:pt x="1224" y="144"/>
                  </a:lnTo>
                  <a:lnTo>
                    <a:pt x="848" y="0"/>
                  </a:lnTo>
                  <a:lnTo>
                    <a:pt x="1728" y="56"/>
                  </a:lnTo>
                  <a:lnTo>
                    <a:pt x="1824" y="480"/>
                  </a:lnTo>
                  <a:lnTo>
                    <a:pt x="1568" y="328"/>
                  </a:lnTo>
                  <a:lnTo>
                    <a:pt x="1564" y="328"/>
                  </a:lnTo>
                  <a:lnTo>
                    <a:pt x="1554" y="332"/>
                  </a:lnTo>
                  <a:lnTo>
                    <a:pt x="1538" y="338"/>
                  </a:lnTo>
                  <a:lnTo>
                    <a:pt x="1514" y="346"/>
                  </a:lnTo>
                  <a:lnTo>
                    <a:pt x="1486" y="356"/>
                  </a:lnTo>
                  <a:lnTo>
                    <a:pt x="1452" y="370"/>
                  </a:lnTo>
                  <a:lnTo>
                    <a:pt x="1412" y="388"/>
                  </a:lnTo>
                  <a:lnTo>
                    <a:pt x="1370" y="410"/>
                  </a:lnTo>
                  <a:lnTo>
                    <a:pt x="1322" y="436"/>
                  </a:lnTo>
                  <a:lnTo>
                    <a:pt x="1270" y="466"/>
                  </a:lnTo>
                  <a:lnTo>
                    <a:pt x="1216" y="500"/>
                  </a:lnTo>
                  <a:lnTo>
                    <a:pt x="1158" y="540"/>
                  </a:lnTo>
                  <a:lnTo>
                    <a:pt x="1098" y="584"/>
                  </a:lnTo>
                  <a:lnTo>
                    <a:pt x="1034" y="636"/>
                  </a:lnTo>
                  <a:lnTo>
                    <a:pt x="970" y="692"/>
                  </a:lnTo>
                  <a:lnTo>
                    <a:pt x="904" y="756"/>
                  </a:lnTo>
                  <a:lnTo>
                    <a:pt x="836" y="824"/>
                  </a:lnTo>
                  <a:lnTo>
                    <a:pt x="770" y="900"/>
                  </a:lnTo>
                  <a:lnTo>
                    <a:pt x="700" y="984"/>
                  </a:lnTo>
                  <a:lnTo>
                    <a:pt x="632" y="1076"/>
                  </a:lnTo>
                  <a:lnTo>
                    <a:pt x="566" y="1174"/>
                  </a:lnTo>
                  <a:lnTo>
                    <a:pt x="498" y="1280"/>
                  </a:lnTo>
                  <a:lnTo>
                    <a:pt x="434" y="1394"/>
                  </a:lnTo>
                  <a:lnTo>
                    <a:pt x="370" y="1518"/>
                  </a:lnTo>
                  <a:lnTo>
                    <a:pt x="308" y="1650"/>
                  </a:lnTo>
                  <a:lnTo>
                    <a:pt x="248" y="1792"/>
                  </a:lnTo>
                  <a:lnTo>
                    <a:pt x="192" y="1944"/>
                  </a:lnTo>
                  <a:lnTo>
                    <a:pt x="138" y="2104"/>
                  </a:lnTo>
                  <a:lnTo>
                    <a:pt x="88" y="2274"/>
                  </a:lnTo>
                  <a:lnTo>
                    <a:pt x="42" y="2456"/>
                  </a:lnTo>
                  <a:lnTo>
                    <a:pt x="0" y="2648"/>
                  </a:lnTo>
                  <a:close/>
                </a:path>
              </a:pathLst>
            </a:custGeom>
            <a:gradFill rotWithShape="1">
              <a:gsLst>
                <a:gs pos="0">
                  <a:srgbClr val="D11364"/>
                </a:gs>
                <a:gs pos="100000">
                  <a:srgbClr val="61092E"/>
                </a:gs>
              </a:gsLst>
              <a:lin ang="5400000" scaled="1"/>
            </a:gradFill>
            <a:ln>
              <a:noFill/>
            </a:ln>
            <a:extLst>
              <a:ext uri="{91240B29-F687-4F45-9708-019B960494DF}">
                <a14:hiddenLine xmlns="" xmlns:a14="http://schemas.microsoft.com/office/drawing/2010/main" w="0">
                  <a:solidFill>
                    <a:srgbClr val="FACD69"/>
                  </a:solidFill>
                  <a:prstDash val="solid"/>
                  <a:round/>
                  <a:headEnd/>
                  <a:tailEnd/>
                </a14:hiddenLine>
              </a:ext>
            </a:extLst>
          </p:spPr>
          <p:txBody>
            <a:bodyPr/>
            <a:lstStyle/>
            <a:p>
              <a:endParaRPr lang="zh-CN" altLang="en-US"/>
            </a:p>
          </p:txBody>
        </p:sp>
        <p:sp>
          <p:nvSpPr>
            <p:cNvPr id="27" name="Rectangle 26"/>
            <p:cNvSpPr>
              <a:spLocks noChangeArrowheads="1"/>
            </p:cNvSpPr>
            <p:nvPr/>
          </p:nvSpPr>
          <p:spPr bwMode="gray">
            <a:xfrm>
              <a:off x="2556" y="2259"/>
              <a:ext cx="1900" cy="406"/>
            </a:xfrm>
            <a:prstGeom prst="rect">
              <a:avLst/>
            </a:prstGeom>
            <a:gradFill rotWithShape="1">
              <a:gsLst>
                <a:gs pos="0">
                  <a:schemeClr val="hlink">
                    <a:gamma/>
                    <a:shade val="72549"/>
                    <a:invGamma/>
                  </a:schemeClr>
                </a:gs>
                <a:gs pos="50000">
                  <a:schemeClr val="hlink"/>
                </a:gs>
                <a:gs pos="100000">
                  <a:schemeClr val="hlink">
                    <a:gamma/>
                    <a:shade val="72549"/>
                    <a:invGamma/>
                  </a:schemeClr>
                </a:gs>
              </a:gsLst>
              <a:lin ang="27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0" hangingPunct="0">
                <a:defRPr/>
              </a:pPr>
              <a:r>
                <a:rPr lang="en-US" altLang="zh-CN" sz="2400" b="1" dirty="0">
                  <a:solidFill>
                    <a:schemeClr val="bg1"/>
                  </a:solidFill>
                  <a:latin typeface="Verdana" pitchFamily="34" charset="0"/>
                </a:rPr>
                <a:t>a)</a:t>
              </a:r>
              <a:r>
                <a:rPr lang="zh-CN" altLang="en-US" sz="2400" b="1" dirty="0">
                  <a:solidFill>
                    <a:schemeClr val="bg1"/>
                  </a:solidFill>
                  <a:latin typeface="Verdana" pitchFamily="34" charset="0"/>
                </a:rPr>
                <a:t>顾客与组织签订的订货合同</a:t>
              </a:r>
              <a:endParaRPr lang="en-US" altLang="zh-CN" sz="2400" b="1" dirty="0">
                <a:solidFill>
                  <a:schemeClr val="bg1"/>
                </a:solidFill>
                <a:latin typeface="Verdana" pitchFamily="34" charset="0"/>
              </a:endParaRPr>
            </a:p>
            <a:p>
              <a:pPr eaLnBrk="0" hangingPunct="0">
                <a:defRPr/>
              </a:pPr>
              <a:r>
                <a:rPr lang="zh-CN" altLang="en-US" sz="2400" b="1" dirty="0">
                  <a:solidFill>
                    <a:schemeClr val="bg1"/>
                  </a:solidFill>
                  <a:latin typeface="Verdana" pitchFamily="34" charset="0"/>
                </a:rPr>
                <a:t>或技术协议。</a:t>
              </a:r>
              <a:endParaRPr lang="en-US" altLang="zh-CN" sz="2400" b="1" dirty="0">
                <a:solidFill>
                  <a:schemeClr val="bg1"/>
                </a:solidFill>
                <a:latin typeface="Verdana" pitchFamily="34" charset="0"/>
              </a:endParaRPr>
            </a:p>
          </p:txBody>
        </p:sp>
        <p:sp>
          <p:nvSpPr>
            <p:cNvPr id="22537" name="Freeform 27"/>
            <p:cNvSpPr>
              <a:spLocks/>
            </p:cNvSpPr>
            <p:nvPr/>
          </p:nvSpPr>
          <p:spPr bwMode="gray">
            <a:xfrm>
              <a:off x="2036" y="2665"/>
              <a:ext cx="2415" cy="95"/>
            </a:xfrm>
            <a:custGeom>
              <a:avLst/>
              <a:gdLst>
                <a:gd name="T0" fmla="*/ 2422 w 2048"/>
                <a:gd name="T1" fmla="*/ 32 h 286"/>
                <a:gd name="T2" fmla="*/ 0 w 2048"/>
                <a:gd name="T3" fmla="*/ 32 h 286"/>
                <a:gd name="T4" fmla="*/ 620 w 2048"/>
                <a:gd name="T5" fmla="*/ 0 h 286"/>
                <a:gd name="T6" fmla="*/ 2848 w 2048"/>
                <a:gd name="T7" fmla="*/ 0 h 286"/>
                <a:gd name="T8" fmla="*/ 2422 w 2048"/>
                <a:gd name="T9" fmla="*/ 32 h 28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48" h="286">
                  <a:moveTo>
                    <a:pt x="1742" y="286"/>
                  </a:moveTo>
                  <a:lnTo>
                    <a:pt x="0" y="286"/>
                  </a:lnTo>
                  <a:lnTo>
                    <a:pt x="446" y="0"/>
                  </a:lnTo>
                  <a:lnTo>
                    <a:pt x="2048" y="0"/>
                  </a:lnTo>
                  <a:lnTo>
                    <a:pt x="1742" y="286"/>
                  </a:lnTo>
                  <a:close/>
                </a:path>
              </a:pathLst>
            </a:custGeom>
            <a:solidFill>
              <a:schemeClr val="folHlink"/>
            </a:solidFill>
            <a:ln>
              <a:noFill/>
            </a:ln>
            <a:extLst>
              <a:ext uri="{91240B29-F687-4F45-9708-019B960494DF}">
                <a14:hiddenLine xmlns="" xmlns:a14="http://schemas.microsoft.com/office/drawing/2010/main" w="0">
                  <a:solidFill>
                    <a:srgbClr val="808080"/>
                  </a:solidFill>
                  <a:prstDash val="solid"/>
                  <a:round/>
                  <a:headEnd/>
                  <a:tailEnd/>
                </a14:hiddenLine>
              </a:ext>
            </a:extLst>
          </p:spPr>
          <p:txBody>
            <a:bodyPr/>
            <a:lstStyle/>
            <a:p>
              <a:endParaRPr lang="zh-CN" altLang="en-US"/>
            </a:p>
          </p:txBody>
        </p:sp>
        <p:sp>
          <p:nvSpPr>
            <p:cNvPr id="29" name="Rectangle 28"/>
            <p:cNvSpPr>
              <a:spLocks noChangeArrowheads="1"/>
            </p:cNvSpPr>
            <p:nvPr/>
          </p:nvSpPr>
          <p:spPr bwMode="gray">
            <a:xfrm>
              <a:off x="2038" y="2760"/>
              <a:ext cx="2056" cy="394"/>
            </a:xfrm>
            <a:prstGeom prst="rect">
              <a:avLst/>
            </a:prstGeom>
            <a:gradFill rotWithShape="1">
              <a:gsLst>
                <a:gs pos="0">
                  <a:schemeClr val="folHlink">
                    <a:gamma/>
                    <a:shade val="72549"/>
                    <a:invGamma/>
                  </a:schemeClr>
                </a:gs>
                <a:gs pos="50000">
                  <a:schemeClr val="folHlink"/>
                </a:gs>
                <a:gs pos="100000">
                  <a:schemeClr val="folHlink">
                    <a:gamma/>
                    <a:shade val="72549"/>
                    <a:invGamma/>
                  </a:schemeClr>
                </a:gs>
              </a:gsLst>
              <a:lin ang="27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0" hangingPunct="0">
                <a:defRPr/>
              </a:pPr>
              <a:r>
                <a:rPr lang="en-US" altLang="zh-CN" sz="2400" b="1" dirty="0">
                  <a:solidFill>
                    <a:schemeClr val="bg1"/>
                  </a:solidFill>
                  <a:latin typeface="Verdana" pitchFamily="34" charset="0"/>
                </a:rPr>
                <a:t>b)</a:t>
              </a:r>
              <a:r>
                <a:rPr lang="zh-CN" altLang="en-US" sz="2400" b="1" dirty="0">
                  <a:solidFill>
                    <a:schemeClr val="bg1"/>
                  </a:solidFill>
                  <a:latin typeface="Verdana" pitchFamily="34" charset="0"/>
                </a:rPr>
                <a:t>产品设计图样、技术通知单、专</a:t>
              </a:r>
              <a:endParaRPr lang="en-US" altLang="zh-CN" sz="2400" b="1" dirty="0">
                <a:solidFill>
                  <a:schemeClr val="bg1"/>
                </a:solidFill>
                <a:latin typeface="Verdana" pitchFamily="34" charset="0"/>
              </a:endParaRPr>
            </a:p>
            <a:p>
              <a:pPr eaLnBrk="0" hangingPunct="0">
                <a:defRPr/>
              </a:pPr>
              <a:r>
                <a:rPr lang="zh-CN" altLang="en-US" sz="2400" b="1" dirty="0">
                  <a:solidFill>
                    <a:schemeClr val="bg1"/>
                  </a:solidFill>
                  <a:latin typeface="Verdana" pitchFamily="34" charset="0"/>
                </a:rPr>
                <a:t>用技术条件、工艺规程、标准样件。</a:t>
              </a:r>
              <a:endParaRPr lang="en-US" altLang="zh-CN" sz="2400" b="1" dirty="0">
                <a:solidFill>
                  <a:schemeClr val="bg1"/>
                </a:solidFill>
                <a:latin typeface="Verdana" pitchFamily="34" charset="0"/>
              </a:endParaRPr>
            </a:p>
          </p:txBody>
        </p:sp>
        <p:sp>
          <p:nvSpPr>
            <p:cNvPr id="30" name="Rectangle 29"/>
            <p:cNvSpPr>
              <a:spLocks noChangeArrowheads="1"/>
            </p:cNvSpPr>
            <p:nvPr/>
          </p:nvSpPr>
          <p:spPr bwMode="gray">
            <a:xfrm>
              <a:off x="1514" y="3258"/>
              <a:ext cx="2213" cy="388"/>
            </a:xfrm>
            <a:prstGeom prst="rect">
              <a:avLst/>
            </a:prstGeom>
            <a:gradFill rotWithShape="1">
              <a:gsLst>
                <a:gs pos="0">
                  <a:schemeClr val="accent1">
                    <a:gamma/>
                    <a:shade val="72549"/>
                    <a:invGamma/>
                  </a:schemeClr>
                </a:gs>
                <a:gs pos="50000">
                  <a:schemeClr val="accent1"/>
                </a:gs>
                <a:gs pos="100000">
                  <a:schemeClr val="accent1">
                    <a:gamma/>
                    <a:shade val="72549"/>
                    <a:invGamma/>
                  </a:schemeClr>
                </a:gs>
              </a:gsLst>
              <a:lin ang="2700000" scaled="1"/>
            </a:gra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defRPr/>
              </a:pPr>
              <a:r>
                <a:rPr lang="en-US" altLang="zh-CN" sz="2400" b="1" dirty="0">
                  <a:solidFill>
                    <a:schemeClr val="bg1"/>
                  </a:solidFill>
                  <a:latin typeface="Verdana" pitchFamily="34" charset="0"/>
                </a:rPr>
                <a:t>c)</a:t>
              </a:r>
              <a:r>
                <a:rPr lang="zh-CN" altLang="en-US" sz="2400" b="1" dirty="0">
                  <a:solidFill>
                    <a:schemeClr val="bg1"/>
                  </a:solidFill>
                  <a:latin typeface="Verdana" pitchFamily="34" charset="0"/>
                </a:rPr>
                <a:t>产品图样、专用技术条件引用或</a:t>
              </a:r>
              <a:endParaRPr lang="en-US" altLang="zh-CN" sz="2400" b="1" dirty="0">
                <a:solidFill>
                  <a:schemeClr val="bg1"/>
                </a:solidFill>
                <a:latin typeface="Verdana" pitchFamily="34" charset="0"/>
              </a:endParaRPr>
            </a:p>
            <a:p>
              <a:pPr algn="ctr" eaLnBrk="0" hangingPunct="0">
                <a:defRPr/>
              </a:pPr>
              <a:r>
                <a:rPr lang="zh-CN" altLang="en-US" sz="2400" b="1" dirty="0">
                  <a:solidFill>
                    <a:schemeClr val="bg1"/>
                  </a:solidFill>
                  <a:latin typeface="Verdana" pitchFamily="34" charset="0"/>
                </a:rPr>
                <a:t>顾客、组织认可的产品标准</a:t>
              </a:r>
              <a:endParaRPr lang="en-US" altLang="zh-CN" sz="2400" b="1" dirty="0">
                <a:solidFill>
                  <a:schemeClr val="bg1"/>
                </a:solidFill>
                <a:latin typeface="Verdana" pitchFamily="34" charset="0"/>
              </a:endParaRPr>
            </a:p>
          </p:txBody>
        </p:sp>
      </p:grpSp>
      <p:sp>
        <p:nvSpPr>
          <p:cNvPr id="22531" name="TextBox 158719"/>
          <p:cNvSpPr txBox="1">
            <a:spLocks noChangeArrowheads="1"/>
          </p:cNvSpPr>
          <p:nvPr/>
        </p:nvSpPr>
        <p:spPr bwMode="auto">
          <a:xfrm>
            <a:off x="477838" y="1295400"/>
            <a:ext cx="8208962" cy="830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buFont typeface="Wingdings" pitchFamily="2" charset="2"/>
              <a:buChar char="Ø"/>
            </a:pPr>
            <a:r>
              <a:rPr lang="zh-CN" altLang="en-US" sz="2400">
                <a:solidFill>
                  <a:srgbClr val="3333FF"/>
                </a:solidFill>
                <a:latin typeface="微软雅黑" pitchFamily="34" charset="-122"/>
                <a:ea typeface="微软雅黑" pitchFamily="34" charset="-122"/>
              </a:rPr>
              <a:t>当发现检验依据间发生矛盾时，产品的验收应当遵循     从</a:t>
            </a:r>
            <a:r>
              <a:rPr lang="en-US" altLang="zh-CN" sz="2400">
                <a:solidFill>
                  <a:srgbClr val="3333FF"/>
                </a:solidFill>
                <a:latin typeface="微软雅黑" pitchFamily="34" charset="-122"/>
                <a:ea typeface="微软雅黑" pitchFamily="34" charset="-122"/>
              </a:rPr>
              <a:t>a</a:t>
            </a:r>
            <a:r>
              <a:rPr lang="zh-CN" altLang="en-US" sz="2400">
                <a:solidFill>
                  <a:srgbClr val="3333FF"/>
                </a:solidFill>
                <a:latin typeface="微软雅黑" pitchFamily="34" charset="-122"/>
                <a:ea typeface="微软雅黑" pitchFamily="34" charset="-122"/>
              </a:rPr>
              <a:t>）</a:t>
            </a:r>
            <a:r>
              <a:rPr lang="en-US" altLang="zh-CN" sz="2400">
                <a:solidFill>
                  <a:srgbClr val="3333FF"/>
                </a:solidFill>
                <a:latin typeface="微软雅黑" pitchFamily="34" charset="-122"/>
                <a:ea typeface="微软雅黑" pitchFamily="34" charset="-122"/>
                <a:sym typeface="Wingdings" pitchFamily="2" charset="2"/>
              </a:rPr>
              <a:t></a:t>
            </a:r>
            <a:r>
              <a:rPr lang="en-US" altLang="zh-CN" sz="2400">
                <a:solidFill>
                  <a:srgbClr val="3333FF"/>
                </a:solidFill>
                <a:latin typeface="微软雅黑" pitchFamily="34" charset="-122"/>
                <a:ea typeface="微软雅黑" pitchFamily="34" charset="-122"/>
              </a:rPr>
              <a:t>b</a:t>
            </a:r>
            <a:r>
              <a:rPr lang="zh-CN" altLang="en-US" sz="2400">
                <a:solidFill>
                  <a:srgbClr val="3333FF"/>
                </a:solidFill>
                <a:latin typeface="微软雅黑" pitchFamily="34" charset="-122"/>
                <a:ea typeface="微软雅黑" pitchFamily="34" charset="-122"/>
              </a:rPr>
              <a:t>）</a:t>
            </a:r>
            <a:r>
              <a:rPr lang="en-US" altLang="zh-CN" sz="2400">
                <a:solidFill>
                  <a:srgbClr val="3333FF"/>
                </a:solidFill>
                <a:latin typeface="微软雅黑" pitchFamily="34" charset="-122"/>
                <a:ea typeface="微软雅黑" pitchFamily="34" charset="-122"/>
                <a:sym typeface="Wingdings" pitchFamily="2" charset="2"/>
              </a:rPr>
              <a:t></a:t>
            </a:r>
            <a:r>
              <a:rPr lang="en-US" altLang="zh-CN" sz="2400">
                <a:solidFill>
                  <a:srgbClr val="3333FF"/>
                </a:solidFill>
                <a:latin typeface="微软雅黑" pitchFamily="34" charset="-122"/>
                <a:ea typeface="微软雅黑" pitchFamily="34" charset="-122"/>
              </a:rPr>
              <a:t>c</a:t>
            </a:r>
            <a:r>
              <a:rPr lang="zh-CN" altLang="en-US" sz="2400">
                <a:solidFill>
                  <a:srgbClr val="3333FF"/>
                </a:solidFill>
                <a:latin typeface="微软雅黑" pitchFamily="34" charset="-122"/>
                <a:ea typeface="微软雅黑" pitchFamily="34" charset="-122"/>
              </a:rPr>
              <a:t>）的顺序。</a:t>
            </a:r>
          </a:p>
        </p:txBody>
      </p:sp>
      <p:sp>
        <p:nvSpPr>
          <p:cNvPr id="22532"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检验的依据</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13"/>
          <p:cNvSpPr txBox="1">
            <a:spLocks noChangeArrowheads="1"/>
          </p:cNvSpPr>
          <p:nvPr/>
        </p:nvSpPr>
        <p:spPr bwMode="gray">
          <a:xfrm>
            <a:off x="533400" y="1243013"/>
            <a:ext cx="8001000" cy="39703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endParaRPr lang="en-US" altLang="zh-CN" sz="2800">
              <a:latin typeface="微软雅黑" pitchFamily="34" charset="-122"/>
              <a:ea typeface="微软雅黑" pitchFamily="34" charset="-122"/>
            </a:endParaRPr>
          </a:p>
          <a:p>
            <a:r>
              <a:rPr lang="en-US" altLang="zh-CN" sz="2800">
                <a:solidFill>
                  <a:srgbClr val="0000CC"/>
                </a:solidFill>
                <a:latin typeface="华文新魏" pitchFamily="2" charset="-122"/>
                <a:ea typeface="华文新魏" pitchFamily="2" charset="-122"/>
              </a:rPr>
              <a:t>a)</a:t>
            </a:r>
            <a:r>
              <a:rPr lang="zh-CN" altLang="en-US" sz="2800">
                <a:solidFill>
                  <a:srgbClr val="0000CC"/>
                </a:solidFill>
                <a:latin typeface="华文新魏" pitchFamily="2" charset="-122"/>
                <a:ea typeface="华文新魏" pitchFamily="2" charset="-122"/>
              </a:rPr>
              <a:t>质量检验文件要结合组织的具体情况、产品特点和研制程序；</a:t>
            </a:r>
            <a:endParaRPr lang="en-US" altLang="zh-CN" sz="2800">
              <a:solidFill>
                <a:srgbClr val="0000CC"/>
              </a:solidFill>
              <a:latin typeface="华文新魏" pitchFamily="2" charset="-122"/>
              <a:ea typeface="华文新魏" pitchFamily="2" charset="-122"/>
            </a:endParaRPr>
          </a:p>
          <a:p>
            <a:endParaRPr lang="zh-CN" altLang="en-US" sz="2800">
              <a:solidFill>
                <a:srgbClr val="0000CC"/>
              </a:solidFill>
              <a:latin typeface="华文新魏" pitchFamily="2" charset="-122"/>
              <a:ea typeface="华文新魏" pitchFamily="2" charset="-122"/>
            </a:endParaRPr>
          </a:p>
          <a:p>
            <a:r>
              <a:rPr lang="en-US" altLang="zh-CN" sz="2800">
                <a:solidFill>
                  <a:srgbClr val="0000CC"/>
                </a:solidFill>
                <a:latin typeface="华文新魏" pitchFamily="2" charset="-122"/>
                <a:ea typeface="华文新魏" pitchFamily="2" charset="-122"/>
              </a:rPr>
              <a:t>b)</a:t>
            </a:r>
            <a:r>
              <a:rPr lang="zh-CN" altLang="en-US" sz="2800">
                <a:solidFill>
                  <a:srgbClr val="0000CC"/>
                </a:solidFill>
                <a:latin typeface="华文新魏" pitchFamily="2" charset="-122"/>
                <a:ea typeface="华文新魏" pitchFamily="2" charset="-122"/>
              </a:rPr>
              <a:t>质量检验文件使用的名词、术语、符号、代号、计量单位应符合有关标准的规定；</a:t>
            </a:r>
            <a:endParaRPr lang="en-US" altLang="zh-CN" sz="2800">
              <a:solidFill>
                <a:srgbClr val="0000CC"/>
              </a:solidFill>
              <a:latin typeface="华文新魏" pitchFamily="2" charset="-122"/>
              <a:ea typeface="华文新魏" pitchFamily="2" charset="-122"/>
            </a:endParaRPr>
          </a:p>
          <a:p>
            <a:endParaRPr lang="zh-CN" altLang="en-US" sz="2800">
              <a:solidFill>
                <a:srgbClr val="0000CC"/>
              </a:solidFill>
              <a:latin typeface="华文新魏" pitchFamily="2" charset="-122"/>
              <a:ea typeface="华文新魏" pitchFamily="2" charset="-122"/>
            </a:endParaRPr>
          </a:p>
          <a:p>
            <a:r>
              <a:rPr lang="en-US" altLang="zh-CN" sz="2800">
                <a:solidFill>
                  <a:srgbClr val="0000CC"/>
                </a:solidFill>
                <a:latin typeface="华文新魏" pitchFamily="2" charset="-122"/>
                <a:ea typeface="华文新魏" pitchFamily="2" charset="-122"/>
              </a:rPr>
              <a:t>c)</a:t>
            </a:r>
            <a:r>
              <a:rPr lang="zh-CN" altLang="en-US" sz="2800">
                <a:solidFill>
                  <a:srgbClr val="0000CC"/>
                </a:solidFill>
                <a:latin typeface="华文新魏" pitchFamily="2" charset="-122"/>
                <a:ea typeface="华文新魏" pitchFamily="2" charset="-122"/>
              </a:rPr>
              <a:t>质量检验文件应经编制、校对、审核、会签、批准后方可生效。</a:t>
            </a:r>
          </a:p>
        </p:txBody>
      </p:sp>
      <p:sp>
        <p:nvSpPr>
          <p:cNvPr id="23555" name="Rectangle 2"/>
          <p:cNvSpPr txBox="1">
            <a:spLocks noChangeArrowheads="1"/>
          </p:cNvSpPr>
          <p:nvPr/>
        </p:nvSpPr>
        <p:spPr bwMode="auto">
          <a:xfrm>
            <a:off x="609600" y="427038"/>
            <a:ext cx="5562600" cy="7921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zh-CN" altLang="en-US" sz="3600">
                <a:solidFill>
                  <a:schemeClr val="accent2"/>
                </a:solidFill>
                <a:latin typeface="华文新魏" pitchFamily="2" charset="-122"/>
                <a:ea typeface="华文新魏" pitchFamily="2" charset="-122"/>
              </a:rPr>
              <a:t>质量检验文件的编制要求</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Box 13"/>
          <p:cNvSpPr txBox="1">
            <a:spLocks noChangeArrowheads="1"/>
          </p:cNvSpPr>
          <p:nvPr/>
        </p:nvSpPr>
        <p:spPr bwMode="gray">
          <a:xfrm>
            <a:off x="533400" y="1243013"/>
            <a:ext cx="8001000" cy="4076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defRPr/>
            </a:pPr>
            <a:r>
              <a:rPr lang="zh-CN" altLang="en-US" sz="2800" dirty="0">
                <a:solidFill>
                  <a:srgbClr val="3333FF"/>
                </a:solidFill>
                <a:latin typeface="华文新魏" pitchFamily="2" charset="-122"/>
                <a:ea typeface="华文新魏" pitchFamily="2" charset="-122"/>
              </a:rPr>
              <a:t> </a:t>
            </a:r>
            <a:r>
              <a:rPr lang="en-US" altLang="zh-CN" sz="2800" dirty="0">
                <a:solidFill>
                  <a:srgbClr val="3333FF"/>
                </a:solidFill>
                <a:latin typeface="华文新魏" pitchFamily="2" charset="-122"/>
                <a:ea typeface="华文新魏" pitchFamily="2" charset="-122"/>
              </a:rPr>
              <a:t>a)</a:t>
            </a:r>
            <a:r>
              <a:rPr lang="zh-CN" altLang="en-US" sz="2800" dirty="0">
                <a:solidFill>
                  <a:srgbClr val="3333FF"/>
                </a:solidFill>
                <a:latin typeface="华文新魏" pitchFamily="2" charset="-122"/>
                <a:ea typeface="华文新魏" pitchFamily="2" charset="-122"/>
              </a:rPr>
              <a:t>管理性质量检验文件</a:t>
            </a:r>
            <a:endParaRPr lang="en-US" altLang="zh-CN" sz="2800" dirty="0">
              <a:solidFill>
                <a:srgbClr val="3333FF"/>
              </a:solidFill>
              <a:latin typeface="华文新魏" pitchFamily="2" charset="-122"/>
              <a:ea typeface="华文新魏" pitchFamily="2" charset="-122"/>
            </a:endParaRPr>
          </a:p>
          <a:p>
            <a:pPr eaLnBrk="0" hangingPunct="0">
              <a:defRPr/>
            </a:pPr>
            <a:endParaRPr lang="en-US" altLang="zh-CN" sz="2400" b="1" dirty="0">
              <a:solidFill>
                <a:srgbClr val="3333FF"/>
              </a:solidFill>
              <a:latin typeface="华文新魏" pitchFamily="2" charset="-122"/>
              <a:ea typeface="华文新魏" pitchFamily="2" charset="-122"/>
            </a:endParaRPr>
          </a:p>
          <a:p>
            <a:pPr marL="342900" indent="-342900" eaLnBrk="0" hangingPunct="0">
              <a:lnSpc>
                <a:spcPct val="150000"/>
              </a:lnSpc>
              <a:buFont typeface="Wingdings" pitchFamily="2" charset="2"/>
              <a:buChar char="Ø"/>
              <a:defRPr/>
            </a:pPr>
            <a:r>
              <a:rPr lang="zh-CN" altLang="en-US" sz="2400" dirty="0">
                <a:latin typeface="微软雅黑" pitchFamily="34" charset="-122"/>
                <a:ea typeface="微软雅黑" pitchFamily="34" charset="-122"/>
              </a:rPr>
              <a:t>指导质量检验工作和管理产品质量的各项检验制度、标准、明确质量检验部门和人员的岗位职责，以及规定各项检验活动的目标、要求、内容和程序等的文件。</a:t>
            </a:r>
            <a:endParaRPr lang="en-US" altLang="zh-CN" sz="2400" dirty="0">
              <a:latin typeface="微软雅黑" pitchFamily="34" charset="-122"/>
              <a:ea typeface="微软雅黑" pitchFamily="34" charset="-122"/>
            </a:endParaRPr>
          </a:p>
          <a:p>
            <a:pPr marL="342900" indent="-342900" eaLnBrk="0" hangingPunct="0">
              <a:lnSpc>
                <a:spcPct val="150000"/>
              </a:lnSpc>
              <a:buFont typeface="Wingdings" pitchFamily="2" charset="2"/>
              <a:buChar char="Ø"/>
              <a:defRPr/>
            </a:pPr>
            <a:endParaRPr lang="zh-CN" altLang="en-US" sz="1600" dirty="0">
              <a:latin typeface="微软雅黑" pitchFamily="34" charset="-122"/>
              <a:ea typeface="微软雅黑" pitchFamily="34" charset="-122"/>
            </a:endParaRPr>
          </a:p>
          <a:p>
            <a:pPr marL="342900" indent="-342900" eaLnBrk="0" hangingPunct="0">
              <a:lnSpc>
                <a:spcPct val="150000"/>
              </a:lnSpc>
              <a:buFont typeface="Wingdings" pitchFamily="2" charset="2"/>
              <a:buChar char="Ø"/>
              <a:defRPr/>
            </a:pPr>
            <a:r>
              <a:rPr lang="zh-CN" altLang="en-US" sz="2400" dirty="0">
                <a:latin typeface="微软雅黑" pitchFamily="34" charset="-122"/>
                <a:ea typeface="微软雅黑" pitchFamily="34" charset="-122"/>
              </a:rPr>
              <a:t>管理性质量检验文件应注意科学性、系统性、协调性、法规性和可检查性，满足管理程序化要求。</a:t>
            </a:r>
          </a:p>
        </p:txBody>
      </p:sp>
      <p:sp>
        <p:nvSpPr>
          <p:cNvPr id="24579" name="Rectangle 2"/>
          <p:cNvSpPr txBox="1">
            <a:spLocks noChangeArrowheads="1"/>
          </p:cNvSpPr>
          <p:nvPr/>
        </p:nvSpPr>
        <p:spPr bwMode="auto">
          <a:xfrm>
            <a:off x="544513" y="381000"/>
            <a:ext cx="5562600" cy="7921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zh-CN" altLang="en-US" sz="3600">
                <a:solidFill>
                  <a:schemeClr val="accent2"/>
                </a:solidFill>
                <a:latin typeface="华文新魏" pitchFamily="2" charset="-122"/>
                <a:ea typeface="华文新魏" pitchFamily="2" charset="-122"/>
              </a:rPr>
              <a:t>质量检验文件的分类</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Box 13"/>
          <p:cNvSpPr txBox="1">
            <a:spLocks noChangeArrowheads="1"/>
          </p:cNvSpPr>
          <p:nvPr/>
        </p:nvSpPr>
        <p:spPr bwMode="gray">
          <a:xfrm>
            <a:off x="533400" y="1243013"/>
            <a:ext cx="8001000" cy="421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defRPr/>
            </a:pPr>
            <a:r>
              <a:rPr lang="en-US" altLang="zh-CN" sz="2800" dirty="0">
                <a:solidFill>
                  <a:srgbClr val="3333FF"/>
                </a:solidFill>
                <a:latin typeface="华文新魏" pitchFamily="2" charset="-122"/>
                <a:ea typeface="华文新魏" pitchFamily="2" charset="-122"/>
              </a:rPr>
              <a:t> b)</a:t>
            </a:r>
            <a:r>
              <a:rPr lang="zh-CN" altLang="en-US" sz="2800" dirty="0">
                <a:solidFill>
                  <a:srgbClr val="3333FF"/>
                </a:solidFill>
                <a:latin typeface="华文新魏" pitchFamily="2" charset="-122"/>
                <a:ea typeface="华文新魏" pitchFamily="2" charset="-122"/>
              </a:rPr>
              <a:t>技术性质量检验文件</a:t>
            </a:r>
            <a:endParaRPr lang="en-US" altLang="zh-CN" sz="2800" dirty="0">
              <a:solidFill>
                <a:srgbClr val="3333FF"/>
              </a:solidFill>
              <a:latin typeface="华文新魏" pitchFamily="2" charset="-122"/>
              <a:ea typeface="华文新魏" pitchFamily="2" charset="-122"/>
            </a:endParaRPr>
          </a:p>
          <a:p>
            <a:pPr eaLnBrk="0" hangingPunct="0">
              <a:defRPr/>
            </a:pPr>
            <a:endParaRPr lang="en-US" altLang="zh-CN" sz="2400" b="1" dirty="0">
              <a:solidFill>
                <a:srgbClr val="3333FF"/>
              </a:solidFill>
              <a:latin typeface="华文新魏" pitchFamily="2" charset="-122"/>
              <a:ea typeface="华文新魏" pitchFamily="2" charset="-122"/>
            </a:endParaRPr>
          </a:p>
          <a:p>
            <a:pPr marL="342900" indent="-342900" eaLnBrk="0" hangingPunct="0">
              <a:lnSpc>
                <a:spcPct val="150000"/>
              </a:lnSpc>
              <a:buFont typeface="Wingdings" pitchFamily="2" charset="2"/>
              <a:buChar char="Ø"/>
              <a:defRPr/>
            </a:pPr>
            <a:r>
              <a:rPr lang="zh-CN" altLang="en-US" sz="2400" dirty="0">
                <a:latin typeface="微软雅黑" pitchFamily="34" charset="-122"/>
                <a:ea typeface="微软雅黑" pitchFamily="34" charset="-122"/>
              </a:rPr>
              <a:t>阐述产品质量特性的和本单位实际，按合同、图纸、技术条件、工艺规程等和保证产品</a:t>
            </a:r>
            <a:r>
              <a:rPr lang="zh-CN" altLang="en-US" sz="2400" dirty="0" smtClean="0">
                <a:latin typeface="微软雅黑" pitchFamily="34" charset="-122"/>
                <a:ea typeface="微软雅黑" pitchFamily="34" charset="-122"/>
              </a:rPr>
              <a:t>检验质量采取</a:t>
            </a:r>
            <a:r>
              <a:rPr lang="zh-CN" altLang="en-US" sz="2400" dirty="0">
                <a:latin typeface="微软雅黑" pitchFamily="34" charset="-122"/>
                <a:ea typeface="微软雅黑" pitchFamily="34" charset="-122"/>
              </a:rPr>
              <a:t>的技术措施、检验规范等文件。</a:t>
            </a:r>
            <a:endParaRPr lang="en-US" altLang="zh-CN" sz="2400" dirty="0">
              <a:latin typeface="微软雅黑" pitchFamily="34" charset="-122"/>
              <a:ea typeface="微软雅黑" pitchFamily="34" charset="-122"/>
            </a:endParaRPr>
          </a:p>
          <a:p>
            <a:pPr marL="342900" indent="-342900" eaLnBrk="0" hangingPunct="0">
              <a:lnSpc>
                <a:spcPct val="150000"/>
              </a:lnSpc>
              <a:buFont typeface="Wingdings" pitchFamily="2" charset="2"/>
              <a:buChar char="Ø"/>
              <a:defRPr/>
            </a:pPr>
            <a:endParaRPr lang="en-US" altLang="zh-CN" dirty="0">
              <a:latin typeface="微软雅黑" pitchFamily="34" charset="-122"/>
              <a:ea typeface="微软雅黑" pitchFamily="34" charset="-122"/>
            </a:endParaRPr>
          </a:p>
          <a:p>
            <a:pPr marL="342900" indent="-342900" eaLnBrk="0" hangingPunct="0">
              <a:lnSpc>
                <a:spcPct val="150000"/>
              </a:lnSpc>
              <a:buFont typeface="Wingdings" pitchFamily="2" charset="2"/>
              <a:buChar char="Ø"/>
              <a:defRPr/>
            </a:pPr>
            <a:r>
              <a:rPr lang="zh-CN" altLang="en-US" sz="2400" dirty="0">
                <a:latin typeface="微软雅黑" pitchFamily="34" charset="-122"/>
                <a:ea typeface="微软雅黑" pitchFamily="34" charset="-122"/>
              </a:rPr>
              <a:t>技术性质量检验文件，要做到内容完整、准确、统一、协调，并符合有关技术文件的控制要求。</a:t>
            </a:r>
          </a:p>
        </p:txBody>
      </p:sp>
      <p:sp>
        <p:nvSpPr>
          <p:cNvPr id="25603" name="Rectangle 2"/>
          <p:cNvSpPr txBox="1">
            <a:spLocks noChangeArrowheads="1"/>
          </p:cNvSpPr>
          <p:nvPr/>
        </p:nvSpPr>
        <p:spPr bwMode="auto">
          <a:xfrm>
            <a:off x="544513" y="381000"/>
            <a:ext cx="5562600" cy="7921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zh-CN" altLang="en-US" sz="3600">
                <a:solidFill>
                  <a:schemeClr val="accent2"/>
                </a:solidFill>
                <a:latin typeface="华文新魏" pitchFamily="2" charset="-122"/>
                <a:ea typeface="华文新魏" pitchFamily="2" charset="-122"/>
              </a:rPr>
              <a:t>质量检验文件的分类</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3"/>
          <p:cNvSpPr txBox="1">
            <a:spLocks noChangeArrowheads="1"/>
          </p:cNvSpPr>
          <p:nvPr/>
        </p:nvSpPr>
        <p:spPr bwMode="gray">
          <a:xfrm>
            <a:off x="533400" y="1243013"/>
            <a:ext cx="8001000" cy="4184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endParaRPr lang="en-US" altLang="zh-CN" sz="1400" dirty="0">
              <a:solidFill>
                <a:srgbClr val="0000CC"/>
              </a:solidFill>
              <a:latin typeface="微软雅黑" pitchFamily="34" charset="-122"/>
              <a:ea typeface="微软雅黑" pitchFamily="34" charset="-122"/>
            </a:endParaRPr>
          </a:p>
          <a:p>
            <a:r>
              <a:rPr lang="en-US" altLang="zh-CN" sz="2800" dirty="0">
                <a:solidFill>
                  <a:srgbClr val="0000CC"/>
                </a:solidFill>
                <a:latin typeface="华文新魏" pitchFamily="2" charset="-122"/>
                <a:ea typeface="华文新魏" pitchFamily="2" charset="-122"/>
              </a:rPr>
              <a:t>a)</a:t>
            </a:r>
            <a:r>
              <a:rPr lang="zh-CN" altLang="en-US" sz="2800" dirty="0">
                <a:solidFill>
                  <a:srgbClr val="0000CC"/>
                </a:solidFill>
                <a:latin typeface="华文新魏" pitchFamily="2" charset="-122"/>
                <a:ea typeface="华文新魏" pitchFamily="2" charset="-122"/>
              </a:rPr>
              <a:t> 检验程序和检验项目安排是否合理；</a:t>
            </a:r>
          </a:p>
          <a:p>
            <a:endParaRPr lang="en-US" altLang="zh-CN" dirty="0">
              <a:solidFill>
                <a:srgbClr val="0000CC"/>
              </a:solidFill>
              <a:latin typeface="华文新魏" pitchFamily="2" charset="-122"/>
              <a:ea typeface="华文新魏" pitchFamily="2" charset="-122"/>
            </a:endParaRPr>
          </a:p>
          <a:p>
            <a:r>
              <a:rPr lang="en-US" altLang="zh-CN" sz="2800" dirty="0">
                <a:solidFill>
                  <a:srgbClr val="0000CC"/>
                </a:solidFill>
                <a:latin typeface="华文新魏" pitchFamily="2" charset="-122"/>
                <a:ea typeface="华文新魏" pitchFamily="2" charset="-122"/>
              </a:rPr>
              <a:t>b)</a:t>
            </a:r>
            <a:r>
              <a:rPr lang="zh-CN" altLang="en-US" sz="2800" dirty="0">
                <a:solidFill>
                  <a:srgbClr val="0000CC"/>
                </a:solidFill>
                <a:latin typeface="华文新魏" pitchFamily="2" charset="-122"/>
                <a:ea typeface="华文新魏" pitchFamily="2" charset="-122"/>
              </a:rPr>
              <a:t>检验类别、检验、试验方式、方法的可行性和可检查性；</a:t>
            </a:r>
          </a:p>
          <a:p>
            <a:endParaRPr lang="en-US" altLang="zh-CN" dirty="0">
              <a:solidFill>
                <a:srgbClr val="0000CC"/>
              </a:solidFill>
              <a:latin typeface="华文新魏" pitchFamily="2" charset="-122"/>
              <a:ea typeface="华文新魏" pitchFamily="2" charset="-122"/>
            </a:endParaRPr>
          </a:p>
          <a:p>
            <a:r>
              <a:rPr lang="en-US" altLang="zh-CN" sz="2800" dirty="0">
                <a:solidFill>
                  <a:srgbClr val="0000CC"/>
                </a:solidFill>
                <a:latin typeface="华文新魏" pitchFamily="2" charset="-122"/>
                <a:ea typeface="华文新魏" pitchFamily="2" charset="-122"/>
              </a:rPr>
              <a:t>c)</a:t>
            </a:r>
            <a:r>
              <a:rPr lang="zh-CN" altLang="en-US" sz="2800" dirty="0">
                <a:solidFill>
                  <a:srgbClr val="0000CC"/>
                </a:solidFill>
                <a:latin typeface="华文新魏" pitchFamily="2" charset="-122"/>
                <a:ea typeface="华文新魏" pitchFamily="2" charset="-122"/>
              </a:rPr>
              <a:t>关键件</a:t>
            </a:r>
            <a:r>
              <a:rPr lang="en-US" altLang="zh-CN" sz="2800" dirty="0">
                <a:solidFill>
                  <a:srgbClr val="0000CC"/>
                </a:solidFill>
                <a:latin typeface="华文新魏" pitchFamily="2" charset="-122"/>
                <a:ea typeface="华文新魏" pitchFamily="2" charset="-122"/>
              </a:rPr>
              <a:t>/</a:t>
            </a:r>
            <a:r>
              <a:rPr lang="zh-CN" altLang="en-US" sz="2800" dirty="0">
                <a:solidFill>
                  <a:srgbClr val="0000CC"/>
                </a:solidFill>
                <a:latin typeface="华文新魏" pitchFamily="2" charset="-122"/>
                <a:ea typeface="华文新魏" pitchFamily="2" charset="-122"/>
              </a:rPr>
              <a:t>特性、重要件</a:t>
            </a:r>
            <a:r>
              <a:rPr lang="en-US" altLang="zh-CN" sz="2800" dirty="0">
                <a:solidFill>
                  <a:srgbClr val="0000CC"/>
                </a:solidFill>
                <a:latin typeface="华文新魏" pitchFamily="2" charset="-122"/>
                <a:ea typeface="华文新魏" pitchFamily="2" charset="-122"/>
              </a:rPr>
              <a:t>/</a:t>
            </a:r>
            <a:r>
              <a:rPr lang="zh-CN" altLang="en-US" sz="2800" dirty="0">
                <a:solidFill>
                  <a:srgbClr val="0000CC"/>
                </a:solidFill>
                <a:latin typeface="华文新魏" pitchFamily="2" charset="-122"/>
                <a:ea typeface="华文新魏" pitchFamily="2" charset="-122"/>
              </a:rPr>
              <a:t>特性和关键工序的控制方法和检验要求；</a:t>
            </a:r>
            <a:endParaRPr lang="en-US" altLang="zh-CN" sz="2800" dirty="0">
              <a:solidFill>
                <a:srgbClr val="0000CC"/>
              </a:solidFill>
              <a:latin typeface="华文新魏" pitchFamily="2" charset="-122"/>
              <a:ea typeface="华文新魏" pitchFamily="2" charset="-122"/>
            </a:endParaRPr>
          </a:p>
          <a:p>
            <a:endParaRPr lang="en-US" altLang="zh-CN" dirty="0">
              <a:solidFill>
                <a:srgbClr val="0000CC"/>
              </a:solidFill>
              <a:latin typeface="华文新魏" pitchFamily="2" charset="-122"/>
              <a:ea typeface="华文新魏" pitchFamily="2" charset="-122"/>
            </a:endParaRPr>
          </a:p>
          <a:p>
            <a:r>
              <a:rPr lang="en-US" altLang="zh-CN" sz="2800" dirty="0">
                <a:solidFill>
                  <a:srgbClr val="0000CC"/>
                </a:solidFill>
                <a:latin typeface="华文新魏" pitchFamily="2" charset="-122"/>
                <a:ea typeface="华文新魏" pitchFamily="2" charset="-122"/>
              </a:rPr>
              <a:t>d)</a:t>
            </a:r>
            <a:r>
              <a:rPr lang="zh-CN" altLang="en-US" sz="2800" dirty="0">
                <a:solidFill>
                  <a:srgbClr val="0000CC"/>
                </a:solidFill>
                <a:latin typeface="华文新魏" pitchFamily="2" charset="-122"/>
                <a:ea typeface="华文新魏" pitchFamily="2" charset="-122"/>
              </a:rPr>
              <a:t>所</a:t>
            </a:r>
            <a:r>
              <a:rPr lang="zh-CN" altLang="en-US" sz="2800" dirty="0" smtClean="0">
                <a:solidFill>
                  <a:srgbClr val="0000CC"/>
                </a:solidFill>
                <a:latin typeface="华文新魏" pitchFamily="2" charset="-122"/>
                <a:ea typeface="华文新魏" pitchFamily="2" charset="-122"/>
              </a:rPr>
              <a:t>用量具、</a:t>
            </a:r>
            <a:r>
              <a:rPr lang="zh-CN" altLang="en-US" sz="2800" dirty="0">
                <a:solidFill>
                  <a:srgbClr val="0000CC"/>
                </a:solidFill>
                <a:latin typeface="华文新魏" pitchFamily="2" charset="-122"/>
                <a:ea typeface="华文新魏" pitchFamily="2" charset="-122"/>
              </a:rPr>
              <a:t>仪器、仪表、工装设备等能否满足精度要求。</a:t>
            </a:r>
          </a:p>
        </p:txBody>
      </p:sp>
      <p:sp>
        <p:nvSpPr>
          <p:cNvPr id="26627" name="Rectangle 2"/>
          <p:cNvSpPr txBox="1">
            <a:spLocks noChangeArrowheads="1"/>
          </p:cNvSpPr>
          <p:nvPr/>
        </p:nvSpPr>
        <p:spPr bwMode="auto">
          <a:xfrm>
            <a:off x="609600" y="427038"/>
            <a:ext cx="5562600" cy="7921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zh-CN" altLang="en-US" sz="3600">
                <a:solidFill>
                  <a:schemeClr val="accent2"/>
                </a:solidFill>
                <a:latin typeface="华文新魏" pitchFamily="2" charset="-122"/>
                <a:ea typeface="华文新魏" pitchFamily="2" charset="-122"/>
              </a:rPr>
              <a:t>工艺文件质量会签要求</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13"/>
          <p:cNvSpPr txBox="1">
            <a:spLocks noChangeArrowheads="1"/>
          </p:cNvSpPr>
          <p:nvPr/>
        </p:nvSpPr>
        <p:spPr bwMode="gray">
          <a:xfrm>
            <a:off x="533400" y="1312863"/>
            <a:ext cx="8153400" cy="45545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800100" indent="-3429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r>
              <a:rPr lang="en-US" altLang="zh-CN" sz="2800">
                <a:solidFill>
                  <a:srgbClr val="3333FF"/>
                </a:solidFill>
                <a:latin typeface="华文新魏" pitchFamily="2" charset="-122"/>
                <a:ea typeface="华文新魏" pitchFamily="2" charset="-122"/>
              </a:rPr>
              <a:t>a)</a:t>
            </a:r>
            <a:r>
              <a:rPr lang="zh-CN" altLang="en-US" sz="2800">
                <a:solidFill>
                  <a:srgbClr val="3333FF"/>
                </a:solidFill>
                <a:latin typeface="华文新魏" pitchFamily="2" charset="-122"/>
                <a:ea typeface="华文新魏" pitchFamily="2" charset="-122"/>
              </a:rPr>
              <a:t>“红头文件</a:t>
            </a:r>
            <a:r>
              <a:rPr lang="en-US" altLang="zh-CN" sz="2800">
                <a:solidFill>
                  <a:srgbClr val="3333FF"/>
                </a:solidFill>
                <a:latin typeface="华文新魏" pitchFamily="2" charset="-122"/>
                <a:ea typeface="华文新魏" pitchFamily="2" charset="-122"/>
              </a:rPr>
              <a:t>”</a:t>
            </a:r>
            <a:r>
              <a:rPr lang="zh-CN" altLang="en-US" sz="2800">
                <a:solidFill>
                  <a:srgbClr val="3333FF"/>
                </a:solidFill>
                <a:latin typeface="华文新魏" pitchFamily="2" charset="-122"/>
                <a:ea typeface="华文新魏" pitchFamily="2" charset="-122"/>
              </a:rPr>
              <a:t>。</a:t>
            </a:r>
            <a:endParaRPr lang="en-US" altLang="zh-CN" sz="2800">
              <a:solidFill>
                <a:srgbClr val="3333FF"/>
              </a:solidFill>
              <a:latin typeface="华文新魏" pitchFamily="2" charset="-122"/>
              <a:ea typeface="华文新魏" pitchFamily="2" charset="-122"/>
            </a:endParaRPr>
          </a:p>
          <a:p>
            <a:pPr lvl="2">
              <a:lnSpc>
                <a:spcPct val="150000"/>
              </a:lnSpc>
              <a:buFont typeface="Wingdings" pitchFamily="2" charset="2"/>
              <a:buChar char="Ø"/>
            </a:pPr>
            <a:r>
              <a:rPr lang="zh-CN" altLang="en-US" sz="2000">
                <a:latin typeface="微软雅黑" pitchFamily="34" charset="-122"/>
                <a:ea typeface="微软雅黑" pitchFamily="34" charset="-122"/>
              </a:rPr>
              <a:t>检验依据性文件应当是技术文件。</a:t>
            </a:r>
            <a:endParaRPr lang="en-US" altLang="zh-CN" sz="2000">
              <a:latin typeface="微软雅黑" pitchFamily="34" charset="-122"/>
              <a:ea typeface="微软雅黑" pitchFamily="34" charset="-122"/>
            </a:endParaRPr>
          </a:p>
          <a:p>
            <a:r>
              <a:rPr lang="en-US" altLang="zh-CN" sz="2800">
                <a:solidFill>
                  <a:srgbClr val="3333FF"/>
                </a:solidFill>
                <a:latin typeface="华文新魏" pitchFamily="2" charset="-122"/>
                <a:ea typeface="华文新魏" pitchFamily="2" charset="-122"/>
              </a:rPr>
              <a:t>b)</a:t>
            </a:r>
            <a:r>
              <a:rPr lang="zh-CN" altLang="en-US" sz="2800">
                <a:solidFill>
                  <a:srgbClr val="3333FF"/>
                </a:solidFill>
                <a:latin typeface="华文新魏" pitchFamily="2" charset="-122"/>
                <a:ea typeface="华文新魏" pitchFamily="2" charset="-122"/>
              </a:rPr>
              <a:t>领导或技术人员的口头意见或建议。</a:t>
            </a:r>
            <a:endParaRPr lang="en-US" altLang="zh-CN" sz="2800">
              <a:solidFill>
                <a:srgbClr val="3333FF"/>
              </a:solidFill>
              <a:latin typeface="华文新魏" pitchFamily="2" charset="-122"/>
              <a:ea typeface="华文新魏" pitchFamily="2" charset="-122"/>
            </a:endParaRPr>
          </a:p>
          <a:p>
            <a:pPr lvl="2">
              <a:lnSpc>
                <a:spcPct val="150000"/>
              </a:lnSpc>
              <a:buFont typeface="Wingdings" pitchFamily="2" charset="2"/>
              <a:buChar char="Ø"/>
            </a:pPr>
            <a:r>
              <a:rPr lang="zh-CN" altLang="en-US" sz="2000">
                <a:latin typeface="微软雅黑" pitchFamily="34" charset="-122"/>
                <a:ea typeface="微软雅黑" pitchFamily="34" charset="-122"/>
              </a:rPr>
              <a:t>任何人无权要求检验人员放弃或更改规定的检验依据性文件。</a:t>
            </a:r>
            <a:endParaRPr lang="en-US" altLang="zh-CN" sz="2000">
              <a:latin typeface="微软雅黑" pitchFamily="34" charset="-122"/>
              <a:ea typeface="微软雅黑" pitchFamily="34" charset="-122"/>
            </a:endParaRPr>
          </a:p>
          <a:p>
            <a:r>
              <a:rPr lang="en-US" altLang="zh-CN" sz="2800">
                <a:solidFill>
                  <a:srgbClr val="3333FF"/>
                </a:solidFill>
                <a:latin typeface="华文新魏" pitchFamily="2" charset="-122"/>
                <a:ea typeface="华文新魏" pitchFamily="2" charset="-122"/>
              </a:rPr>
              <a:t>c)</a:t>
            </a:r>
            <a:r>
              <a:rPr lang="zh-CN" altLang="en-US" sz="2800">
                <a:solidFill>
                  <a:srgbClr val="3333FF"/>
                </a:solidFill>
                <a:latin typeface="华文新魏" pitchFamily="2" charset="-122"/>
                <a:ea typeface="华文新魏" pitchFamily="2" charset="-122"/>
              </a:rPr>
              <a:t>习惯性做法、惯例。</a:t>
            </a:r>
            <a:endParaRPr lang="en-US" altLang="zh-CN" sz="2800">
              <a:solidFill>
                <a:srgbClr val="3333FF"/>
              </a:solidFill>
              <a:latin typeface="华文新魏" pitchFamily="2" charset="-122"/>
              <a:ea typeface="华文新魏" pitchFamily="2" charset="-122"/>
            </a:endParaRPr>
          </a:p>
          <a:p>
            <a:pPr lvl="2">
              <a:lnSpc>
                <a:spcPct val="150000"/>
              </a:lnSpc>
              <a:buFont typeface="Wingdings" pitchFamily="2" charset="2"/>
              <a:buChar char="Ø"/>
            </a:pPr>
            <a:r>
              <a:rPr lang="zh-CN" altLang="en-US" sz="2000">
                <a:latin typeface="微软雅黑" pitchFamily="34" charset="-122"/>
                <a:ea typeface="微软雅黑" pitchFamily="34" charset="-122"/>
              </a:rPr>
              <a:t>没有书面依据的任何习惯性做法都有可能是错的，正确、有效的传统做法只有变成有效的书面规定才能用于指导实际检验工作。</a:t>
            </a:r>
          </a:p>
          <a:p>
            <a:r>
              <a:rPr lang="en-US" altLang="zh-CN" sz="2800">
                <a:solidFill>
                  <a:srgbClr val="3333FF"/>
                </a:solidFill>
                <a:latin typeface="华文新魏" pitchFamily="2" charset="-122"/>
                <a:ea typeface="华文新魏" pitchFamily="2" charset="-122"/>
              </a:rPr>
              <a:t>d)</a:t>
            </a:r>
            <a:r>
              <a:rPr lang="zh-CN" altLang="en-US" sz="2800">
                <a:solidFill>
                  <a:srgbClr val="3333FF"/>
                </a:solidFill>
                <a:latin typeface="华文新魏" pitchFamily="2" charset="-122"/>
                <a:ea typeface="华文新魏" pitchFamily="2" charset="-122"/>
              </a:rPr>
              <a:t>图纸、验收条件等技术文件中未按规定进行的更改。</a:t>
            </a:r>
            <a:endParaRPr lang="en-US" altLang="zh-CN" sz="2800">
              <a:solidFill>
                <a:srgbClr val="3333FF"/>
              </a:solidFill>
              <a:latin typeface="华文新魏" pitchFamily="2" charset="-122"/>
              <a:ea typeface="华文新魏" pitchFamily="2" charset="-122"/>
            </a:endParaRPr>
          </a:p>
          <a:p>
            <a:pPr lvl="2">
              <a:lnSpc>
                <a:spcPct val="150000"/>
              </a:lnSpc>
              <a:buFont typeface="Wingdings" pitchFamily="2" charset="2"/>
              <a:buChar char="Ø"/>
            </a:pPr>
            <a:r>
              <a:rPr lang="zh-CN" altLang="en-US" sz="2000">
                <a:latin typeface="微软雅黑" pitchFamily="34" charset="-122"/>
                <a:ea typeface="微软雅黑" pitchFamily="34" charset="-122"/>
              </a:rPr>
              <a:t>如铅笔更改、未经授权签署的更改等。</a:t>
            </a:r>
            <a:endParaRPr lang="en-US" altLang="zh-CN" sz="2000">
              <a:latin typeface="微软雅黑" pitchFamily="34" charset="-122"/>
              <a:ea typeface="微软雅黑" pitchFamily="34" charset="-122"/>
            </a:endParaRPr>
          </a:p>
        </p:txBody>
      </p:sp>
      <p:sp>
        <p:nvSpPr>
          <p:cNvPr id="27651" name="Rectangle 2"/>
          <p:cNvSpPr txBox="1">
            <a:spLocks noChangeArrowheads="1"/>
          </p:cNvSpPr>
          <p:nvPr/>
        </p:nvSpPr>
        <p:spPr bwMode="auto">
          <a:xfrm>
            <a:off x="609600" y="381000"/>
            <a:ext cx="5562600" cy="7921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zh-CN" altLang="en-US" sz="4000">
                <a:solidFill>
                  <a:schemeClr val="accent2"/>
                </a:solidFill>
                <a:latin typeface="华文新魏" pitchFamily="2" charset="-122"/>
                <a:ea typeface="华文新魏" pitchFamily="2" charset="-122"/>
              </a:rPr>
              <a:t>拒绝不好的“依据”</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检验工作步骤</a:t>
            </a:r>
            <a:endParaRPr lang="zh-CN" altLang="en-US" smtClean="0"/>
          </a:p>
        </p:txBody>
      </p:sp>
      <p:sp>
        <p:nvSpPr>
          <p:cNvPr id="28675" name="文本占位符 2"/>
          <p:cNvSpPr>
            <a:spLocks noGrp="1"/>
          </p:cNvSpPr>
          <p:nvPr>
            <p:ph type="body" sz="half" idx="1"/>
          </p:nvPr>
        </p:nvSpPr>
        <p:spPr bwMode="auto">
          <a:xfrm>
            <a:off x="457200" y="1600200"/>
            <a:ext cx="8229600" cy="9144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zh-CN" altLang="zh-CN" sz="2800" smtClean="0">
                <a:latin typeface="微软雅黑" pitchFamily="34" charset="-122"/>
                <a:ea typeface="微软雅黑" pitchFamily="34" charset="-122"/>
              </a:rPr>
              <a:t>一般来说，质量检验主要步骤有以下五步：</a:t>
            </a:r>
            <a:endParaRPr lang="zh-CN" altLang="en-US" sz="2800" smtClean="0">
              <a:latin typeface="微软雅黑" pitchFamily="34" charset="-122"/>
              <a:ea typeface="微软雅黑" pitchFamily="34" charset="-122"/>
            </a:endParaRPr>
          </a:p>
        </p:txBody>
      </p:sp>
      <p:graphicFrame>
        <p:nvGraphicFramePr>
          <p:cNvPr id="5" name="内容占位符 4"/>
          <p:cNvGraphicFramePr>
            <a:graphicFrameLocks noGrp="1"/>
          </p:cNvGraphicFramePr>
          <p:nvPr>
            <p:ph sz="half" idx="2"/>
          </p:nvPr>
        </p:nvGraphicFramePr>
        <p:xfrm>
          <a:off x="228600" y="2209800"/>
          <a:ext cx="8610600"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检验工作步骤</a:t>
            </a:r>
            <a:endParaRPr lang="zh-CN" altLang="en-US" smtClean="0"/>
          </a:p>
        </p:txBody>
      </p:sp>
      <p:grpSp>
        <p:nvGrpSpPr>
          <p:cNvPr id="6" name="组合 5"/>
          <p:cNvGrpSpPr/>
          <p:nvPr/>
        </p:nvGrpSpPr>
        <p:grpSpPr>
          <a:xfrm>
            <a:off x="7010400" y="5029200"/>
            <a:ext cx="1858461" cy="1615440"/>
            <a:chOff x="230190" y="1219204"/>
            <a:chExt cx="1858461" cy="1615440"/>
          </a:xfrm>
          <a:scene3d>
            <a:camera prst="orthographicFront"/>
            <a:lightRig rig="flat" dir="t"/>
          </a:scene3d>
        </p:grpSpPr>
        <p:sp>
          <p:nvSpPr>
            <p:cNvPr id="7" name="圆角矩形 6"/>
            <p:cNvSpPr/>
            <p:nvPr/>
          </p:nvSpPr>
          <p:spPr>
            <a:xfrm>
              <a:off x="230190" y="1219204"/>
              <a:ext cx="1858461" cy="161544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8" name="圆角矩形 4"/>
            <p:cNvSpPr/>
            <p:nvPr/>
          </p:nvSpPr>
          <p:spPr>
            <a:xfrm>
              <a:off x="309049" y="1298063"/>
              <a:ext cx="1700743" cy="1457722"/>
            </a:xfrm>
            <a:prstGeom prst="rect">
              <a:avLst/>
            </a:prstGeom>
            <a:sp3d/>
          </p:spPr>
          <p:style>
            <a:lnRef idx="0">
              <a:scrgbClr r="0" g="0" b="0"/>
            </a:lnRef>
            <a:fillRef idx="0">
              <a:scrgbClr r="0" g="0" b="0"/>
            </a:fillRef>
            <a:effectRef idx="0">
              <a:scrgbClr r="0" g="0" b="0"/>
            </a:effectRef>
            <a:fontRef idx="minor">
              <a:schemeClr val="dk1"/>
            </a:fontRef>
          </p:style>
          <p:txBody>
            <a:bodyPr lIns="106680" tIns="106680" rIns="106680" bIns="106680" spcCol="1270" anchor="ctr"/>
            <a:lstStyle/>
            <a:p>
              <a:pPr algn="ctr" defTabSz="1244600">
                <a:lnSpc>
                  <a:spcPct val="90000"/>
                </a:lnSpc>
                <a:spcAft>
                  <a:spcPct val="35000"/>
                </a:spcAft>
                <a:defRPr/>
              </a:pPr>
              <a:r>
                <a:rPr lang="zh-CN" altLang="en-US" sz="2800" b="1" dirty="0"/>
                <a:t>吃透规范选择方法</a:t>
              </a:r>
            </a:p>
          </p:txBody>
        </p:sp>
      </p:grpSp>
      <p:sp>
        <p:nvSpPr>
          <p:cNvPr id="9" name="文本占位符 8"/>
          <p:cNvSpPr>
            <a:spLocks noGrp="1"/>
          </p:cNvSpPr>
          <p:nvPr>
            <p:ph type="body" sz="half" idx="1"/>
          </p:nvPr>
        </p:nvSpPr>
        <p:spPr>
          <a:xfrm>
            <a:off x="457200" y="1371600"/>
            <a:ext cx="8153400" cy="4525963"/>
          </a:xfrm>
        </p:spPr>
        <p:txBody>
          <a:bodyPr/>
          <a:lstStyle/>
          <a:p>
            <a:pPr marL="0" indent="0" eaLnBrk="1" hangingPunct="1">
              <a:buFontTx/>
              <a:buNone/>
              <a:defRPr/>
            </a:pPr>
            <a:r>
              <a:rPr lang="zh-CN" altLang="en-US" dirty="0" smtClean="0">
                <a:solidFill>
                  <a:srgbClr val="3333FF"/>
                </a:solidFill>
                <a:latin typeface="华文新魏" pitchFamily="2" charset="-122"/>
                <a:ea typeface="华文新魏" pitchFamily="2" charset="-122"/>
              </a:rPr>
              <a:t> </a:t>
            </a:r>
            <a:r>
              <a:rPr lang="en-US" altLang="zh-CN" dirty="0" smtClean="0">
                <a:solidFill>
                  <a:srgbClr val="3333FF"/>
                </a:solidFill>
                <a:latin typeface="华文新魏" pitchFamily="2" charset="-122"/>
                <a:ea typeface="华文新魏" pitchFamily="2" charset="-122"/>
              </a:rPr>
              <a:t>a)</a:t>
            </a:r>
            <a:r>
              <a:rPr lang="zh-CN" altLang="en-US" dirty="0" smtClean="0">
                <a:solidFill>
                  <a:srgbClr val="3333FF"/>
                </a:solidFill>
                <a:latin typeface="华文新魏" pitchFamily="2" charset="-122"/>
                <a:ea typeface="华文新魏" pitchFamily="2" charset="-122"/>
              </a:rPr>
              <a:t> 熟悉与掌握规定要求，选择检验方法，吃透检验规范。</a:t>
            </a:r>
            <a:endParaRPr lang="en-US" altLang="zh-CN" dirty="0" smtClean="0">
              <a:solidFill>
                <a:srgbClr val="3333FF"/>
              </a:solidFill>
              <a:latin typeface="华文新魏" pitchFamily="2" charset="-122"/>
              <a:ea typeface="华文新魏" pitchFamily="2" charset="-122"/>
            </a:endParaRPr>
          </a:p>
          <a:p>
            <a:pPr eaLnBrk="1" hangingPunct="1">
              <a:defRPr/>
            </a:pPr>
            <a:endParaRPr lang="en-US" altLang="zh-CN" sz="2000" dirty="0" smtClean="0">
              <a:solidFill>
                <a:srgbClr val="3333FF"/>
              </a:solidFill>
              <a:latin typeface="华文新魏" pitchFamily="2" charset="-122"/>
              <a:ea typeface="华文新魏" pitchFamily="2"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首先要对规定要进行检验的一项或多项特性的内容进行熟悉。</a:t>
            </a: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并将特性要求转换成明确而具体的质量要求、检验方法、观察方法。</a:t>
            </a: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确定所用的检测设备和观察工具。</a:t>
            </a:r>
          </a:p>
          <a:p>
            <a:pPr eaLnBrk="1" hangingPunct="1">
              <a:defRPr/>
            </a:pPr>
            <a:endParaRPr lang="zh-CN" alt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检验工作步骤</a:t>
            </a:r>
            <a:endParaRPr lang="zh-CN" altLang="en-US" smtClean="0"/>
          </a:p>
        </p:txBody>
      </p:sp>
      <p:sp>
        <p:nvSpPr>
          <p:cNvPr id="9" name="文本占位符 8"/>
          <p:cNvSpPr>
            <a:spLocks noGrp="1"/>
          </p:cNvSpPr>
          <p:nvPr>
            <p:ph type="body" sz="half" idx="1"/>
          </p:nvPr>
        </p:nvSpPr>
        <p:spPr>
          <a:xfrm>
            <a:off x="381000" y="1371600"/>
            <a:ext cx="8488363" cy="4525963"/>
          </a:xfrm>
        </p:spPr>
        <p:txBody>
          <a:bodyPr/>
          <a:lstStyle/>
          <a:p>
            <a:pPr marL="0" indent="0" eaLnBrk="1" hangingPunct="1">
              <a:spcBef>
                <a:spcPts val="1200"/>
              </a:spcBef>
              <a:buFontTx/>
              <a:buNone/>
              <a:defRPr/>
            </a:pPr>
            <a:r>
              <a:rPr lang="zh-CN" altLang="en-US" dirty="0" smtClean="0">
                <a:solidFill>
                  <a:srgbClr val="3333FF"/>
                </a:solidFill>
                <a:latin typeface="华文新魏" pitchFamily="2" charset="-122"/>
                <a:ea typeface="华文新魏" pitchFamily="2" charset="-122"/>
              </a:rPr>
              <a:t> </a:t>
            </a:r>
            <a:r>
              <a:rPr lang="en-US" altLang="zh-CN" dirty="0" smtClean="0">
                <a:solidFill>
                  <a:srgbClr val="3333FF"/>
                </a:solidFill>
                <a:latin typeface="华文新魏" pitchFamily="2" charset="-122"/>
                <a:ea typeface="华文新魏" pitchFamily="2" charset="-122"/>
              </a:rPr>
              <a:t>b)</a:t>
            </a:r>
            <a:r>
              <a:rPr lang="zh-CN" altLang="en-US" dirty="0" smtClean="0">
                <a:solidFill>
                  <a:srgbClr val="3333FF"/>
                </a:solidFill>
                <a:latin typeface="华文新魏" pitchFamily="2" charset="-122"/>
                <a:ea typeface="华文新魏" pitchFamily="2" charset="-122"/>
              </a:rPr>
              <a:t>观察、测量或试验。</a:t>
            </a:r>
            <a:endParaRPr lang="en-US" altLang="zh-CN" dirty="0" smtClean="0">
              <a:solidFill>
                <a:srgbClr val="3333FF"/>
              </a:solidFill>
              <a:latin typeface="华文新魏" pitchFamily="2" charset="-122"/>
              <a:ea typeface="华文新魏" pitchFamily="2" charset="-122"/>
            </a:endParaRPr>
          </a:p>
          <a:p>
            <a:pPr eaLnBrk="1" hangingPunct="1">
              <a:spcBef>
                <a:spcPts val="1200"/>
              </a:spcBef>
              <a:defRPr/>
            </a:pPr>
            <a:endParaRPr lang="en-US" altLang="zh-CN" sz="1800" dirty="0" smtClean="0">
              <a:solidFill>
                <a:srgbClr val="3333FF"/>
              </a:solidFill>
              <a:latin typeface="华文新魏" pitchFamily="2" charset="-122"/>
              <a:ea typeface="华文新魏" pitchFamily="2" charset="-122"/>
            </a:endParaRPr>
          </a:p>
          <a:p>
            <a:pPr>
              <a:lnSpc>
                <a:spcPct val="150000"/>
              </a:lnSpc>
              <a:spcBef>
                <a:spcPts val="1200"/>
              </a:spcBef>
              <a:buFont typeface="Wingdings" pitchFamily="2" charset="2"/>
              <a:buChar char="Ø"/>
              <a:defRPr/>
            </a:pPr>
            <a:r>
              <a:rPr lang="zh-CN" altLang="en-US" sz="2400" kern="1200" dirty="0" smtClean="0">
                <a:latin typeface="微软雅黑" pitchFamily="34" charset="-122"/>
                <a:ea typeface="微软雅黑" pitchFamily="34" charset="-122"/>
              </a:rPr>
              <a:t>观察是指对产品外观、过程或服务项目的实施情况的检查。</a:t>
            </a:r>
            <a:endParaRPr lang="en-US" altLang="zh-CN" sz="2400" kern="1200" dirty="0" smtClean="0">
              <a:latin typeface="微软雅黑" pitchFamily="34" charset="-122"/>
              <a:ea typeface="微软雅黑" pitchFamily="34" charset="-122"/>
            </a:endParaRPr>
          </a:p>
          <a:p>
            <a:pPr>
              <a:lnSpc>
                <a:spcPct val="150000"/>
              </a:lnSpc>
              <a:spcBef>
                <a:spcPts val="1200"/>
              </a:spcBef>
              <a:buFont typeface="Wingdings" pitchFamily="2" charset="2"/>
              <a:buChar char="Ø"/>
              <a:defRPr/>
            </a:pPr>
            <a:r>
              <a:rPr lang="zh-CN" altLang="en-US" sz="2400" kern="1200" dirty="0" smtClean="0">
                <a:latin typeface="微软雅黑" pitchFamily="34" charset="-122"/>
                <a:ea typeface="微软雅黑" pitchFamily="34" charset="-122"/>
              </a:rPr>
              <a:t>测量就是用规定的计量器具、测试设备或理化分析仪器，对产品的一项或多项特性进行定量（或定性）测量、检验、试验或度量。</a:t>
            </a:r>
          </a:p>
        </p:txBody>
      </p:sp>
      <p:grpSp>
        <p:nvGrpSpPr>
          <p:cNvPr id="10" name="组合 9"/>
          <p:cNvGrpSpPr/>
          <p:nvPr/>
        </p:nvGrpSpPr>
        <p:grpSpPr>
          <a:xfrm>
            <a:off x="6963948" y="5029200"/>
            <a:ext cx="1951452" cy="1615440"/>
            <a:chOff x="2187454" y="1211580"/>
            <a:chExt cx="1951452" cy="1615440"/>
          </a:xfrm>
          <a:scene3d>
            <a:camera prst="orthographicFront"/>
            <a:lightRig rig="flat" dir="t"/>
          </a:scene3d>
        </p:grpSpPr>
        <p:sp>
          <p:nvSpPr>
            <p:cNvPr id="11" name="圆角矩形 10"/>
            <p:cNvSpPr/>
            <p:nvPr/>
          </p:nvSpPr>
          <p:spPr>
            <a:xfrm>
              <a:off x="2187454" y="1211580"/>
              <a:ext cx="1951452" cy="161544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2" name="圆角矩形 4"/>
            <p:cNvSpPr/>
            <p:nvPr/>
          </p:nvSpPr>
          <p:spPr>
            <a:xfrm>
              <a:off x="2266313" y="1290439"/>
              <a:ext cx="1793734" cy="1457722"/>
            </a:xfrm>
            <a:prstGeom prst="rect">
              <a:avLst/>
            </a:prstGeom>
            <a:sp3d/>
          </p:spPr>
          <p:style>
            <a:lnRef idx="0">
              <a:scrgbClr r="0" g="0" b="0"/>
            </a:lnRef>
            <a:fillRef idx="0">
              <a:scrgbClr r="0" g="0" b="0"/>
            </a:fillRef>
            <a:effectRef idx="0">
              <a:scrgbClr r="0" g="0" b="0"/>
            </a:effectRef>
            <a:fontRef idx="minor">
              <a:schemeClr val="dk1"/>
            </a:fontRef>
          </p:style>
          <p:txBody>
            <a:bodyPr lIns="106680" tIns="106680" rIns="106680" bIns="106680" spcCol="1270" anchor="ctr"/>
            <a:lstStyle/>
            <a:p>
              <a:pPr algn="ctr" defTabSz="1244600">
                <a:lnSpc>
                  <a:spcPct val="90000"/>
                </a:lnSpc>
                <a:spcAft>
                  <a:spcPct val="35000"/>
                </a:spcAft>
                <a:defRPr/>
              </a:pPr>
              <a:r>
                <a:rPr lang="zh-CN" altLang="en-US" sz="2800" b="1" dirty="0"/>
                <a:t>观察测量或试验</a:t>
              </a: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bwMode="auto">
          <a:xfrm>
            <a:off x="457200" y="274638"/>
            <a:ext cx="52578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质量管理发展</a:t>
            </a:r>
          </a:p>
        </p:txBody>
      </p:sp>
      <p:sp>
        <p:nvSpPr>
          <p:cNvPr id="3" name="内容占位符 2"/>
          <p:cNvSpPr>
            <a:spLocks noGrp="1"/>
          </p:cNvSpPr>
          <p:nvPr>
            <p:ph idx="1"/>
          </p:nvPr>
        </p:nvSpPr>
        <p:spPr>
          <a:xfrm>
            <a:off x="2514600" y="1295400"/>
            <a:ext cx="6172200" cy="4678363"/>
          </a:xfrm>
        </p:spPr>
        <p:txBody>
          <a:bodyPr/>
          <a:lstStyle/>
          <a:p>
            <a:pPr marL="685800" lvl="2" defTabSz="1200150" eaLnBrk="1" hangingPunct="1">
              <a:lnSpc>
                <a:spcPct val="90000"/>
              </a:lnSpc>
              <a:spcAft>
                <a:spcPct val="15000"/>
              </a:spcAft>
              <a:buFontTx/>
              <a:buChar char="••"/>
              <a:defRPr/>
            </a:pPr>
            <a:r>
              <a:rPr lang="zh-CN" altLang="en-US" sz="2700" dirty="0" smtClean="0">
                <a:solidFill>
                  <a:srgbClr val="3333FF"/>
                </a:solidFill>
                <a:latin typeface="微软雅黑" pitchFamily="34" charset="-122"/>
                <a:ea typeface="微软雅黑" pitchFamily="34" charset="-122"/>
              </a:rPr>
              <a:t>质量检验阶段</a:t>
            </a:r>
            <a:endParaRPr lang="zh-CN" altLang="en-US" sz="2700" kern="1200" dirty="0" smtClean="0">
              <a:solidFill>
                <a:srgbClr val="3333FF"/>
              </a:solidFill>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kern="1200" dirty="0" smtClean="0">
                <a:latin typeface="微软雅黑" pitchFamily="34" charset="-122"/>
                <a:ea typeface="微软雅黑" pitchFamily="34" charset="-122"/>
              </a:rPr>
              <a:t>质量管理活动主要为产品质量检验</a:t>
            </a:r>
            <a:endParaRPr lang="en-US" altLang="zh-CN" kern="1200"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700" dirty="0" smtClean="0">
                <a:solidFill>
                  <a:srgbClr val="3333FF"/>
                </a:solidFill>
                <a:latin typeface="微软雅黑" pitchFamily="34" charset="-122"/>
                <a:ea typeface="微软雅黑" pitchFamily="34" charset="-122"/>
              </a:rPr>
              <a:t>统计质量管理阶段</a:t>
            </a:r>
          </a:p>
          <a:p>
            <a:pPr marL="1600200" lvl="4" defTabSz="1200150" eaLnBrk="1" hangingPunct="1">
              <a:lnSpc>
                <a:spcPct val="90000"/>
              </a:lnSpc>
              <a:spcAft>
                <a:spcPct val="15000"/>
              </a:spcAft>
              <a:buFontTx/>
              <a:buChar char="••"/>
              <a:defRPr/>
            </a:pPr>
            <a:r>
              <a:rPr lang="zh-CN" altLang="en-US" dirty="0" smtClean="0">
                <a:latin typeface="微软雅黑" pitchFamily="34" charset="-122"/>
                <a:ea typeface="微软雅黑" pitchFamily="34" charset="-122"/>
              </a:rPr>
              <a:t>事后检验与实现预防相结合</a:t>
            </a:r>
            <a:endParaRPr lang="en-US" altLang="zh-CN"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700" dirty="0" smtClean="0">
                <a:solidFill>
                  <a:srgbClr val="3333FF"/>
                </a:solidFill>
                <a:latin typeface="微软雅黑" pitchFamily="34" charset="-122"/>
                <a:ea typeface="微软雅黑" pitchFamily="34" charset="-122"/>
              </a:rPr>
              <a:t>系统性质量管理阶段</a:t>
            </a:r>
            <a:endParaRPr lang="zh-CN" altLang="en-US" sz="2700" kern="1200" dirty="0" smtClean="0">
              <a:solidFill>
                <a:srgbClr val="3333FF"/>
              </a:solidFill>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kern="1200" dirty="0" smtClean="0">
                <a:latin typeface="微软雅黑" pitchFamily="34" charset="-122"/>
                <a:ea typeface="微软雅黑" pitchFamily="34" charset="-122"/>
              </a:rPr>
              <a:t>质量管理出现“行为科学理论”、“系统工程”，开始重视人的因素。</a:t>
            </a:r>
            <a:endParaRPr lang="en-US" altLang="zh-CN" kern="1200"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700" dirty="0" smtClean="0">
                <a:solidFill>
                  <a:srgbClr val="3333FF"/>
                </a:solidFill>
                <a:latin typeface="微软雅黑" pitchFamily="34" charset="-122"/>
                <a:ea typeface="微软雅黑" pitchFamily="34" charset="-122"/>
              </a:rPr>
              <a:t>我国引进全面质量管理</a:t>
            </a:r>
          </a:p>
          <a:p>
            <a:pPr marL="1600200" lvl="4" defTabSz="1200150" eaLnBrk="1" hangingPunct="1">
              <a:lnSpc>
                <a:spcPct val="90000"/>
              </a:lnSpc>
              <a:spcAft>
                <a:spcPct val="15000"/>
              </a:spcAft>
              <a:buFontTx/>
              <a:buChar char="••"/>
              <a:defRPr/>
            </a:pPr>
            <a:r>
              <a:rPr lang="zh-CN" altLang="en-US" dirty="0" smtClean="0">
                <a:latin typeface="微软雅黑" pitchFamily="34" charset="-122"/>
                <a:ea typeface="微软雅黑" pitchFamily="34" charset="-122"/>
              </a:rPr>
              <a:t>事后检验与实现预防相结合</a:t>
            </a:r>
            <a:endParaRPr lang="en-US" altLang="zh-CN"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700" dirty="0" smtClean="0">
                <a:solidFill>
                  <a:srgbClr val="3333FF"/>
                </a:solidFill>
                <a:latin typeface="微软雅黑" pitchFamily="34" charset="-122"/>
                <a:ea typeface="微软雅黑" pitchFamily="34" charset="-122"/>
              </a:rPr>
              <a:t>我国采用</a:t>
            </a:r>
            <a:r>
              <a:rPr lang="en-US" altLang="zh-CN" sz="2700" dirty="0" smtClean="0">
                <a:solidFill>
                  <a:srgbClr val="3333FF"/>
                </a:solidFill>
                <a:latin typeface="微软雅黑" pitchFamily="34" charset="-122"/>
                <a:ea typeface="微软雅黑" pitchFamily="34" charset="-122"/>
              </a:rPr>
              <a:t>ISO9000</a:t>
            </a:r>
            <a:r>
              <a:rPr lang="zh-CN" altLang="en-US" sz="2700" dirty="0" smtClean="0">
                <a:solidFill>
                  <a:srgbClr val="3333FF"/>
                </a:solidFill>
                <a:latin typeface="微软雅黑" pitchFamily="34" charset="-122"/>
                <a:ea typeface="微软雅黑" pitchFamily="34" charset="-122"/>
              </a:rPr>
              <a:t>族标准</a:t>
            </a:r>
            <a:endParaRPr lang="zh-CN" altLang="en-US" sz="2700" kern="1200" dirty="0" smtClean="0">
              <a:solidFill>
                <a:srgbClr val="3333FF"/>
              </a:solidFill>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kern="1200" dirty="0" smtClean="0">
                <a:latin typeface="微软雅黑" pitchFamily="34" charset="-122"/>
                <a:ea typeface="微软雅黑" pitchFamily="34" charset="-122"/>
              </a:rPr>
              <a:t>质量管理活动主要为产品质量检验</a:t>
            </a:r>
            <a:endParaRPr lang="en-US" altLang="zh-CN" kern="1200" dirty="0" smtClean="0">
              <a:latin typeface="微软雅黑" pitchFamily="34" charset="-122"/>
              <a:ea typeface="微软雅黑" pitchFamily="34" charset="-122"/>
            </a:endParaRPr>
          </a:p>
          <a:p>
            <a:pPr eaLnBrk="1" hangingPunct="1">
              <a:defRPr/>
            </a:pPr>
            <a:endParaRPr lang="zh-CN" altLang="en-US" dirty="0" smtClean="0">
              <a:latin typeface="微软雅黑" pitchFamily="34" charset="-122"/>
              <a:ea typeface="微软雅黑" pitchFamily="34" charset="-122"/>
            </a:endParaRPr>
          </a:p>
        </p:txBody>
      </p:sp>
      <p:sp>
        <p:nvSpPr>
          <p:cNvPr id="5" name="下箭头 4"/>
          <p:cNvSpPr/>
          <p:nvPr/>
        </p:nvSpPr>
        <p:spPr>
          <a:xfrm>
            <a:off x="2057400" y="17526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000">
              <a:solidFill>
                <a:schemeClr val="tx1"/>
              </a:solidFill>
              <a:latin typeface="Times New Roman" pitchFamily="18" charset="0"/>
              <a:cs typeface="Times New Roman" pitchFamily="18" charset="0"/>
            </a:endParaRPr>
          </a:p>
        </p:txBody>
      </p:sp>
      <p:sp>
        <p:nvSpPr>
          <p:cNvPr id="6" name="矩形 5"/>
          <p:cNvSpPr/>
          <p:nvPr/>
        </p:nvSpPr>
        <p:spPr>
          <a:xfrm>
            <a:off x="838200" y="1371600"/>
            <a:ext cx="2057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2000" b="1" dirty="0">
                <a:solidFill>
                  <a:schemeClr val="tx1"/>
                </a:solidFill>
                <a:latin typeface="Times New Roman" pitchFamily="18" charset="0"/>
                <a:cs typeface="Times New Roman" pitchFamily="18" charset="0"/>
              </a:rPr>
              <a:t>1920s~1940s</a:t>
            </a:r>
            <a:endParaRPr lang="zh-CN" altLang="en-US" sz="2000" b="1" dirty="0">
              <a:solidFill>
                <a:schemeClr val="tx1"/>
              </a:solidFill>
              <a:latin typeface="Times New Roman" pitchFamily="18" charset="0"/>
              <a:cs typeface="Times New Roman" pitchFamily="18" charset="0"/>
            </a:endParaRPr>
          </a:p>
        </p:txBody>
      </p:sp>
      <p:sp>
        <p:nvSpPr>
          <p:cNvPr id="7" name="下箭头 6"/>
          <p:cNvSpPr/>
          <p:nvPr/>
        </p:nvSpPr>
        <p:spPr>
          <a:xfrm>
            <a:off x="2057400" y="26670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000">
              <a:solidFill>
                <a:schemeClr val="tx1"/>
              </a:solidFill>
              <a:latin typeface="Times New Roman" pitchFamily="18" charset="0"/>
              <a:cs typeface="Times New Roman" pitchFamily="18" charset="0"/>
            </a:endParaRPr>
          </a:p>
        </p:txBody>
      </p:sp>
      <p:sp>
        <p:nvSpPr>
          <p:cNvPr id="8" name="矩形 7"/>
          <p:cNvSpPr/>
          <p:nvPr/>
        </p:nvSpPr>
        <p:spPr>
          <a:xfrm>
            <a:off x="838200" y="2286000"/>
            <a:ext cx="2057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2000" b="1" dirty="0">
                <a:solidFill>
                  <a:schemeClr val="tx1"/>
                </a:solidFill>
                <a:latin typeface="Times New Roman" pitchFamily="18" charset="0"/>
                <a:cs typeface="Times New Roman" pitchFamily="18" charset="0"/>
              </a:rPr>
              <a:t>1940s~1950s</a:t>
            </a:r>
            <a:endParaRPr lang="zh-CN" altLang="en-US" sz="2000" b="1" dirty="0">
              <a:solidFill>
                <a:schemeClr val="tx1"/>
              </a:solidFill>
              <a:latin typeface="Times New Roman" pitchFamily="18" charset="0"/>
              <a:cs typeface="Times New Roman" pitchFamily="18" charset="0"/>
            </a:endParaRPr>
          </a:p>
        </p:txBody>
      </p:sp>
      <p:sp>
        <p:nvSpPr>
          <p:cNvPr id="9" name="下箭头 8"/>
          <p:cNvSpPr/>
          <p:nvPr/>
        </p:nvSpPr>
        <p:spPr>
          <a:xfrm>
            <a:off x="2057400" y="3581400"/>
            <a:ext cx="3048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000">
              <a:solidFill>
                <a:schemeClr val="tx1"/>
              </a:solidFill>
              <a:latin typeface="Times New Roman" pitchFamily="18" charset="0"/>
              <a:cs typeface="Times New Roman" pitchFamily="18" charset="0"/>
            </a:endParaRPr>
          </a:p>
        </p:txBody>
      </p:sp>
      <p:sp>
        <p:nvSpPr>
          <p:cNvPr id="10" name="矩形 9"/>
          <p:cNvSpPr/>
          <p:nvPr/>
        </p:nvSpPr>
        <p:spPr>
          <a:xfrm>
            <a:off x="838200" y="3200400"/>
            <a:ext cx="2057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2000" b="1" dirty="0">
                <a:solidFill>
                  <a:schemeClr val="tx1"/>
                </a:solidFill>
                <a:latin typeface="Times New Roman" pitchFamily="18" charset="0"/>
                <a:cs typeface="Times New Roman" pitchFamily="18" charset="0"/>
              </a:rPr>
              <a:t>1960s</a:t>
            </a:r>
            <a:endParaRPr lang="zh-CN" altLang="en-US" sz="2000" b="1" dirty="0">
              <a:solidFill>
                <a:schemeClr val="tx1"/>
              </a:solidFill>
              <a:latin typeface="Times New Roman" pitchFamily="18" charset="0"/>
              <a:cs typeface="Times New Roman" pitchFamily="18" charset="0"/>
            </a:endParaRPr>
          </a:p>
        </p:txBody>
      </p:sp>
      <p:sp>
        <p:nvSpPr>
          <p:cNvPr id="11" name="下箭头 10"/>
          <p:cNvSpPr/>
          <p:nvPr/>
        </p:nvSpPr>
        <p:spPr>
          <a:xfrm>
            <a:off x="2057400" y="4572000"/>
            <a:ext cx="3048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000">
              <a:solidFill>
                <a:schemeClr val="tx1"/>
              </a:solidFill>
              <a:latin typeface="Times New Roman" pitchFamily="18" charset="0"/>
              <a:cs typeface="Times New Roman" pitchFamily="18" charset="0"/>
            </a:endParaRPr>
          </a:p>
        </p:txBody>
      </p:sp>
      <p:sp>
        <p:nvSpPr>
          <p:cNvPr id="12" name="矩形 11"/>
          <p:cNvSpPr/>
          <p:nvPr/>
        </p:nvSpPr>
        <p:spPr>
          <a:xfrm>
            <a:off x="838200" y="4191000"/>
            <a:ext cx="2057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2000" b="1" dirty="0">
                <a:solidFill>
                  <a:schemeClr val="tx1"/>
                </a:solidFill>
                <a:latin typeface="Times New Roman" pitchFamily="18" charset="0"/>
                <a:cs typeface="Times New Roman" pitchFamily="18" charset="0"/>
              </a:rPr>
              <a:t>1970s</a:t>
            </a:r>
            <a:endParaRPr lang="zh-CN" altLang="en-US" sz="2000" b="1" dirty="0">
              <a:solidFill>
                <a:schemeClr val="tx1"/>
              </a:solidFill>
              <a:latin typeface="Times New Roman" pitchFamily="18" charset="0"/>
              <a:cs typeface="Times New Roman" pitchFamily="18" charset="0"/>
            </a:endParaRPr>
          </a:p>
        </p:txBody>
      </p:sp>
      <p:sp>
        <p:nvSpPr>
          <p:cNvPr id="14" name="矩形 13"/>
          <p:cNvSpPr/>
          <p:nvPr/>
        </p:nvSpPr>
        <p:spPr>
          <a:xfrm>
            <a:off x="838200" y="5181600"/>
            <a:ext cx="20574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sz="2000" b="1" dirty="0">
                <a:solidFill>
                  <a:schemeClr val="tx1"/>
                </a:solidFill>
                <a:latin typeface="Times New Roman" pitchFamily="18" charset="0"/>
                <a:cs typeface="Times New Roman" pitchFamily="18" charset="0"/>
              </a:rPr>
              <a:t>目前</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检验工作步骤</a:t>
            </a:r>
            <a:endParaRPr lang="zh-CN" altLang="en-US" smtClean="0"/>
          </a:p>
        </p:txBody>
      </p:sp>
      <p:sp>
        <p:nvSpPr>
          <p:cNvPr id="9" name="文本占位符 8"/>
          <p:cNvSpPr>
            <a:spLocks noGrp="1"/>
          </p:cNvSpPr>
          <p:nvPr>
            <p:ph type="body" sz="half" idx="1"/>
          </p:nvPr>
        </p:nvSpPr>
        <p:spPr>
          <a:xfrm>
            <a:off x="457200" y="1371600"/>
            <a:ext cx="8153400" cy="4525963"/>
          </a:xfrm>
        </p:spPr>
        <p:txBody>
          <a:bodyPr/>
          <a:lstStyle/>
          <a:p>
            <a:pPr marL="0" indent="0" eaLnBrk="1" hangingPunct="1">
              <a:spcBef>
                <a:spcPts val="1200"/>
              </a:spcBef>
              <a:buFontTx/>
              <a:buNone/>
              <a:defRPr/>
            </a:pPr>
            <a:r>
              <a:rPr lang="en-US" altLang="zh-CN" dirty="0" smtClean="0">
                <a:solidFill>
                  <a:srgbClr val="3333FF"/>
                </a:solidFill>
                <a:latin typeface="华文新魏" pitchFamily="2" charset="-122"/>
                <a:ea typeface="华文新魏" pitchFamily="2" charset="-122"/>
              </a:rPr>
              <a:t>c)</a:t>
            </a:r>
            <a:r>
              <a:rPr lang="zh-CN" altLang="en-US" dirty="0" smtClean="0">
                <a:solidFill>
                  <a:srgbClr val="3333FF"/>
                </a:solidFill>
                <a:latin typeface="华文新魏" pitchFamily="2" charset="-122"/>
                <a:ea typeface="华文新魏" pitchFamily="2" charset="-122"/>
              </a:rPr>
              <a:t> 比较和判定。</a:t>
            </a:r>
            <a:endParaRPr lang="en-US" altLang="zh-CN" dirty="0" smtClean="0">
              <a:solidFill>
                <a:srgbClr val="3333FF"/>
              </a:solidFill>
              <a:latin typeface="华文新魏" pitchFamily="2" charset="-122"/>
              <a:ea typeface="华文新魏" pitchFamily="2" charset="-122"/>
            </a:endParaRPr>
          </a:p>
          <a:p>
            <a:pPr eaLnBrk="1" hangingPunct="1">
              <a:spcBef>
                <a:spcPts val="1200"/>
              </a:spcBef>
              <a:defRPr/>
            </a:pPr>
            <a:endParaRPr lang="en-US" altLang="zh-CN" sz="1600" dirty="0" smtClean="0">
              <a:solidFill>
                <a:srgbClr val="3333FF"/>
              </a:solidFill>
              <a:latin typeface="华文新魏" pitchFamily="2" charset="-122"/>
              <a:ea typeface="华文新魏" pitchFamily="2" charset="-122"/>
            </a:endParaRPr>
          </a:p>
          <a:p>
            <a:pPr>
              <a:lnSpc>
                <a:spcPct val="150000"/>
              </a:lnSpc>
              <a:spcBef>
                <a:spcPts val="1200"/>
              </a:spcBef>
              <a:buFont typeface="Wingdings" pitchFamily="2" charset="2"/>
              <a:buChar char="Ø"/>
              <a:defRPr/>
            </a:pPr>
            <a:r>
              <a:rPr lang="zh-CN" altLang="en-US" sz="2400" kern="1200" dirty="0" smtClean="0">
                <a:latin typeface="微软雅黑" pitchFamily="34" charset="-122"/>
                <a:ea typeface="微软雅黑" pitchFamily="34" charset="-122"/>
              </a:rPr>
              <a:t>将检验结果与规定要求进行对照比较</a:t>
            </a:r>
            <a:endParaRPr lang="en-US" altLang="zh-CN" sz="2400" kern="1200" dirty="0" smtClean="0">
              <a:latin typeface="微软雅黑" pitchFamily="34" charset="-122"/>
              <a:ea typeface="微软雅黑" pitchFamily="34" charset="-122"/>
            </a:endParaRPr>
          </a:p>
          <a:p>
            <a:pPr>
              <a:lnSpc>
                <a:spcPct val="150000"/>
              </a:lnSpc>
              <a:spcBef>
                <a:spcPts val="1200"/>
              </a:spcBef>
              <a:buFont typeface="Wingdings" pitchFamily="2" charset="2"/>
              <a:buChar char="Ø"/>
              <a:defRPr/>
            </a:pPr>
            <a:r>
              <a:rPr lang="zh-CN" altLang="en-US" sz="2400" kern="1200" dirty="0" smtClean="0">
                <a:latin typeface="微软雅黑" pitchFamily="34" charset="-122"/>
                <a:ea typeface="微软雅黑" pitchFamily="34" charset="-122"/>
              </a:rPr>
              <a:t>确定所检验的质量特性是否符合规定要求</a:t>
            </a:r>
            <a:endParaRPr lang="en-US" altLang="zh-CN" sz="2400" kern="1200" dirty="0" smtClean="0">
              <a:latin typeface="微软雅黑" pitchFamily="34" charset="-122"/>
              <a:ea typeface="微软雅黑" pitchFamily="34" charset="-122"/>
            </a:endParaRPr>
          </a:p>
          <a:p>
            <a:pPr>
              <a:lnSpc>
                <a:spcPct val="150000"/>
              </a:lnSpc>
              <a:spcBef>
                <a:spcPts val="1200"/>
              </a:spcBef>
              <a:buFont typeface="Wingdings" pitchFamily="2" charset="2"/>
              <a:buChar char="Ø"/>
              <a:defRPr/>
            </a:pPr>
            <a:r>
              <a:rPr lang="zh-CN" altLang="en-US" sz="2400" kern="1200" dirty="0" smtClean="0">
                <a:latin typeface="微软雅黑" pitchFamily="34" charset="-122"/>
                <a:ea typeface="微软雅黑" pitchFamily="34" charset="-122"/>
              </a:rPr>
              <a:t>从而判定被检验产品是否合格或不合格。</a:t>
            </a:r>
          </a:p>
          <a:p>
            <a:pPr eaLnBrk="1" hangingPunct="1">
              <a:defRPr/>
            </a:pPr>
            <a:endParaRPr lang="en-US" altLang="zh-CN" dirty="0" smtClean="0">
              <a:solidFill>
                <a:srgbClr val="3333FF"/>
              </a:solidFill>
              <a:latin typeface="华文新魏" pitchFamily="2" charset="-122"/>
              <a:ea typeface="华文新魏" pitchFamily="2" charset="-122"/>
            </a:endParaRPr>
          </a:p>
        </p:txBody>
      </p:sp>
      <p:sp>
        <p:nvSpPr>
          <p:cNvPr id="31748" name="Rectangle 1"/>
          <p:cNvSpPr>
            <a:spLocks noChangeArrowheads="1"/>
          </p:cNvSpPr>
          <p:nvPr/>
        </p:nvSpPr>
        <p:spPr bwMode="auto">
          <a:xfrm>
            <a:off x="3394075" y="3646488"/>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r>
              <a:rPr lang="zh-CN" altLang="zh-CN"/>
              <a:t/>
            </a:r>
            <a:br>
              <a:rPr lang="zh-CN" altLang="zh-CN"/>
            </a:br>
            <a:endParaRPr lang="zh-CN" altLang="zh-CN"/>
          </a:p>
        </p:txBody>
      </p:sp>
      <p:grpSp>
        <p:nvGrpSpPr>
          <p:cNvPr id="10" name="组合 9"/>
          <p:cNvGrpSpPr/>
          <p:nvPr/>
        </p:nvGrpSpPr>
        <p:grpSpPr>
          <a:xfrm>
            <a:off x="7315200" y="4861560"/>
            <a:ext cx="1556748" cy="1615440"/>
            <a:chOff x="4221444" y="1211580"/>
            <a:chExt cx="1556748" cy="1615440"/>
          </a:xfrm>
          <a:scene3d>
            <a:camera prst="orthographicFront"/>
            <a:lightRig rig="flat" dir="t"/>
          </a:scene3d>
        </p:grpSpPr>
        <p:sp>
          <p:nvSpPr>
            <p:cNvPr id="11" name="圆角矩形 10"/>
            <p:cNvSpPr/>
            <p:nvPr/>
          </p:nvSpPr>
          <p:spPr>
            <a:xfrm>
              <a:off x="4221444" y="1211580"/>
              <a:ext cx="1556748" cy="161544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2" name="圆角矩形 4"/>
            <p:cNvSpPr/>
            <p:nvPr/>
          </p:nvSpPr>
          <p:spPr>
            <a:xfrm>
              <a:off x="4297438" y="1287574"/>
              <a:ext cx="1404760" cy="1463452"/>
            </a:xfrm>
            <a:prstGeom prst="rect">
              <a:avLst/>
            </a:prstGeom>
            <a:sp3d/>
          </p:spPr>
          <p:style>
            <a:lnRef idx="0">
              <a:scrgbClr r="0" g="0" b="0"/>
            </a:lnRef>
            <a:fillRef idx="0">
              <a:scrgbClr r="0" g="0" b="0"/>
            </a:fillRef>
            <a:effectRef idx="0">
              <a:scrgbClr r="0" g="0" b="0"/>
            </a:effectRef>
            <a:fontRef idx="minor">
              <a:schemeClr val="dk1"/>
            </a:fontRef>
          </p:style>
          <p:txBody>
            <a:bodyPr lIns="106680" tIns="106680" rIns="106680" bIns="106680" spcCol="1270" anchor="ctr"/>
            <a:lstStyle/>
            <a:p>
              <a:pPr algn="ctr" defTabSz="1244600">
                <a:lnSpc>
                  <a:spcPct val="90000"/>
                </a:lnSpc>
                <a:spcAft>
                  <a:spcPct val="35000"/>
                </a:spcAft>
                <a:defRPr/>
              </a:pPr>
              <a:r>
                <a:rPr lang="zh-CN" altLang="en-US" sz="2800" b="1" dirty="0"/>
                <a:t>比较和判定</a:t>
              </a:r>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检验工作步骤</a:t>
            </a:r>
            <a:endParaRPr lang="zh-CN" altLang="en-US" smtClean="0"/>
          </a:p>
        </p:txBody>
      </p:sp>
      <p:sp>
        <p:nvSpPr>
          <p:cNvPr id="9" name="文本占位符 8"/>
          <p:cNvSpPr>
            <a:spLocks noGrp="1"/>
          </p:cNvSpPr>
          <p:nvPr>
            <p:ph type="body" sz="half" idx="1"/>
          </p:nvPr>
        </p:nvSpPr>
        <p:spPr>
          <a:xfrm>
            <a:off x="428596" y="1371600"/>
            <a:ext cx="8643998" cy="4525963"/>
          </a:xfrm>
        </p:spPr>
        <p:txBody>
          <a:bodyPr/>
          <a:lstStyle/>
          <a:p>
            <a:pPr marL="0" indent="0" eaLnBrk="1" hangingPunct="1">
              <a:buFontTx/>
              <a:buNone/>
              <a:defRPr/>
            </a:pPr>
            <a:r>
              <a:rPr lang="zh-CN" altLang="en-US" dirty="0" smtClean="0">
                <a:solidFill>
                  <a:srgbClr val="3333FF"/>
                </a:solidFill>
                <a:latin typeface="华文新魏" pitchFamily="2" charset="-122"/>
                <a:ea typeface="华文新魏" pitchFamily="2" charset="-122"/>
              </a:rPr>
              <a:t> </a:t>
            </a:r>
            <a:r>
              <a:rPr lang="en-US" altLang="zh-CN" dirty="0" smtClean="0">
                <a:solidFill>
                  <a:srgbClr val="3333FF"/>
                </a:solidFill>
                <a:latin typeface="华文新魏" pitchFamily="2" charset="-122"/>
                <a:ea typeface="华文新魏" pitchFamily="2" charset="-122"/>
              </a:rPr>
              <a:t>d)</a:t>
            </a:r>
            <a:r>
              <a:rPr lang="zh-CN" altLang="en-US" dirty="0" smtClean="0">
                <a:solidFill>
                  <a:srgbClr val="3333FF"/>
                </a:solidFill>
                <a:latin typeface="华文新魏" pitchFamily="2" charset="-122"/>
                <a:ea typeface="华文新魏" pitchFamily="2" charset="-122"/>
              </a:rPr>
              <a:t>确认和处置。</a:t>
            </a:r>
            <a:endParaRPr lang="en-US" altLang="zh-CN" dirty="0" smtClean="0">
              <a:solidFill>
                <a:srgbClr val="3333FF"/>
              </a:solidFill>
              <a:latin typeface="华文新魏" pitchFamily="2" charset="-122"/>
              <a:ea typeface="华文新魏" pitchFamily="2" charset="-122"/>
            </a:endParaRPr>
          </a:p>
          <a:p>
            <a:pPr>
              <a:lnSpc>
                <a:spcPct val="150000"/>
              </a:lnSpc>
              <a:spcBef>
                <a:spcPts val="1200"/>
              </a:spcBef>
              <a:buFont typeface="Wingdings" pitchFamily="2" charset="2"/>
              <a:buChar char="Ø"/>
              <a:defRPr/>
            </a:pPr>
            <a:r>
              <a:rPr lang="zh-CN" altLang="en-US" sz="2000" kern="1200" dirty="0" smtClean="0">
                <a:latin typeface="微软雅黑" pitchFamily="34" charset="-122"/>
                <a:ea typeface="微软雅黑" pitchFamily="34" charset="-122"/>
              </a:rPr>
              <a:t>检验人员对检验的记录和判定的结果进行签字确认。</a:t>
            </a:r>
          </a:p>
          <a:p>
            <a:pPr>
              <a:lnSpc>
                <a:spcPct val="150000"/>
              </a:lnSpc>
              <a:spcBef>
                <a:spcPts val="1200"/>
              </a:spcBef>
              <a:buFont typeface="Wingdings" pitchFamily="2" charset="2"/>
              <a:buChar char="Ø"/>
              <a:defRPr/>
            </a:pPr>
            <a:r>
              <a:rPr lang="zh-CN" altLang="en-US" sz="2000" kern="1200" dirty="0" smtClean="0">
                <a:latin typeface="微软雅黑" pitchFamily="34" charset="-122"/>
                <a:ea typeface="微软雅黑" pitchFamily="34" charset="-122"/>
              </a:rPr>
              <a:t>对产品是否可以“接收”、“放行”作出处置。</a:t>
            </a:r>
          </a:p>
          <a:p>
            <a:pPr>
              <a:lnSpc>
                <a:spcPct val="150000"/>
              </a:lnSpc>
              <a:spcBef>
                <a:spcPts val="1200"/>
              </a:spcBef>
              <a:buFont typeface="Wingdings" pitchFamily="2" charset="2"/>
              <a:buChar char="Ø"/>
              <a:defRPr/>
            </a:pPr>
            <a:r>
              <a:rPr lang="zh-CN" altLang="en-US" sz="2000" kern="1200" dirty="0" smtClean="0">
                <a:latin typeface="微软雅黑" pitchFamily="34" charset="-122"/>
                <a:ea typeface="微软雅黑" pitchFamily="34" charset="-122"/>
              </a:rPr>
              <a:t>对单件检验产品，合格品准予放行，可以转入下道工序或准予入库、出厂；对“不合格品”按其不合格程度按有关规定作出返工、返修、报废的决定或报告有关部门处理。应注意不合格品的标识和隔离存放。</a:t>
            </a:r>
          </a:p>
          <a:p>
            <a:pPr>
              <a:lnSpc>
                <a:spcPct val="150000"/>
              </a:lnSpc>
              <a:spcBef>
                <a:spcPts val="1200"/>
              </a:spcBef>
              <a:buFont typeface="Wingdings" pitchFamily="2" charset="2"/>
              <a:buChar char="Ø"/>
              <a:defRPr/>
            </a:pPr>
            <a:r>
              <a:rPr lang="zh-CN" altLang="en-US" sz="2000" kern="1200" dirty="0" smtClean="0">
                <a:latin typeface="微软雅黑" pitchFamily="34" charset="-122"/>
                <a:ea typeface="微软雅黑" pitchFamily="34" charset="-122"/>
              </a:rPr>
              <a:t>对批量产品，根据产品批质量情况或检验判定结果作出接收、拒收、筛选或复验等处置决定。</a:t>
            </a:r>
          </a:p>
          <a:p>
            <a:pPr eaLnBrk="1" hangingPunct="1">
              <a:defRPr/>
            </a:pPr>
            <a:endParaRPr lang="zh-CN" altLang="en-US" dirty="0" smtClean="0"/>
          </a:p>
        </p:txBody>
      </p:sp>
      <p:grpSp>
        <p:nvGrpSpPr>
          <p:cNvPr id="10" name="组合 9"/>
          <p:cNvGrpSpPr/>
          <p:nvPr/>
        </p:nvGrpSpPr>
        <p:grpSpPr>
          <a:xfrm>
            <a:off x="7286644" y="5242560"/>
            <a:ext cx="1506365" cy="1615440"/>
            <a:chOff x="5879403" y="1211580"/>
            <a:chExt cx="1506365" cy="1615440"/>
          </a:xfrm>
          <a:scene3d>
            <a:camera prst="orthographicFront"/>
            <a:lightRig rig="flat" dir="t"/>
          </a:scene3d>
        </p:grpSpPr>
        <p:sp>
          <p:nvSpPr>
            <p:cNvPr id="11" name="圆角矩形 10"/>
            <p:cNvSpPr/>
            <p:nvPr/>
          </p:nvSpPr>
          <p:spPr>
            <a:xfrm>
              <a:off x="5879403" y="1211580"/>
              <a:ext cx="1506365" cy="161544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2" name="圆角矩形 4"/>
            <p:cNvSpPr/>
            <p:nvPr/>
          </p:nvSpPr>
          <p:spPr>
            <a:xfrm>
              <a:off x="5952938" y="1285115"/>
              <a:ext cx="1359295" cy="1468370"/>
            </a:xfrm>
            <a:prstGeom prst="rect">
              <a:avLst/>
            </a:prstGeom>
            <a:sp3d/>
          </p:spPr>
          <p:style>
            <a:lnRef idx="0">
              <a:scrgbClr r="0" g="0" b="0"/>
            </a:lnRef>
            <a:fillRef idx="0">
              <a:scrgbClr r="0" g="0" b="0"/>
            </a:fillRef>
            <a:effectRef idx="0">
              <a:scrgbClr r="0" g="0" b="0"/>
            </a:effectRef>
            <a:fontRef idx="minor">
              <a:schemeClr val="dk1"/>
            </a:fontRef>
          </p:style>
          <p:txBody>
            <a:bodyPr lIns="106680" tIns="106680" rIns="106680" bIns="106680" spcCol="1270" anchor="ctr"/>
            <a:lstStyle/>
            <a:p>
              <a:pPr algn="ctr" defTabSz="1244600">
                <a:lnSpc>
                  <a:spcPct val="90000"/>
                </a:lnSpc>
                <a:spcAft>
                  <a:spcPct val="35000"/>
                </a:spcAft>
                <a:defRPr/>
              </a:pPr>
              <a:r>
                <a:rPr lang="zh-CN" altLang="en-US" sz="2800" b="1" dirty="0"/>
                <a:t>确认和处置</a:t>
              </a: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检验工作步骤</a:t>
            </a:r>
            <a:endParaRPr lang="zh-CN" altLang="en-US" smtClean="0"/>
          </a:p>
        </p:txBody>
      </p:sp>
      <p:sp>
        <p:nvSpPr>
          <p:cNvPr id="9" name="文本占位符 8"/>
          <p:cNvSpPr>
            <a:spLocks noGrp="1"/>
          </p:cNvSpPr>
          <p:nvPr>
            <p:ph type="body" sz="half" idx="1"/>
          </p:nvPr>
        </p:nvSpPr>
        <p:spPr>
          <a:xfrm>
            <a:off x="457200" y="1371600"/>
            <a:ext cx="8153400" cy="4525963"/>
          </a:xfrm>
        </p:spPr>
        <p:txBody>
          <a:bodyPr/>
          <a:lstStyle/>
          <a:p>
            <a:pPr marL="0" indent="0" eaLnBrk="1" hangingPunct="1">
              <a:buFontTx/>
              <a:buNone/>
              <a:defRPr/>
            </a:pPr>
            <a:r>
              <a:rPr lang="en-US" altLang="zh-CN" dirty="0" smtClean="0">
                <a:solidFill>
                  <a:srgbClr val="3333FF"/>
                </a:solidFill>
                <a:latin typeface="华文新魏" pitchFamily="2" charset="-122"/>
                <a:ea typeface="华文新魏" pitchFamily="2" charset="-122"/>
              </a:rPr>
              <a:t>e)</a:t>
            </a:r>
            <a:r>
              <a:rPr lang="zh-CN" altLang="en-US" dirty="0" smtClean="0">
                <a:solidFill>
                  <a:srgbClr val="3333FF"/>
                </a:solidFill>
                <a:latin typeface="华文新魏" pitchFamily="2" charset="-122"/>
                <a:ea typeface="华文新魏" pitchFamily="2" charset="-122"/>
              </a:rPr>
              <a:t> 记录。</a:t>
            </a:r>
            <a:endParaRPr lang="en-US" altLang="zh-CN" dirty="0" smtClean="0">
              <a:solidFill>
                <a:srgbClr val="3333FF"/>
              </a:solidFill>
              <a:latin typeface="华文新魏" pitchFamily="2" charset="-122"/>
              <a:ea typeface="华文新魏" pitchFamily="2" charset="-122"/>
            </a:endParaRPr>
          </a:p>
          <a:p>
            <a:pPr marL="0" indent="0" eaLnBrk="1" hangingPunct="1">
              <a:buFontTx/>
              <a:buNone/>
              <a:defRPr/>
            </a:pPr>
            <a:endParaRPr lang="en-US" altLang="zh-CN" sz="1800" dirty="0" smtClean="0">
              <a:solidFill>
                <a:srgbClr val="3333FF"/>
              </a:solidFill>
              <a:latin typeface="华文新魏" pitchFamily="2" charset="-122"/>
              <a:ea typeface="华文新魏" pitchFamily="2" charset="-122"/>
            </a:endParaRPr>
          </a:p>
          <a:p>
            <a:pPr>
              <a:lnSpc>
                <a:spcPct val="150000"/>
              </a:lnSpc>
              <a:spcBef>
                <a:spcPts val="1200"/>
              </a:spcBef>
              <a:buFont typeface="Wingdings" pitchFamily="2" charset="2"/>
              <a:buChar char="Ø"/>
              <a:defRPr/>
            </a:pPr>
            <a:r>
              <a:rPr lang="zh-CN" altLang="en-US" sz="2400" kern="1200" dirty="0" smtClean="0">
                <a:latin typeface="微软雅黑" pitchFamily="34" charset="-122"/>
                <a:ea typeface="微软雅黑" pitchFamily="34" charset="-122"/>
              </a:rPr>
              <a:t>对测量的条件、测量得到的量值和观察得到的技术状态用规范化的格式和要求予以记载或描述，作为客观质量证据保存下来。</a:t>
            </a:r>
          </a:p>
        </p:txBody>
      </p:sp>
      <p:grpSp>
        <p:nvGrpSpPr>
          <p:cNvPr id="10" name="组合 9"/>
          <p:cNvGrpSpPr/>
          <p:nvPr/>
        </p:nvGrpSpPr>
        <p:grpSpPr>
          <a:xfrm>
            <a:off x="7315200" y="4953000"/>
            <a:ext cx="1524000" cy="1615440"/>
            <a:chOff x="7497428" y="1211580"/>
            <a:chExt cx="733100" cy="1615440"/>
          </a:xfrm>
          <a:scene3d>
            <a:camera prst="orthographicFront"/>
            <a:lightRig rig="flat" dir="t"/>
          </a:scene3d>
        </p:grpSpPr>
        <p:sp>
          <p:nvSpPr>
            <p:cNvPr id="11" name="圆角矩形 10"/>
            <p:cNvSpPr/>
            <p:nvPr/>
          </p:nvSpPr>
          <p:spPr>
            <a:xfrm>
              <a:off x="7497428" y="1211580"/>
              <a:ext cx="733100" cy="1615440"/>
            </a:xfrm>
            <a:prstGeom prst="roundRect">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2" name="圆角矩形 4"/>
            <p:cNvSpPr/>
            <p:nvPr/>
          </p:nvSpPr>
          <p:spPr>
            <a:xfrm>
              <a:off x="7533215" y="1247367"/>
              <a:ext cx="661526" cy="1543866"/>
            </a:xfrm>
            <a:prstGeom prst="rect">
              <a:avLst/>
            </a:prstGeom>
            <a:sp3d/>
          </p:spPr>
          <p:style>
            <a:lnRef idx="0">
              <a:scrgbClr r="0" g="0" b="0"/>
            </a:lnRef>
            <a:fillRef idx="0">
              <a:scrgbClr r="0" g="0" b="0"/>
            </a:fillRef>
            <a:effectRef idx="0">
              <a:scrgbClr r="0" g="0" b="0"/>
            </a:effectRef>
            <a:fontRef idx="minor">
              <a:schemeClr val="dk1"/>
            </a:fontRef>
          </p:style>
          <p:txBody>
            <a:bodyPr lIns="106680" tIns="106680" rIns="106680" bIns="106680" spcCol="1270" anchor="ctr"/>
            <a:lstStyle/>
            <a:p>
              <a:pPr algn="ctr" defTabSz="1244600">
                <a:lnSpc>
                  <a:spcPct val="90000"/>
                </a:lnSpc>
                <a:spcAft>
                  <a:spcPct val="35000"/>
                </a:spcAft>
                <a:defRPr/>
              </a:pPr>
              <a:r>
                <a:rPr lang="zh-CN" altLang="en-US" sz="2800" b="1" dirty="0"/>
                <a:t>记录</a:t>
              </a:r>
            </a:p>
          </p:txBody>
        </p:sp>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检验工作要求</a:t>
            </a:r>
            <a:endParaRPr lang="zh-CN" altLang="en-US" smtClean="0"/>
          </a:p>
        </p:txBody>
      </p:sp>
      <p:sp>
        <p:nvSpPr>
          <p:cNvPr id="9" name="文本占位符 8"/>
          <p:cNvSpPr>
            <a:spLocks noGrp="1"/>
          </p:cNvSpPr>
          <p:nvPr>
            <p:ph type="body" sz="half" idx="1"/>
          </p:nvPr>
        </p:nvSpPr>
        <p:spPr>
          <a:xfrm>
            <a:off x="457200" y="1371600"/>
            <a:ext cx="8153400" cy="4525963"/>
          </a:xfrm>
        </p:spPr>
        <p:txBody>
          <a:bodyPr/>
          <a:lstStyle/>
          <a:p>
            <a:pPr>
              <a:lnSpc>
                <a:spcPct val="150000"/>
              </a:lnSpc>
              <a:spcBef>
                <a:spcPts val="1200"/>
              </a:spcBef>
              <a:buFont typeface="Wingdings" pitchFamily="2" charset="2"/>
              <a:buChar char="Ø"/>
              <a:defRPr/>
            </a:pPr>
            <a:r>
              <a:rPr lang="zh-CN" altLang="en-US" sz="2000" kern="1200" dirty="0" smtClean="0">
                <a:latin typeface="微软雅黑" pitchFamily="34" charset="-122"/>
                <a:ea typeface="微软雅黑" pitchFamily="34" charset="-122"/>
              </a:rPr>
              <a:t>良好的检验工作作风对做好检验工作是十分重要的。</a:t>
            </a:r>
            <a:endParaRPr lang="en-US" altLang="zh-CN" sz="2000" kern="1200" dirty="0" smtClean="0">
              <a:latin typeface="微软雅黑" pitchFamily="34" charset="-122"/>
              <a:ea typeface="微软雅黑" pitchFamily="34" charset="-122"/>
            </a:endParaRPr>
          </a:p>
          <a:p>
            <a:pPr>
              <a:lnSpc>
                <a:spcPct val="150000"/>
              </a:lnSpc>
              <a:spcBef>
                <a:spcPts val="1200"/>
              </a:spcBef>
              <a:buFont typeface="Wingdings" pitchFamily="2" charset="2"/>
              <a:buChar char="Ø"/>
              <a:defRPr/>
            </a:pPr>
            <a:r>
              <a:rPr lang="zh-CN" altLang="en-US" sz="2000" kern="1200" dirty="0" smtClean="0">
                <a:latin typeface="微软雅黑" pitchFamily="34" charset="-122"/>
                <a:ea typeface="微软雅黑" pitchFamily="34" charset="-122"/>
              </a:rPr>
              <a:t>检验人员在检验工作中应该从以下四个方面对自身有所要求，以不断改善检验工作作风、密切工检关系，出色地完成检验任务。</a:t>
            </a:r>
          </a:p>
          <a:p>
            <a:pPr eaLnBrk="1" hangingPunct="1">
              <a:defRPr/>
            </a:pPr>
            <a:endParaRPr lang="en-US" altLang="zh-CN" sz="2000" dirty="0" smtClean="0">
              <a:solidFill>
                <a:srgbClr val="3333FF"/>
              </a:solidFill>
              <a:latin typeface="华文新魏" pitchFamily="2" charset="-122"/>
              <a:ea typeface="华文新魏" pitchFamily="2" charset="-122"/>
            </a:endParaRPr>
          </a:p>
          <a:p>
            <a:pPr lvl="1" eaLnBrk="1" hangingPunct="1">
              <a:defRPr/>
            </a:pPr>
            <a:r>
              <a:rPr lang="en-US" altLang="zh-CN" dirty="0" smtClean="0">
                <a:solidFill>
                  <a:srgbClr val="3333FF"/>
                </a:solidFill>
                <a:latin typeface="华文新魏" pitchFamily="2" charset="-122"/>
                <a:ea typeface="华文新魏" pitchFamily="2" charset="-122"/>
              </a:rPr>
              <a:t>a)</a:t>
            </a:r>
            <a:r>
              <a:rPr lang="zh-CN" altLang="en-US" dirty="0" smtClean="0">
                <a:solidFill>
                  <a:srgbClr val="3333FF"/>
                </a:solidFill>
                <a:latin typeface="华文新魏" pitchFamily="2" charset="-122"/>
                <a:ea typeface="华文新魏" pitchFamily="2" charset="-122"/>
              </a:rPr>
              <a:t>记录</a:t>
            </a:r>
            <a:r>
              <a:rPr lang="zh-CN" altLang="zh-CN" dirty="0" smtClean="0">
                <a:solidFill>
                  <a:srgbClr val="3333FF"/>
                </a:solidFill>
                <a:latin typeface="华文新魏" pitchFamily="2" charset="-122"/>
                <a:ea typeface="华文新魏" pitchFamily="2" charset="-122"/>
              </a:rPr>
              <a:t>积极、主动开展质量宣传。</a:t>
            </a:r>
            <a:endParaRPr lang="en-US" altLang="zh-CN" dirty="0" smtClean="0">
              <a:solidFill>
                <a:srgbClr val="3333FF"/>
              </a:solidFill>
              <a:latin typeface="华文新魏" pitchFamily="2" charset="-122"/>
              <a:ea typeface="华文新魏" pitchFamily="2" charset="-122"/>
            </a:endParaRPr>
          </a:p>
          <a:p>
            <a:pPr lvl="1" eaLnBrk="1" hangingPunct="1">
              <a:defRPr/>
            </a:pPr>
            <a:r>
              <a:rPr lang="en-US" altLang="zh-CN" dirty="0" smtClean="0">
                <a:solidFill>
                  <a:srgbClr val="3333FF"/>
                </a:solidFill>
                <a:latin typeface="华文新魏" pitchFamily="2" charset="-122"/>
                <a:ea typeface="华文新魏" pitchFamily="2" charset="-122"/>
              </a:rPr>
              <a:t>b)</a:t>
            </a:r>
            <a:r>
              <a:rPr lang="zh-CN" altLang="zh-CN" dirty="0" smtClean="0">
                <a:solidFill>
                  <a:srgbClr val="3333FF"/>
                </a:solidFill>
                <a:latin typeface="华文新魏" pitchFamily="2" charset="-122"/>
                <a:ea typeface="华文新魏" pitchFamily="2" charset="-122"/>
              </a:rPr>
              <a:t>深入工序检验。</a:t>
            </a:r>
            <a:endParaRPr lang="en-US" altLang="zh-CN" dirty="0" smtClean="0">
              <a:solidFill>
                <a:srgbClr val="3333FF"/>
              </a:solidFill>
              <a:latin typeface="华文新魏" pitchFamily="2" charset="-122"/>
              <a:ea typeface="华文新魏" pitchFamily="2" charset="-122"/>
            </a:endParaRPr>
          </a:p>
          <a:p>
            <a:pPr lvl="1" eaLnBrk="1" hangingPunct="1">
              <a:defRPr/>
            </a:pPr>
            <a:r>
              <a:rPr lang="en-US" altLang="zh-CN" dirty="0" smtClean="0">
                <a:solidFill>
                  <a:srgbClr val="3333FF"/>
                </a:solidFill>
                <a:latin typeface="华文新魏" pitchFamily="2" charset="-122"/>
                <a:ea typeface="华文新魏" pitchFamily="2" charset="-122"/>
              </a:rPr>
              <a:t>c)</a:t>
            </a:r>
            <a:r>
              <a:rPr lang="zh-CN" altLang="en-US" dirty="0" smtClean="0">
                <a:solidFill>
                  <a:srgbClr val="3333FF"/>
                </a:solidFill>
                <a:latin typeface="华文新魏" pitchFamily="2" charset="-122"/>
                <a:ea typeface="华文新魏" pitchFamily="2" charset="-122"/>
              </a:rPr>
              <a:t>及时、准确汇报质量信息。</a:t>
            </a:r>
            <a:endParaRPr lang="en-US" altLang="zh-CN" dirty="0" smtClean="0">
              <a:solidFill>
                <a:srgbClr val="3333FF"/>
              </a:solidFill>
              <a:latin typeface="华文新魏" pitchFamily="2" charset="-122"/>
              <a:ea typeface="华文新魏" pitchFamily="2" charset="-122"/>
            </a:endParaRPr>
          </a:p>
          <a:p>
            <a:pPr lvl="1" eaLnBrk="1" hangingPunct="1">
              <a:defRPr/>
            </a:pPr>
            <a:r>
              <a:rPr lang="en-US" altLang="zh-CN" dirty="0" smtClean="0">
                <a:solidFill>
                  <a:srgbClr val="3333FF"/>
                </a:solidFill>
                <a:latin typeface="华文新魏" pitchFamily="2" charset="-122"/>
                <a:ea typeface="华文新魏" pitchFamily="2" charset="-122"/>
              </a:rPr>
              <a:t>d)</a:t>
            </a:r>
            <a:r>
              <a:rPr lang="zh-CN" altLang="zh-CN" dirty="0" smtClean="0">
                <a:solidFill>
                  <a:srgbClr val="3333FF"/>
                </a:solidFill>
                <a:latin typeface="华文新魏" pitchFamily="2" charset="-122"/>
                <a:ea typeface="华文新魏" pitchFamily="2" charset="-122"/>
              </a:rPr>
              <a:t>自觉改进检验工作。</a:t>
            </a:r>
            <a:endParaRPr lang="zh-CN" altLang="en-US" dirty="0" smtClean="0">
              <a:solidFill>
                <a:srgbClr val="3333FF"/>
              </a:solidFill>
              <a:latin typeface="华文新魏" pitchFamily="2" charset="-122"/>
              <a:ea typeface="华文新魏" pitchFamily="2" charset="-122"/>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检验工作要求</a:t>
            </a:r>
            <a:endParaRPr lang="zh-CN" altLang="en-US" smtClean="0"/>
          </a:p>
        </p:txBody>
      </p:sp>
      <p:sp>
        <p:nvSpPr>
          <p:cNvPr id="9" name="文本占位符 8"/>
          <p:cNvSpPr>
            <a:spLocks noGrp="1"/>
          </p:cNvSpPr>
          <p:nvPr>
            <p:ph type="body" sz="half" idx="1"/>
          </p:nvPr>
        </p:nvSpPr>
        <p:spPr>
          <a:xfrm>
            <a:off x="457200" y="1371600"/>
            <a:ext cx="8153400" cy="4525963"/>
          </a:xfrm>
        </p:spPr>
        <p:txBody>
          <a:bodyPr/>
          <a:lstStyle/>
          <a:p>
            <a:pPr marL="0" indent="0" eaLnBrk="1" hangingPunct="1">
              <a:buFontTx/>
              <a:buNone/>
              <a:defRPr/>
            </a:pPr>
            <a:r>
              <a:rPr lang="zh-CN" altLang="en-US" dirty="0" smtClean="0">
                <a:solidFill>
                  <a:srgbClr val="3333FF"/>
                </a:solidFill>
                <a:latin typeface="华文新魏" pitchFamily="2" charset="-122"/>
                <a:ea typeface="华文新魏" pitchFamily="2" charset="-122"/>
              </a:rPr>
              <a:t> </a:t>
            </a:r>
            <a:r>
              <a:rPr lang="en-US" altLang="zh-CN" dirty="0" smtClean="0">
                <a:solidFill>
                  <a:srgbClr val="3333FF"/>
                </a:solidFill>
                <a:latin typeface="华文新魏" pitchFamily="2" charset="-122"/>
                <a:ea typeface="华文新魏" pitchFamily="2" charset="-122"/>
              </a:rPr>
              <a:t>a)</a:t>
            </a:r>
            <a:r>
              <a:rPr lang="zh-CN" altLang="en-US" dirty="0" smtClean="0">
                <a:solidFill>
                  <a:srgbClr val="3333FF"/>
                </a:solidFill>
                <a:latin typeface="华文新魏" pitchFamily="2" charset="-122"/>
                <a:ea typeface="华文新魏" pitchFamily="2" charset="-122"/>
              </a:rPr>
              <a:t>积极、主动开展质量宣传。</a:t>
            </a:r>
            <a:endParaRPr lang="en-US" altLang="zh-CN" sz="2000" dirty="0" smtClean="0">
              <a:solidFill>
                <a:srgbClr val="3333FF"/>
              </a:solidFill>
              <a:latin typeface="华文新魏" pitchFamily="2" charset="-122"/>
              <a:ea typeface="华文新魏" pitchFamily="2" charset="-122"/>
            </a:endParaRPr>
          </a:p>
          <a:p>
            <a:pPr>
              <a:lnSpc>
                <a:spcPct val="150000"/>
              </a:lnSpc>
              <a:spcBef>
                <a:spcPct val="0"/>
              </a:spcBef>
              <a:buFont typeface="Wingdings" pitchFamily="2" charset="2"/>
              <a:buChar char="Ø"/>
              <a:defRPr/>
            </a:pP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主要围绕三方面内容：</a:t>
            </a:r>
          </a:p>
          <a:p>
            <a:pPr marL="0" indent="0">
              <a:lnSpc>
                <a:spcPct val="150000"/>
              </a:lnSpc>
              <a:spcBef>
                <a:spcPct val="0"/>
              </a:spcBef>
              <a:buFontTx/>
              <a:buNone/>
              <a:defRPr/>
            </a:pPr>
            <a:r>
              <a:rPr lang="zh-CN" altLang="en-US" sz="2400" kern="1200" dirty="0" smtClean="0">
                <a:latin typeface="微软雅黑" pitchFamily="34" charset="-122"/>
                <a:ea typeface="微软雅黑" pitchFamily="34" charset="-122"/>
              </a:rPr>
              <a:t>    </a:t>
            </a:r>
            <a:r>
              <a:rPr lang="en-US" altLang="zh-CN" sz="2400" kern="1200" dirty="0" smtClean="0">
                <a:latin typeface="微软雅黑" pitchFamily="34" charset="-122"/>
                <a:ea typeface="微软雅黑" pitchFamily="34" charset="-122"/>
              </a:rPr>
              <a:t>	</a:t>
            </a:r>
            <a:r>
              <a:rPr lang="en-US" altLang="zh-CN" sz="2000" kern="1200" dirty="0" smtClean="0">
                <a:latin typeface="微软雅黑" pitchFamily="34" charset="-122"/>
                <a:ea typeface="微软雅黑" pitchFamily="34" charset="-122"/>
              </a:rPr>
              <a:t>1)  </a:t>
            </a:r>
            <a:r>
              <a:rPr lang="zh-CN" altLang="en-US" sz="2000" kern="1200" dirty="0" smtClean="0">
                <a:latin typeface="微软雅黑" pitchFamily="34" charset="-122"/>
                <a:ea typeface="微软雅黑" pitchFamily="34" charset="-122"/>
              </a:rPr>
              <a:t>国家的质量方针政策和上级对产品质量的要求</a:t>
            </a:r>
            <a:r>
              <a:rPr lang="en-US" altLang="zh-CN" sz="2000" kern="1200" dirty="0" smtClean="0">
                <a:latin typeface="微软雅黑" pitchFamily="34" charset="-122"/>
                <a:ea typeface="微软雅黑" pitchFamily="34" charset="-122"/>
              </a:rPr>
              <a:t>;</a:t>
            </a:r>
            <a:endParaRPr lang="zh-CN" altLang="en-US" sz="2000" kern="1200" dirty="0" smtClean="0">
              <a:latin typeface="微软雅黑" pitchFamily="34" charset="-122"/>
              <a:ea typeface="微软雅黑" pitchFamily="34" charset="-122"/>
            </a:endParaRPr>
          </a:p>
          <a:p>
            <a:pPr marL="0" indent="0">
              <a:lnSpc>
                <a:spcPct val="150000"/>
              </a:lnSpc>
              <a:spcBef>
                <a:spcPct val="0"/>
              </a:spcBef>
              <a:buFontTx/>
              <a:buNone/>
              <a:defRPr/>
            </a:pPr>
            <a:r>
              <a:rPr lang="zh-CN" altLang="en-US" sz="2000" kern="1200" dirty="0" smtClean="0">
                <a:latin typeface="微软雅黑" pitchFamily="34" charset="-122"/>
                <a:ea typeface="微软雅黑" pitchFamily="34" charset="-122"/>
              </a:rPr>
              <a:t>    </a:t>
            </a:r>
            <a:r>
              <a:rPr lang="en-US" altLang="zh-CN" sz="2000" kern="1200" dirty="0" smtClean="0">
                <a:latin typeface="微软雅黑" pitchFamily="34" charset="-122"/>
                <a:ea typeface="微软雅黑" pitchFamily="34" charset="-122"/>
              </a:rPr>
              <a:t>	2)  </a:t>
            </a:r>
            <a:r>
              <a:rPr lang="zh-CN" altLang="en-US" sz="2000" kern="1200" dirty="0" smtClean="0">
                <a:latin typeface="微软雅黑" pitchFamily="34" charset="-122"/>
                <a:ea typeface="微软雅黑" pitchFamily="34" charset="-122"/>
              </a:rPr>
              <a:t>质量是企业的生命，是国家、企业、个人利益的所在；</a:t>
            </a:r>
          </a:p>
          <a:p>
            <a:pPr marL="0" indent="0">
              <a:lnSpc>
                <a:spcPct val="150000"/>
              </a:lnSpc>
              <a:spcBef>
                <a:spcPct val="0"/>
              </a:spcBef>
              <a:buFontTx/>
              <a:buNone/>
              <a:defRPr/>
            </a:pPr>
            <a:r>
              <a:rPr lang="zh-CN" altLang="en-US" sz="2000" kern="1200" dirty="0" smtClean="0">
                <a:latin typeface="微软雅黑" pitchFamily="34" charset="-122"/>
                <a:ea typeface="微软雅黑" pitchFamily="34" charset="-122"/>
              </a:rPr>
              <a:t>    </a:t>
            </a:r>
            <a:r>
              <a:rPr lang="en-US" altLang="zh-CN" sz="2000" kern="1200" dirty="0" smtClean="0">
                <a:latin typeface="微软雅黑" pitchFamily="34" charset="-122"/>
                <a:ea typeface="微软雅黑" pitchFamily="34" charset="-122"/>
              </a:rPr>
              <a:t>	3)  </a:t>
            </a:r>
            <a:r>
              <a:rPr lang="zh-CN" altLang="en-US" sz="2000" kern="1200" dirty="0" smtClean="0">
                <a:latin typeface="微软雅黑" pitchFamily="34" charset="-122"/>
                <a:ea typeface="微软雅黑" pitchFamily="34" charset="-122"/>
              </a:rPr>
              <a:t>从正反两方面进行质量案例、质量典型宣传。</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检验工作要求</a:t>
            </a:r>
            <a:endParaRPr lang="zh-CN" altLang="en-US" smtClean="0"/>
          </a:p>
        </p:txBody>
      </p:sp>
      <p:sp>
        <p:nvSpPr>
          <p:cNvPr id="9" name="文本占位符 8"/>
          <p:cNvSpPr>
            <a:spLocks noGrp="1"/>
          </p:cNvSpPr>
          <p:nvPr>
            <p:ph type="body" sz="half" idx="1"/>
          </p:nvPr>
        </p:nvSpPr>
        <p:spPr>
          <a:xfrm>
            <a:off x="457200" y="1371600"/>
            <a:ext cx="8153400" cy="4525963"/>
          </a:xfrm>
        </p:spPr>
        <p:txBody>
          <a:bodyPr/>
          <a:lstStyle/>
          <a:p>
            <a:pPr marL="0" indent="0" eaLnBrk="1" hangingPunct="1">
              <a:buFontTx/>
              <a:buNone/>
              <a:defRPr/>
            </a:pPr>
            <a:r>
              <a:rPr lang="zh-CN" altLang="en-US" dirty="0" smtClean="0">
                <a:solidFill>
                  <a:srgbClr val="3333FF"/>
                </a:solidFill>
                <a:latin typeface="华文新魏" pitchFamily="2" charset="-122"/>
                <a:ea typeface="华文新魏" pitchFamily="2" charset="-122"/>
              </a:rPr>
              <a:t> </a:t>
            </a:r>
            <a:r>
              <a:rPr lang="en-US" altLang="zh-CN" dirty="0" smtClean="0">
                <a:solidFill>
                  <a:srgbClr val="3333FF"/>
                </a:solidFill>
                <a:latin typeface="华文新魏" pitchFamily="2" charset="-122"/>
                <a:ea typeface="华文新魏" pitchFamily="2" charset="-122"/>
              </a:rPr>
              <a:t>b)</a:t>
            </a:r>
            <a:r>
              <a:rPr lang="zh-CN" altLang="en-US" dirty="0" smtClean="0">
                <a:solidFill>
                  <a:srgbClr val="3333FF"/>
                </a:solidFill>
                <a:latin typeface="华文新魏" pitchFamily="2" charset="-122"/>
                <a:ea typeface="华文新魏" pitchFamily="2" charset="-122"/>
              </a:rPr>
              <a:t>深入工序检验。</a:t>
            </a:r>
            <a:endParaRPr lang="en-US" altLang="zh-CN" dirty="0" smtClean="0">
              <a:solidFill>
                <a:srgbClr val="3333FF"/>
              </a:solidFill>
              <a:latin typeface="华文新魏" pitchFamily="2" charset="-122"/>
              <a:ea typeface="华文新魏" pitchFamily="2" charset="-122"/>
            </a:endParaRPr>
          </a:p>
          <a:p>
            <a:pPr>
              <a:lnSpc>
                <a:spcPct val="150000"/>
              </a:lnSpc>
              <a:spcBef>
                <a:spcPct val="0"/>
              </a:spcBef>
              <a:buFont typeface="Wingdings" pitchFamily="2" charset="2"/>
              <a:buChar char="Ø"/>
              <a:defRPr/>
            </a:pP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做好三方面工作：</a:t>
            </a:r>
          </a:p>
          <a:p>
            <a:pPr marL="0" indent="0">
              <a:lnSpc>
                <a:spcPct val="150000"/>
              </a:lnSpc>
              <a:spcBef>
                <a:spcPct val="0"/>
              </a:spcBef>
              <a:buFontTx/>
              <a:buNone/>
              <a:defRPr/>
            </a:pPr>
            <a:r>
              <a:rPr lang="en-US" altLang="zh-CN" sz="2400" kern="1200" dirty="0" smtClean="0">
                <a:latin typeface="微软雅黑" pitchFamily="34" charset="-122"/>
                <a:ea typeface="微软雅黑" pitchFamily="34" charset="-122"/>
              </a:rPr>
              <a:t>	</a:t>
            </a:r>
            <a:r>
              <a:rPr lang="en-US" altLang="zh-CN" sz="2000" kern="1200" dirty="0" smtClean="0">
                <a:latin typeface="微软雅黑" pitchFamily="34" charset="-122"/>
                <a:ea typeface="微软雅黑" pitchFamily="34" charset="-122"/>
              </a:rPr>
              <a:t>1)  </a:t>
            </a:r>
            <a:r>
              <a:rPr lang="zh-CN" altLang="en-US" sz="2000" kern="1200" dirty="0" smtClean="0">
                <a:latin typeface="微软雅黑" pitchFamily="34" charset="-122"/>
                <a:ea typeface="微软雅黑" pitchFamily="34" charset="-122"/>
              </a:rPr>
              <a:t>积极开展预防检验，帮助提高产品质量，及时发现问题；</a:t>
            </a:r>
          </a:p>
          <a:p>
            <a:pPr marL="0" indent="0">
              <a:lnSpc>
                <a:spcPct val="150000"/>
              </a:lnSpc>
              <a:spcBef>
                <a:spcPct val="0"/>
              </a:spcBef>
              <a:buFontTx/>
              <a:buNone/>
              <a:defRPr/>
            </a:pPr>
            <a:r>
              <a:rPr lang="zh-CN" altLang="en-US" sz="2000" kern="1200" dirty="0" smtClean="0">
                <a:latin typeface="微软雅黑" pitchFamily="34" charset="-122"/>
                <a:ea typeface="微软雅黑" pitchFamily="34" charset="-122"/>
              </a:rPr>
              <a:t>    </a:t>
            </a:r>
            <a:r>
              <a:rPr lang="en-US" altLang="zh-CN" sz="2000" kern="1200" dirty="0" smtClean="0">
                <a:latin typeface="微软雅黑" pitchFamily="34" charset="-122"/>
                <a:ea typeface="微软雅黑" pitchFamily="34" charset="-122"/>
              </a:rPr>
              <a:t>	2)  </a:t>
            </a:r>
            <a:r>
              <a:rPr lang="zh-CN" altLang="en-US" sz="2000" kern="1200" dirty="0" smtClean="0">
                <a:latin typeface="微软雅黑" pitchFamily="34" charset="-122"/>
                <a:ea typeface="微软雅黑" pitchFamily="34" charset="-122"/>
              </a:rPr>
              <a:t>深入工序了解情况，及时配合完成检验，工作准确无误；    </a:t>
            </a:r>
            <a:r>
              <a:rPr lang="en-US" altLang="zh-CN" sz="2000" kern="1200" dirty="0" smtClean="0">
                <a:latin typeface="微软雅黑" pitchFamily="34" charset="-122"/>
                <a:ea typeface="微软雅黑" pitchFamily="34" charset="-122"/>
              </a:rPr>
              <a:t>	3)  </a:t>
            </a:r>
            <a:r>
              <a:rPr lang="zh-CN" altLang="en-US" sz="2000" kern="1200" dirty="0" smtClean="0">
                <a:latin typeface="微软雅黑" pitchFamily="34" charset="-122"/>
                <a:ea typeface="微软雅黑" pitchFamily="34" charset="-122"/>
              </a:rPr>
              <a:t>帮助生产人员搞好技术检测，辅导检测技术的正确应用和帮</a:t>
            </a:r>
            <a:r>
              <a:rPr lang="en-US" altLang="zh-CN" sz="2000" kern="1200" dirty="0" smtClean="0">
                <a:latin typeface="微软雅黑" pitchFamily="34" charset="-122"/>
                <a:ea typeface="微软雅黑" pitchFamily="34" charset="-122"/>
              </a:rPr>
              <a:t>	</a:t>
            </a:r>
            <a:r>
              <a:rPr lang="zh-CN" altLang="en-US" sz="2000" kern="1200" dirty="0" smtClean="0">
                <a:latin typeface="微软雅黑" pitchFamily="34" charset="-122"/>
                <a:ea typeface="微软雅黑" pitchFamily="34" charset="-122"/>
              </a:rPr>
              <a:t>助准确掌握产品的技术质量标准等。</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检验工作要求</a:t>
            </a:r>
            <a:endParaRPr lang="zh-CN" altLang="en-US" smtClean="0"/>
          </a:p>
        </p:txBody>
      </p:sp>
      <p:sp>
        <p:nvSpPr>
          <p:cNvPr id="9" name="文本占位符 8"/>
          <p:cNvSpPr>
            <a:spLocks noGrp="1"/>
          </p:cNvSpPr>
          <p:nvPr>
            <p:ph type="body" sz="half" idx="1"/>
          </p:nvPr>
        </p:nvSpPr>
        <p:spPr>
          <a:xfrm>
            <a:off x="457200" y="1371600"/>
            <a:ext cx="8153400" cy="4525963"/>
          </a:xfrm>
        </p:spPr>
        <p:txBody>
          <a:bodyPr/>
          <a:lstStyle/>
          <a:p>
            <a:pPr marL="0" indent="0" eaLnBrk="1" hangingPunct="1">
              <a:buFontTx/>
              <a:buNone/>
              <a:defRPr/>
            </a:pPr>
            <a:r>
              <a:rPr lang="zh-CN" altLang="en-US" dirty="0" smtClean="0">
                <a:solidFill>
                  <a:srgbClr val="3333FF"/>
                </a:solidFill>
                <a:latin typeface="华文新魏" pitchFamily="2" charset="-122"/>
                <a:ea typeface="华文新魏" pitchFamily="2" charset="-122"/>
              </a:rPr>
              <a:t> </a:t>
            </a:r>
            <a:r>
              <a:rPr lang="en-US" altLang="zh-CN" dirty="0" smtClean="0">
                <a:solidFill>
                  <a:srgbClr val="3333FF"/>
                </a:solidFill>
                <a:latin typeface="华文新魏" pitchFamily="2" charset="-122"/>
                <a:ea typeface="华文新魏" pitchFamily="2" charset="-122"/>
              </a:rPr>
              <a:t>c)</a:t>
            </a:r>
            <a:r>
              <a:rPr lang="zh-CN" altLang="en-US" dirty="0" smtClean="0">
                <a:solidFill>
                  <a:srgbClr val="3333FF"/>
                </a:solidFill>
                <a:latin typeface="华文新魏" pitchFamily="2" charset="-122"/>
                <a:ea typeface="华文新魏" pitchFamily="2" charset="-122"/>
              </a:rPr>
              <a:t>及时、准确汇报质量信息。</a:t>
            </a:r>
            <a:endParaRPr lang="en-US" altLang="zh-CN" sz="2000" dirty="0" smtClean="0">
              <a:solidFill>
                <a:srgbClr val="3333FF"/>
              </a:solidFill>
              <a:latin typeface="华文新魏" pitchFamily="2" charset="-122"/>
              <a:ea typeface="华文新魏" pitchFamily="2" charset="-122"/>
            </a:endParaRPr>
          </a:p>
          <a:p>
            <a:pPr>
              <a:lnSpc>
                <a:spcPct val="150000"/>
              </a:lnSpc>
              <a:spcBef>
                <a:spcPct val="0"/>
              </a:spcBef>
              <a:buFont typeface="Wingdings" pitchFamily="2" charset="2"/>
              <a:buChar char="Ø"/>
              <a:defRPr/>
            </a:pP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下述情况必须及时上报：</a:t>
            </a:r>
          </a:p>
          <a:p>
            <a:pPr marL="0" indent="0">
              <a:lnSpc>
                <a:spcPct val="150000"/>
              </a:lnSpc>
              <a:spcBef>
                <a:spcPct val="0"/>
              </a:spcBef>
              <a:buFontTx/>
              <a:buNone/>
              <a:defRPr/>
            </a:pPr>
            <a:r>
              <a:rPr lang="zh-CN" altLang="en-US" sz="2400" kern="1200" dirty="0" smtClean="0">
                <a:latin typeface="微软雅黑" pitchFamily="34" charset="-122"/>
                <a:ea typeface="微软雅黑" pitchFamily="34" charset="-122"/>
              </a:rPr>
              <a:t>    </a:t>
            </a:r>
            <a:r>
              <a:rPr lang="en-US" altLang="zh-CN" sz="2400" kern="1200" dirty="0" smtClean="0">
                <a:latin typeface="微软雅黑" pitchFamily="34" charset="-122"/>
                <a:ea typeface="微软雅黑" pitchFamily="34" charset="-122"/>
              </a:rPr>
              <a:t>	</a:t>
            </a:r>
            <a:r>
              <a:rPr lang="en-US" altLang="zh-CN" sz="2000" kern="1200" dirty="0" smtClean="0">
                <a:latin typeface="微软雅黑" pitchFamily="34" charset="-122"/>
                <a:ea typeface="微软雅黑" pitchFamily="34" charset="-122"/>
              </a:rPr>
              <a:t>1)  </a:t>
            </a:r>
            <a:r>
              <a:rPr lang="zh-CN" altLang="en-US" sz="2000" kern="1200" dirty="0" smtClean="0">
                <a:latin typeface="微软雅黑" pitchFamily="34" charset="-122"/>
                <a:ea typeface="微软雅黑" pitchFamily="34" charset="-122"/>
              </a:rPr>
              <a:t>发生重大质量问题时：</a:t>
            </a:r>
          </a:p>
          <a:p>
            <a:pPr marL="0" indent="0">
              <a:lnSpc>
                <a:spcPct val="150000"/>
              </a:lnSpc>
              <a:spcBef>
                <a:spcPct val="0"/>
              </a:spcBef>
              <a:buFontTx/>
              <a:buNone/>
              <a:defRPr/>
            </a:pPr>
            <a:r>
              <a:rPr lang="zh-CN" altLang="en-US" sz="2000" kern="1200" dirty="0" smtClean="0">
                <a:latin typeface="微软雅黑" pitchFamily="34" charset="-122"/>
                <a:ea typeface="微软雅黑" pitchFamily="34" charset="-122"/>
              </a:rPr>
              <a:t>    </a:t>
            </a:r>
            <a:r>
              <a:rPr lang="en-US" altLang="zh-CN" sz="2000" kern="1200" dirty="0" smtClean="0">
                <a:latin typeface="微软雅黑" pitchFamily="34" charset="-122"/>
                <a:ea typeface="微软雅黑" pitchFamily="34" charset="-122"/>
              </a:rPr>
              <a:t>	2)  </a:t>
            </a:r>
            <a:r>
              <a:rPr lang="zh-CN" altLang="en-US" sz="2000" kern="1200" dirty="0" smtClean="0">
                <a:latin typeface="微软雅黑" pitchFamily="34" charset="-122"/>
                <a:ea typeface="微软雅黑" pitchFamily="34" charset="-122"/>
              </a:rPr>
              <a:t>发生影响生产继续进行或影响产品正常交付的质量问题时；</a:t>
            </a:r>
          </a:p>
          <a:p>
            <a:pPr marL="0" indent="0">
              <a:lnSpc>
                <a:spcPct val="150000"/>
              </a:lnSpc>
              <a:spcBef>
                <a:spcPct val="0"/>
              </a:spcBef>
              <a:buFontTx/>
              <a:buNone/>
              <a:defRPr/>
            </a:pPr>
            <a:r>
              <a:rPr lang="en-US" altLang="zh-CN" sz="2000" kern="1200" dirty="0" smtClean="0">
                <a:latin typeface="微软雅黑" pitchFamily="34" charset="-122"/>
                <a:ea typeface="微软雅黑" pitchFamily="34" charset="-122"/>
              </a:rPr>
              <a:t>	3)  </a:t>
            </a:r>
            <a:r>
              <a:rPr lang="zh-CN" altLang="en-US" sz="2000" kern="1200" dirty="0" smtClean="0">
                <a:latin typeface="微软雅黑" pitchFamily="34" charset="-122"/>
                <a:ea typeface="微软雅黑" pitchFamily="34" charset="-122"/>
              </a:rPr>
              <a:t>因处理质量问题发生意见分歧而引起生产受阻时：</a:t>
            </a:r>
          </a:p>
          <a:p>
            <a:pPr marL="0" indent="0">
              <a:lnSpc>
                <a:spcPct val="150000"/>
              </a:lnSpc>
              <a:spcBef>
                <a:spcPct val="0"/>
              </a:spcBef>
              <a:buFontTx/>
              <a:buNone/>
              <a:defRPr/>
            </a:pPr>
            <a:r>
              <a:rPr lang="en-US" altLang="zh-CN" sz="2000" kern="1200" dirty="0" smtClean="0">
                <a:latin typeface="微软雅黑" pitchFamily="34" charset="-122"/>
                <a:ea typeface="微软雅黑" pitchFamily="34" charset="-122"/>
              </a:rPr>
              <a:t>	4)  </a:t>
            </a:r>
            <a:r>
              <a:rPr lang="zh-CN" altLang="en-US" sz="2000" kern="1200" dirty="0" smtClean="0">
                <a:latin typeface="微软雅黑" pitchFamily="34" charset="-122"/>
                <a:ea typeface="微软雅黑" pitchFamily="34" charset="-122"/>
              </a:rPr>
              <a:t>因与生产部门的关系发生矛盾而影响工作时；</a:t>
            </a:r>
          </a:p>
          <a:p>
            <a:pPr marL="0" indent="0">
              <a:lnSpc>
                <a:spcPct val="150000"/>
              </a:lnSpc>
              <a:spcBef>
                <a:spcPct val="0"/>
              </a:spcBef>
              <a:buFontTx/>
              <a:buNone/>
              <a:defRPr/>
            </a:pPr>
            <a:r>
              <a:rPr lang="en-US" altLang="zh-CN" sz="2000" kern="1200" dirty="0" smtClean="0">
                <a:latin typeface="微软雅黑" pitchFamily="34" charset="-122"/>
                <a:ea typeface="微软雅黑" pitchFamily="34" charset="-122"/>
              </a:rPr>
              <a:t>	5)  </a:t>
            </a:r>
            <a:r>
              <a:rPr lang="zh-CN" altLang="en-US" sz="2000" kern="1200" dirty="0" smtClean="0">
                <a:latin typeface="微软雅黑" pitchFamily="34" charset="-122"/>
                <a:ea typeface="微软雅黑" pitchFamily="34" charset="-122"/>
              </a:rPr>
              <a:t>对上级处理质量问题的文件和决定执行有困难时</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检验工作要求</a:t>
            </a:r>
            <a:endParaRPr lang="zh-CN" altLang="en-US" smtClean="0"/>
          </a:p>
        </p:txBody>
      </p:sp>
      <p:sp>
        <p:nvSpPr>
          <p:cNvPr id="9" name="文本占位符 8"/>
          <p:cNvSpPr>
            <a:spLocks noGrp="1"/>
          </p:cNvSpPr>
          <p:nvPr>
            <p:ph type="body" sz="half" idx="1"/>
          </p:nvPr>
        </p:nvSpPr>
        <p:spPr>
          <a:xfrm>
            <a:off x="457200" y="1371600"/>
            <a:ext cx="8458200" cy="4525963"/>
          </a:xfrm>
        </p:spPr>
        <p:txBody>
          <a:bodyPr/>
          <a:lstStyle/>
          <a:p>
            <a:pPr marL="0" indent="0" eaLnBrk="1" hangingPunct="1">
              <a:buFontTx/>
              <a:buNone/>
              <a:defRPr/>
            </a:pPr>
            <a:r>
              <a:rPr lang="zh-CN" altLang="en-US" dirty="0" smtClean="0">
                <a:solidFill>
                  <a:srgbClr val="3333FF"/>
                </a:solidFill>
                <a:latin typeface="华文新魏" pitchFamily="2" charset="-122"/>
                <a:ea typeface="华文新魏" pitchFamily="2" charset="-122"/>
              </a:rPr>
              <a:t> </a:t>
            </a:r>
            <a:r>
              <a:rPr lang="en-US" altLang="zh-CN" dirty="0" smtClean="0">
                <a:solidFill>
                  <a:srgbClr val="3333FF"/>
                </a:solidFill>
                <a:latin typeface="华文新魏" pitchFamily="2" charset="-122"/>
                <a:ea typeface="华文新魏" pitchFamily="2" charset="-122"/>
              </a:rPr>
              <a:t>d)</a:t>
            </a:r>
            <a:r>
              <a:rPr lang="zh-CN" altLang="en-US" dirty="0" smtClean="0">
                <a:solidFill>
                  <a:srgbClr val="3333FF"/>
                </a:solidFill>
                <a:latin typeface="华文新魏" pitchFamily="2" charset="-122"/>
                <a:ea typeface="华文新魏" pitchFamily="2" charset="-122"/>
              </a:rPr>
              <a:t>自觉改进检验工作。</a:t>
            </a:r>
          </a:p>
          <a:p>
            <a:pPr>
              <a:lnSpc>
                <a:spcPct val="150000"/>
              </a:lnSpc>
              <a:spcBef>
                <a:spcPct val="0"/>
              </a:spcBef>
              <a:buFont typeface="Wingdings" pitchFamily="2" charset="2"/>
              <a:buChar char="Ø"/>
              <a:defRPr/>
            </a:pP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包括以下三方面内容：</a:t>
            </a:r>
          </a:p>
          <a:p>
            <a:pPr marL="0" indent="0">
              <a:lnSpc>
                <a:spcPct val="150000"/>
              </a:lnSpc>
              <a:spcBef>
                <a:spcPct val="0"/>
              </a:spcBef>
              <a:buFontTx/>
              <a:buNone/>
              <a:defRPr/>
            </a:pPr>
            <a:r>
              <a:rPr lang="zh-CN" altLang="en-US" sz="2400" kern="1200" dirty="0" smtClean="0">
                <a:latin typeface="微软雅黑" pitchFamily="34" charset="-122"/>
                <a:ea typeface="微软雅黑" pitchFamily="34" charset="-122"/>
              </a:rPr>
              <a:t>    </a:t>
            </a:r>
            <a:r>
              <a:rPr lang="en-US" altLang="zh-CN" sz="2400" kern="1200" dirty="0" smtClean="0">
                <a:latin typeface="微软雅黑" pitchFamily="34" charset="-122"/>
                <a:ea typeface="微软雅黑" pitchFamily="34" charset="-122"/>
              </a:rPr>
              <a:t>	</a:t>
            </a:r>
            <a:r>
              <a:rPr lang="en-US" altLang="zh-CN" sz="2000" kern="1200" dirty="0" smtClean="0">
                <a:latin typeface="微软雅黑" pitchFamily="34" charset="-122"/>
                <a:ea typeface="微软雅黑" pitchFamily="34" charset="-122"/>
              </a:rPr>
              <a:t>1)  </a:t>
            </a:r>
            <a:r>
              <a:rPr lang="zh-CN" altLang="en-US" sz="2000" kern="1200" dirty="0" smtClean="0">
                <a:latin typeface="微软雅黑" pitchFamily="34" charset="-122"/>
                <a:ea typeface="微软雅黑" pitchFamily="34" charset="-122"/>
              </a:rPr>
              <a:t>敢于发现检验自身存在的问题，善于检讨自己，勇于改正；    </a:t>
            </a:r>
            <a:r>
              <a:rPr lang="en-US" altLang="zh-CN" sz="2000" kern="1200" dirty="0" smtClean="0">
                <a:latin typeface="微软雅黑" pitchFamily="34" charset="-122"/>
                <a:ea typeface="微软雅黑" pitchFamily="34" charset="-122"/>
              </a:rPr>
              <a:t>	2)  </a:t>
            </a:r>
            <a:r>
              <a:rPr lang="zh-CN" altLang="en-US" sz="2000" kern="1200" dirty="0" smtClean="0">
                <a:latin typeface="微软雅黑" pitchFamily="34" charset="-122"/>
                <a:ea typeface="微软雅黑" pitchFamily="34" charset="-122"/>
              </a:rPr>
              <a:t>欢迎来自各方面对检验工作的批评意见，积极采纳正确意见；</a:t>
            </a:r>
            <a:endParaRPr lang="en-US" altLang="zh-CN" sz="2000" kern="1200" dirty="0" smtClean="0">
              <a:latin typeface="微软雅黑" pitchFamily="34" charset="-122"/>
              <a:ea typeface="微软雅黑" pitchFamily="34" charset="-122"/>
            </a:endParaRPr>
          </a:p>
          <a:p>
            <a:pPr marL="0" indent="0">
              <a:lnSpc>
                <a:spcPct val="150000"/>
              </a:lnSpc>
              <a:spcBef>
                <a:spcPct val="0"/>
              </a:spcBef>
              <a:buFontTx/>
              <a:buNone/>
              <a:defRPr/>
            </a:pPr>
            <a:r>
              <a:rPr lang="zh-CN" altLang="en-US" sz="2000" kern="1200" dirty="0" smtClean="0">
                <a:latin typeface="微软雅黑" pitchFamily="34" charset="-122"/>
                <a:ea typeface="微软雅黑" pitchFamily="34" charset="-122"/>
              </a:rPr>
              <a:t>   </a:t>
            </a:r>
            <a:r>
              <a:rPr lang="en-US" altLang="zh-CN" sz="2000" kern="1200" dirty="0" smtClean="0">
                <a:latin typeface="微软雅黑" pitchFamily="34" charset="-122"/>
                <a:ea typeface="微软雅黑" pitchFamily="34" charset="-122"/>
              </a:rPr>
              <a:t>	3)  </a:t>
            </a:r>
            <a:r>
              <a:rPr lang="zh-CN" altLang="en-US" sz="2000" kern="1200" dirty="0" smtClean="0">
                <a:latin typeface="微软雅黑" pitchFamily="34" charset="-122"/>
                <a:ea typeface="微软雅黑" pitchFamily="34" charset="-122"/>
              </a:rPr>
              <a:t>主动争取上级领导部门对检验工作的关心与支持，认真贯彻上</a:t>
            </a:r>
            <a:r>
              <a:rPr lang="en-US" altLang="zh-CN" sz="2000" kern="1200" dirty="0" smtClean="0">
                <a:latin typeface="微软雅黑" pitchFamily="34" charset="-122"/>
                <a:ea typeface="微软雅黑" pitchFamily="34" charset="-122"/>
              </a:rPr>
              <a:t>	</a:t>
            </a:r>
            <a:r>
              <a:rPr lang="zh-CN" altLang="en-US" sz="2000" kern="1200" dirty="0" smtClean="0">
                <a:latin typeface="微软雅黑" pitchFamily="34" charset="-122"/>
                <a:ea typeface="微软雅黑" pitchFamily="34" charset="-122"/>
              </a:rPr>
              <a:t>级领导对检验工作的正确部署。</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AutoShape 46"/>
          <p:cNvSpPr>
            <a:spLocks noChangeArrowheads="1"/>
          </p:cNvSpPr>
          <p:nvPr/>
        </p:nvSpPr>
        <p:spPr bwMode="ltGray">
          <a:xfrm rot="5400000">
            <a:off x="-2422526" y="1474788"/>
            <a:ext cx="4824413"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1">
            <a:gsLst>
              <a:gs pos="0">
                <a:schemeClr val="bg2">
                  <a:gamma/>
                  <a:tint val="45490"/>
                  <a:invGamma/>
                </a:schemeClr>
              </a:gs>
              <a:gs pos="50000">
                <a:schemeClr val="bg2"/>
              </a:gs>
              <a:gs pos="100000">
                <a:schemeClr val="bg2">
                  <a:gamma/>
                  <a:tint val="45490"/>
                  <a:invGamma/>
                </a:schemeClr>
              </a:gs>
            </a:gsLst>
            <a:lin ang="0" scaled="1"/>
          </a:gra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a:defRPr/>
            </a:pPr>
            <a:endParaRPr lang="zh-CN" altLang="en-US"/>
          </a:p>
        </p:txBody>
      </p:sp>
      <p:sp>
        <p:nvSpPr>
          <p:cNvPr id="39939" name="标题 1"/>
          <p:cNvSpPr>
            <a:spLocks noGrp="1"/>
          </p:cNvSpPr>
          <p:nvPr>
            <p:ph type="title"/>
          </p:nvPr>
        </p:nvSpPr>
        <p:spPr bwMode="auto">
          <a:xfrm>
            <a:off x="228600" y="274638"/>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对检验工作的正确认识</a:t>
            </a:r>
            <a:endParaRPr lang="zh-CN" altLang="en-US" smtClean="0"/>
          </a:p>
        </p:txBody>
      </p:sp>
      <p:sp>
        <p:nvSpPr>
          <p:cNvPr id="5" name="AutoShape 48"/>
          <p:cNvSpPr>
            <a:spLocks noChangeArrowheads="1"/>
          </p:cNvSpPr>
          <p:nvPr/>
        </p:nvSpPr>
        <p:spPr bwMode="gray">
          <a:xfrm>
            <a:off x="1822450" y="5099050"/>
            <a:ext cx="4959350" cy="508000"/>
          </a:xfrm>
          <a:prstGeom prst="roundRect">
            <a:avLst>
              <a:gd name="adj" fmla="val 50000"/>
            </a:avLst>
          </a:prstGeom>
          <a:ln>
            <a:headEnd/>
            <a:tailEnd/>
          </a:ln>
        </p:spPr>
        <p:style>
          <a:lnRef idx="2">
            <a:schemeClr val="accent5"/>
          </a:lnRef>
          <a:fillRef idx="1">
            <a:schemeClr val="lt1"/>
          </a:fillRef>
          <a:effectRef idx="0">
            <a:schemeClr val="accent5"/>
          </a:effectRef>
          <a:fontRef idx="minor">
            <a:schemeClr val="dk1"/>
          </a:fontRef>
        </p:style>
        <p:txBody>
          <a:bodyPr wrap="none" anchor="ctr"/>
          <a:lstStyle/>
          <a:p>
            <a:pPr eaLnBrk="0" hangingPunct="0">
              <a:defRPr/>
            </a:pPr>
            <a:r>
              <a:rPr lang="zh-CN" altLang="en-US" sz="2400" b="1" dirty="0">
                <a:solidFill>
                  <a:schemeClr val="tx2"/>
                </a:solidFill>
                <a:latin typeface="微软雅黑" pitchFamily="34" charset="-122"/>
                <a:ea typeface="微软雅黑" pitchFamily="34" charset="-122"/>
              </a:rPr>
              <a:t>不断降低检验误差，提高检验水平</a:t>
            </a:r>
            <a:endParaRPr lang="en-US" altLang="zh-CN" sz="2400" b="1" dirty="0">
              <a:solidFill>
                <a:schemeClr val="tx2"/>
              </a:solidFill>
              <a:latin typeface="微软雅黑" pitchFamily="34" charset="-122"/>
              <a:ea typeface="微软雅黑" pitchFamily="34" charset="-122"/>
            </a:endParaRPr>
          </a:p>
        </p:txBody>
      </p:sp>
      <p:sp>
        <p:nvSpPr>
          <p:cNvPr id="7" name="AutoShape 50"/>
          <p:cNvSpPr>
            <a:spLocks noChangeArrowheads="1"/>
          </p:cNvSpPr>
          <p:nvPr/>
        </p:nvSpPr>
        <p:spPr bwMode="gray">
          <a:xfrm>
            <a:off x="2438400" y="3459163"/>
            <a:ext cx="4806950" cy="508000"/>
          </a:xfrm>
          <a:prstGeom prst="roundRect">
            <a:avLst>
              <a:gd name="adj" fmla="val 50000"/>
            </a:avLst>
          </a:prstGeom>
          <a:ln>
            <a:headEnd/>
            <a:tailEnd/>
          </a:ln>
        </p:spPr>
        <p:style>
          <a:lnRef idx="2">
            <a:schemeClr val="accent5"/>
          </a:lnRef>
          <a:fillRef idx="1">
            <a:schemeClr val="lt1"/>
          </a:fillRef>
          <a:effectRef idx="0">
            <a:schemeClr val="accent5"/>
          </a:effectRef>
          <a:fontRef idx="minor">
            <a:schemeClr val="dk1"/>
          </a:fontRef>
        </p:style>
        <p:txBody>
          <a:bodyPr wrap="none" anchor="ctr"/>
          <a:lstStyle/>
          <a:p>
            <a:pPr eaLnBrk="0" hangingPunct="0">
              <a:defRPr/>
            </a:pPr>
            <a:r>
              <a:rPr lang="zh-CN" altLang="en-US" sz="2400" b="1" dirty="0">
                <a:solidFill>
                  <a:schemeClr val="tx2"/>
                </a:solidFill>
                <a:latin typeface="微软雅黑" pitchFamily="34" charset="-122"/>
                <a:ea typeface="微软雅黑" pitchFamily="34" charset="-122"/>
              </a:rPr>
              <a:t>质量检验与质量管理的关系</a:t>
            </a:r>
            <a:endParaRPr lang="en-US" altLang="zh-CN" sz="2400" b="1" dirty="0">
              <a:solidFill>
                <a:schemeClr val="tx2"/>
              </a:solidFill>
              <a:latin typeface="微软雅黑" pitchFamily="34" charset="-122"/>
              <a:ea typeface="微软雅黑" pitchFamily="34" charset="-122"/>
            </a:endParaRPr>
          </a:p>
        </p:txBody>
      </p:sp>
      <p:sp>
        <p:nvSpPr>
          <p:cNvPr id="10" name="AutoShape 52"/>
          <p:cNvSpPr>
            <a:spLocks noChangeArrowheads="1"/>
          </p:cNvSpPr>
          <p:nvPr/>
        </p:nvSpPr>
        <p:spPr bwMode="gray">
          <a:xfrm>
            <a:off x="1765300" y="1820863"/>
            <a:ext cx="4806950" cy="508000"/>
          </a:xfrm>
          <a:prstGeom prst="roundRect">
            <a:avLst>
              <a:gd name="adj" fmla="val 50000"/>
            </a:avLst>
          </a:prstGeom>
          <a:ln>
            <a:headEnd/>
            <a:tailEnd/>
          </a:ln>
        </p:spPr>
        <p:style>
          <a:lnRef idx="2">
            <a:schemeClr val="accent5"/>
          </a:lnRef>
          <a:fillRef idx="1">
            <a:schemeClr val="lt1"/>
          </a:fillRef>
          <a:effectRef idx="0">
            <a:schemeClr val="accent5"/>
          </a:effectRef>
          <a:fontRef idx="minor">
            <a:schemeClr val="dk1"/>
          </a:fontRef>
        </p:style>
        <p:txBody>
          <a:bodyPr wrap="none" anchor="ctr"/>
          <a:lstStyle/>
          <a:p>
            <a:pPr eaLnBrk="0" hangingPunct="0">
              <a:defRPr/>
            </a:pPr>
            <a:r>
              <a:rPr lang="zh-CN" altLang="en-US" sz="2400" b="1" dirty="0">
                <a:solidFill>
                  <a:schemeClr val="tx2"/>
                </a:solidFill>
                <a:latin typeface="微软雅黑" pitchFamily="34" charset="-122"/>
                <a:ea typeface="微软雅黑" pitchFamily="34" charset="-122"/>
              </a:rPr>
              <a:t>检验工作原则</a:t>
            </a:r>
            <a:endParaRPr lang="en-US" altLang="zh-CN" sz="2400" b="1" dirty="0">
              <a:solidFill>
                <a:schemeClr val="tx2"/>
              </a:solidFill>
              <a:latin typeface="微软雅黑" pitchFamily="34" charset="-122"/>
              <a:ea typeface="微软雅黑" pitchFamily="34" charset="-122"/>
            </a:endParaRPr>
          </a:p>
        </p:txBody>
      </p:sp>
      <p:grpSp>
        <p:nvGrpSpPr>
          <p:cNvPr id="39943" name="Group 53"/>
          <p:cNvGrpSpPr>
            <a:grpSpLocks/>
          </p:cNvGrpSpPr>
          <p:nvPr/>
        </p:nvGrpSpPr>
        <p:grpSpPr bwMode="auto">
          <a:xfrm>
            <a:off x="1447800" y="1909763"/>
            <a:ext cx="381000" cy="381000"/>
            <a:chOff x="2078" y="1680"/>
            <a:chExt cx="1615" cy="1615"/>
          </a:xfrm>
        </p:grpSpPr>
        <p:sp>
          <p:nvSpPr>
            <p:cNvPr id="39959" name="Oval 5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ffectLst/>
            <a:extLst>
              <a:ext uri="{91240B29-F687-4F45-9708-019B960494DF}">
                <a14:hiddenLine xmlns="" xmlns:a14="http://schemas.microsoft.com/office/drawing/2010/main" w="57150" algn="ctr">
                  <a:solidFill>
                    <a:schemeClr val="bg1"/>
                  </a:solidFill>
                  <a:round/>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zh-CN" altLang="en-US"/>
            </a:p>
          </p:txBody>
        </p:sp>
        <p:sp>
          <p:nvSpPr>
            <p:cNvPr id="39960" name="Oval 5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zh-CN" altLang="en-US"/>
            </a:p>
          </p:txBody>
        </p:sp>
        <p:sp>
          <p:nvSpPr>
            <p:cNvPr id="14" name="Oval 56"/>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pPr>
                <a:defRPr/>
              </a:pPr>
              <a:endParaRPr lang="zh-CN" altLang="en-US"/>
            </a:p>
          </p:txBody>
        </p:sp>
        <p:sp>
          <p:nvSpPr>
            <p:cNvPr id="39962" name="Oval 57"/>
            <p:cNvSpPr>
              <a:spLocks noChangeArrowheads="1"/>
            </p:cNvSpPr>
            <p:nvPr/>
          </p:nvSpPr>
          <p:spPr bwMode="gray">
            <a:xfrm>
              <a:off x="2254" y="1856"/>
              <a:ext cx="1262" cy="1264"/>
            </a:xfrm>
            <a:prstGeom prst="ellipse">
              <a:avLst/>
            </a:prstGeom>
            <a:gradFill rotWithShape="1">
              <a:gsLst>
                <a:gs pos="0">
                  <a:srgbClr val="000000"/>
                </a:gs>
                <a:gs pos="100000">
                  <a:srgbClr val="FFCC00"/>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16" name="Oval 58"/>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pPr>
                <a:defRPr/>
              </a:pPr>
              <a:endParaRPr lang="zh-CN" altLang="en-US"/>
            </a:p>
          </p:txBody>
        </p:sp>
        <p:sp>
          <p:nvSpPr>
            <p:cNvPr id="39964" name="Oval 59"/>
            <p:cNvSpPr>
              <a:spLocks noChangeArrowheads="1"/>
            </p:cNvSpPr>
            <p:nvPr/>
          </p:nvSpPr>
          <p:spPr bwMode="gray">
            <a:xfrm>
              <a:off x="2337" y="1939"/>
              <a:ext cx="1096" cy="1098"/>
            </a:xfrm>
            <a:prstGeom prst="ellipse">
              <a:avLst/>
            </a:prstGeom>
            <a:gradFill rotWithShape="1">
              <a:gsLst>
                <a:gs pos="0">
                  <a:srgbClr val="FFCC00"/>
                </a:gs>
                <a:gs pos="100000">
                  <a:srgbClr val="7C6300"/>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grpSp>
      <p:grpSp>
        <p:nvGrpSpPr>
          <p:cNvPr id="39944" name="Group 67"/>
          <p:cNvGrpSpPr>
            <a:grpSpLocks/>
          </p:cNvGrpSpPr>
          <p:nvPr/>
        </p:nvGrpSpPr>
        <p:grpSpPr bwMode="auto">
          <a:xfrm>
            <a:off x="2133600" y="3535363"/>
            <a:ext cx="381000" cy="381000"/>
            <a:chOff x="2078" y="1680"/>
            <a:chExt cx="1615" cy="1615"/>
          </a:xfrm>
        </p:grpSpPr>
        <p:sp>
          <p:nvSpPr>
            <p:cNvPr id="39953" name="Oval 68"/>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ffectLst/>
            <a:extLst>
              <a:ext uri="{91240B29-F687-4F45-9708-019B960494DF}">
                <a14:hiddenLine xmlns="" xmlns:a14="http://schemas.microsoft.com/office/drawing/2010/main" w="57150" algn="ctr">
                  <a:solidFill>
                    <a:schemeClr val="bg1"/>
                  </a:solidFill>
                  <a:round/>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zh-CN" altLang="en-US"/>
            </a:p>
          </p:txBody>
        </p:sp>
        <p:sp>
          <p:nvSpPr>
            <p:cNvPr id="39954" name="Oval 69"/>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zh-CN" altLang="en-US"/>
            </a:p>
          </p:txBody>
        </p:sp>
        <p:sp>
          <p:nvSpPr>
            <p:cNvPr id="28" name="Oval 70"/>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pPr>
                <a:defRPr/>
              </a:pPr>
              <a:endParaRPr lang="zh-CN" altLang="en-US"/>
            </a:p>
          </p:txBody>
        </p:sp>
        <p:sp>
          <p:nvSpPr>
            <p:cNvPr id="39956" name="Oval 71"/>
            <p:cNvSpPr>
              <a:spLocks noChangeArrowheads="1"/>
            </p:cNvSpPr>
            <p:nvPr/>
          </p:nvSpPr>
          <p:spPr bwMode="gray">
            <a:xfrm>
              <a:off x="2254" y="1856"/>
              <a:ext cx="1262" cy="1264"/>
            </a:xfrm>
            <a:prstGeom prst="ellipse">
              <a:avLst/>
            </a:prstGeom>
            <a:gradFill rotWithShape="1">
              <a:gsLst>
                <a:gs pos="0">
                  <a:srgbClr val="21B3E1"/>
                </a:gs>
                <a:gs pos="100000">
                  <a:srgbClr val="0F5368"/>
                </a:gs>
              </a:gsLst>
              <a:lin ang="54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30" name="Oval 72"/>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pPr>
                <a:defRPr/>
              </a:pPr>
              <a:endParaRPr lang="zh-CN" altLang="en-US"/>
            </a:p>
          </p:txBody>
        </p:sp>
        <p:sp>
          <p:nvSpPr>
            <p:cNvPr id="39958" name="Oval 73"/>
            <p:cNvSpPr>
              <a:spLocks noChangeArrowheads="1"/>
            </p:cNvSpPr>
            <p:nvPr/>
          </p:nvSpPr>
          <p:spPr bwMode="gray">
            <a:xfrm>
              <a:off x="2337" y="1939"/>
              <a:ext cx="1096" cy="1098"/>
            </a:xfrm>
            <a:prstGeom prst="ellipse">
              <a:avLst/>
            </a:prstGeom>
            <a:gradFill rotWithShape="1">
              <a:gsLst>
                <a:gs pos="0">
                  <a:srgbClr val="21B3E1"/>
                </a:gs>
                <a:gs pos="100000">
                  <a:srgbClr val="10576D"/>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grpSp>
      <p:grpSp>
        <p:nvGrpSpPr>
          <p:cNvPr id="39945" name="Group 81"/>
          <p:cNvGrpSpPr>
            <a:grpSpLocks/>
          </p:cNvGrpSpPr>
          <p:nvPr/>
        </p:nvGrpSpPr>
        <p:grpSpPr bwMode="auto">
          <a:xfrm>
            <a:off x="1524000" y="5148263"/>
            <a:ext cx="355600" cy="381000"/>
            <a:chOff x="2078" y="1680"/>
            <a:chExt cx="1615" cy="1615"/>
          </a:xfrm>
        </p:grpSpPr>
        <p:sp>
          <p:nvSpPr>
            <p:cNvPr id="39947" name="Oval 82"/>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ffectLst/>
            <a:extLst>
              <a:ext uri="{91240B29-F687-4F45-9708-019B960494DF}">
                <a14:hiddenLine xmlns="" xmlns:a14="http://schemas.microsoft.com/office/drawing/2010/main" w="57150" algn="ctr">
                  <a:solidFill>
                    <a:schemeClr val="bg1"/>
                  </a:solidFill>
                  <a:round/>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zh-CN" altLang="en-US"/>
            </a:p>
          </p:txBody>
        </p:sp>
        <p:sp>
          <p:nvSpPr>
            <p:cNvPr id="39948" name="Oval 83"/>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zh-CN" altLang="en-US"/>
            </a:p>
          </p:txBody>
        </p:sp>
        <p:sp>
          <p:nvSpPr>
            <p:cNvPr id="42" name="Oval 84"/>
            <p:cNvSpPr>
              <a:spLocks noChangeArrowheads="1"/>
            </p:cNvSpPr>
            <p:nvPr/>
          </p:nvSpPr>
          <p:spPr bwMode="gray">
            <a:xfrm>
              <a:off x="2251" y="1855"/>
              <a:ext cx="1262"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pPr>
                <a:defRPr/>
              </a:pPr>
              <a:endParaRPr lang="zh-CN" altLang="en-US"/>
            </a:p>
          </p:txBody>
        </p:sp>
        <p:sp>
          <p:nvSpPr>
            <p:cNvPr id="39950" name="Oval 85"/>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wrap="none" anchor="ctr">
              <a:spAutoFit/>
            </a:bodyPr>
            <a:lstStyle/>
            <a:p>
              <a:endParaRPr lang="zh-CN" altLang="en-US"/>
            </a:p>
          </p:txBody>
        </p:sp>
        <p:sp>
          <p:nvSpPr>
            <p:cNvPr id="44" name="Oval 86"/>
            <p:cNvSpPr>
              <a:spLocks noChangeArrowheads="1"/>
            </p:cNvSpPr>
            <p:nvPr/>
          </p:nvSpPr>
          <p:spPr bwMode="gray">
            <a:xfrm>
              <a:off x="2338" y="1936"/>
              <a:ext cx="1096"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pPr>
                <a:defRPr/>
              </a:pPr>
              <a:endParaRPr lang="zh-CN" altLang="en-US"/>
            </a:p>
          </p:txBody>
        </p:sp>
        <p:sp>
          <p:nvSpPr>
            <p:cNvPr id="39952" name="Oval 87"/>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a:noFill/>
            </a:ln>
            <a:effectLst/>
            <a:extLst>
              <a:ext uri="{91240B29-F687-4F45-9708-019B960494DF}">
                <a14:hiddenLine xmlns="" xmlns:a14="http://schemas.microsoft.com/office/drawing/2010/main" w="38100" algn="ctr">
                  <a:solidFill>
                    <a:schemeClr val="bg1"/>
                  </a:solidFill>
                  <a:round/>
                  <a:headEnd/>
                  <a:tailEnd/>
                </a14:hiddenLine>
              </a:ext>
              <a:ext uri="{AF507438-7753-43E0-B8FC-AC1667EBCBE1}">
                <a14:hiddenEffects xmln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zh-CN" altLang="en-US"/>
            </a:p>
          </p:txBody>
        </p:sp>
      </p:grpSp>
      <p:sp>
        <p:nvSpPr>
          <p:cNvPr id="47" name="AutoShape 47"/>
          <p:cNvSpPr>
            <a:spLocks noChangeArrowheads="1"/>
          </p:cNvSpPr>
          <p:nvPr/>
        </p:nvSpPr>
        <p:spPr bwMode="ltGray">
          <a:xfrm rot="5400000" flipH="1">
            <a:off x="-2016918" y="1910556"/>
            <a:ext cx="4032250" cy="3929063"/>
          </a:xfrm>
          <a:custGeom>
            <a:avLst/>
            <a:gdLst>
              <a:gd name="G0" fmla="+- 56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6"/>
              <a:gd name="G18" fmla="*/ 56 1 2"/>
              <a:gd name="G19" fmla="+- G18 5400 0"/>
              <a:gd name="G20" fmla="cos G19 11796480"/>
              <a:gd name="G21" fmla="sin G19 11796480"/>
              <a:gd name="G22" fmla="+- G20 10800 0"/>
              <a:gd name="G23" fmla="+- G21 10800 0"/>
              <a:gd name="G24" fmla="+- 10800 0 G20"/>
              <a:gd name="G25" fmla="+- 56 10800 0"/>
              <a:gd name="G26" fmla="?: G9 G17 G25"/>
              <a:gd name="G27" fmla="?: G9 0 21600"/>
              <a:gd name="G28" fmla="cos 10800 11796480"/>
              <a:gd name="G29" fmla="sin 10800 11796480"/>
              <a:gd name="G30" fmla="sin 56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5372 w 21600"/>
              <a:gd name="T15" fmla="*/ 10800 h 21600"/>
              <a:gd name="T16" fmla="*/ 10800 w 21600"/>
              <a:gd name="T17" fmla="*/ 10744 h 21600"/>
              <a:gd name="T18" fmla="*/ 16228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10744" y="10800"/>
                </a:moveTo>
                <a:cubicBezTo>
                  <a:pt x="10744" y="10769"/>
                  <a:pt x="10769" y="10744"/>
                  <a:pt x="10800" y="10744"/>
                </a:cubicBezTo>
                <a:cubicBezTo>
                  <a:pt x="10830" y="10743"/>
                  <a:pt x="10855" y="10769"/>
                  <a:pt x="10856" y="10799"/>
                </a:cubicBezTo>
                <a:lnTo>
                  <a:pt x="21600" y="10800"/>
                </a:lnTo>
                <a:cubicBezTo>
                  <a:pt x="21600" y="4835"/>
                  <a:pt x="16764" y="0"/>
                  <a:pt x="10800" y="0"/>
                </a:cubicBezTo>
                <a:cubicBezTo>
                  <a:pt x="4835" y="0"/>
                  <a:pt x="0" y="4835"/>
                  <a:pt x="0" y="10800"/>
                </a:cubicBezTo>
                <a:close/>
              </a:path>
            </a:pathLst>
          </a:custGeom>
          <a:gradFill rotWithShape="1">
            <a:gsLst>
              <a:gs pos="0">
                <a:schemeClr val="hlink">
                  <a:alpha val="56000"/>
                </a:schemeClr>
              </a:gs>
              <a:gs pos="100000">
                <a:schemeClr val="hlink">
                  <a:gamma/>
                  <a:tint val="0"/>
                  <a:invGamma/>
                  <a:alpha val="48000"/>
                </a:schemeClr>
              </a:gs>
            </a:gsLst>
            <a:lin ang="5400000" scaled="1"/>
          </a:gradFill>
          <a:ln>
            <a:noFill/>
          </a:ln>
          <a:effectLst/>
          <a:extLst>
            <a:ext uri="{91240B29-F687-4F45-9708-019B960494DF}">
              <a14:hiddenLine xmlns="" xmlns:a14="http://schemas.microsoft.com/office/drawing/2010/main" w="0" algn="ctr">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pPr>
              <a:defRPr/>
            </a:pPr>
            <a:endParaRPr lang="zh-CN" alt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检验工作原则</a:t>
            </a:r>
            <a:endParaRPr lang="zh-CN" altLang="en-US" smtClean="0"/>
          </a:p>
        </p:txBody>
      </p:sp>
      <p:sp>
        <p:nvSpPr>
          <p:cNvPr id="9" name="文本占位符 8"/>
          <p:cNvSpPr>
            <a:spLocks noGrp="1"/>
          </p:cNvSpPr>
          <p:nvPr>
            <p:ph type="body" sz="half" idx="1"/>
          </p:nvPr>
        </p:nvSpPr>
        <p:spPr>
          <a:xfrm>
            <a:off x="457200" y="1371600"/>
            <a:ext cx="8153400" cy="4525963"/>
          </a:xfrm>
        </p:spPr>
        <p:txBody>
          <a:bodyPr/>
          <a:lstStyle/>
          <a:p>
            <a:pPr>
              <a:lnSpc>
                <a:spcPct val="150000"/>
              </a:lnSpc>
              <a:spcBef>
                <a:spcPts val="1200"/>
              </a:spcBef>
              <a:buFont typeface="Wingdings" pitchFamily="2" charset="2"/>
              <a:buChar char="Ø"/>
              <a:defRPr/>
            </a:pPr>
            <a:endParaRPr lang="en-US" altLang="zh-CN" sz="2400" kern="1200" dirty="0" smtClean="0">
              <a:latin typeface="微软雅黑" pitchFamily="34" charset="-122"/>
              <a:ea typeface="微软雅黑" pitchFamily="34" charset="-122"/>
            </a:endParaRPr>
          </a:p>
          <a:p>
            <a:pPr>
              <a:lnSpc>
                <a:spcPct val="150000"/>
              </a:lnSpc>
              <a:spcBef>
                <a:spcPts val="1200"/>
              </a:spcBef>
              <a:buFont typeface="Wingdings" pitchFamily="2" charset="2"/>
              <a:buChar char="Ø"/>
              <a:defRPr/>
            </a:pPr>
            <a:r>
              <a:rPr lang="zh-CN" altLang="en-US" sz="2400" kern="1200" dirty="0" smtClean="0">
                <a:latin typeface="微软雅黑" pitchFamily="34" charset="-122"/>
                <a:ea typeface="微软雅黑" pitchFamily="34" charset="-122"/>
              </a:rPr>
              <a:t>检验工作原则：严格执行检验依据和搞好两个结合。</a:t>
            </a:r>
            <a:endParaRPr lang="en-US" altLang="zh-CN" sz="2400" kern="1200" dirty="0" smtClean="0">
              <a:latin typeface="微软雅黑" pitchFamily="34" charset="-122"/>
              <a:ea typeface="微软雅黑" pitchFamily="34" charset="-122"/>
            </a:endParaRPr>
          </a:p>
          <a:p>
            <a:pPr>
              <a:lnSpc>
                <a:spcPct val="150000"/>
              </a:lnSpc>
              <a:spcBef>
                <a:spcPts val="1200"/>
              </a:spcBef>
              <a:buFont typeface="Wingdings" pitchFamily="2" charset="2"/>
              <a:buChar char="Ø"/>
              <a:defRPr/>
            </a:pPr>
            <a:r>
              <a:rPr lang="zh-CN" altLang="en-US" sz="2400" kern="1200" dirty="0" smtClean="0">
                <a:latin typeface="微软雅黑" pitchFamily="34" charset="-122"/>
                <a:ea typeface="微软雅黑" pitchFamily="34" charset="-122"/>
              </a:rPr>
              <a:t>两个结合：严格执行检验依据；严格把关与积极预防相结合以及专检与自检、互检相结合三条工作原则。</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概念与术语</a:t>
            </a:r>
          </a:p>
        </p:txBody>
      </p:sp>
      <p:sp>
        <p:nvSpPr>
          <p:cNvPr id="4" name="内容占位符 2"/>
          <p:cNvSpPr>
            <a:spLocks noGrp="1"/>
          </p:cNvSpPr>
          <p:nvPr>
            <p:ph idx="1"/>
          </p:nvPr>
        </p:nvSpPr>
        <p:spPr>
          <a:xfrm>
            <a:off x="-76200" y="1066800"/>
            <a:ext cx="8610600" cy="5211763"/>
          </a:xfrm>
        </p:spPr>
        <p:txBody>
          <a:bodyPr/>
          <a:lstStyle/>
          <a:p>
            <a:pPr marL="685800" lvl="2" defTabSz="1200150" eaLnBrk="1" hangingPunct="1">
              <a:lnSpc>
                <a:spcPct val="90000"/>
              </a:lnSpc>
              <a:spcAft>
                <a:spcPct val="15000"/>
              </a:spcAft>
              <a:buFontTx/>
              <a:buChar char="••"/>
              <a:defRPr/>
            </a:pPr>
            <a:endParaRPr lang="en-US" altLang="zh-CN" sz="700" dirty="0" smtClean="0">
              <a:solidFill>
                <a:srgbClr val="3333FF"/>
              </a:solidFill>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3200" dirty="0" smtClean="0">
                <a:solidFill>
                  <a:srgbClr val="3333FF"/>
                </a:solidFill>
                <a:latin typeface="微软雅黑" pitchFamily="34" charset="-122"/>
                <a:ea typeface="微软雅黑" pitchFamily="34" charset="-122"/>
              </a:rPr>
              <a:t>产品</a:t>
            </a:r>
            <a:endParaRPr lang="zh-CN" altLang="en-US" sz="3200" kern="1200" dirty="0" smtClean="0">
              <a:solidFill>
                <a:srgbClr val="3333FF"/>
              </a:solidFill>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800" kern="1200" dirty="0" smtClean="0">
                <a:latin typeface="微软雅黑" pitchFamily="34" charset="-122"/>
                <a:ea typeface="微软雅黑" pitchFamily="34" charset="-122"/>
              </a:rPr>
              <a:t>过程的结果</a:t>
            </a:r>
            <a:endParaRPr lang="en-US" altLang="zh-CN" sz="2800" kern="12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sz="800" kern="1200"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3200" dirty="0" smtClean="0">
                <a:solidFill>
                  <a:srgbClr val="3333FF"/>
                </a:solidFill>
                <a:latin typeface="微软雅黑" pitchFamily="34" charset="-122"/>
                <a:ea typeface="微软雅黑" pitchFamily="34" charset="-122"/>
              </a:rPr>
              <a:t>质量</a:t>
            </a:r>
          </a:p>
          <a:p>
            <a:pPr marL="1143000" lvl="3" defTabSz="1200150" eaLnBrk="1" hangingPunct="1">
              <a:lnSpc>
                <a:spcPct val="90000"/>
              </a:lnSpc>
              <a:spcAft>
                <a:spcPct val="15000"/>
              </a:spcAft>
              <a:buFontTx/>
              <a:buChar char="••"/>
              <a:defRPr/>
            </a:pPr>
            <a:r>
              <a:rPr lang="zh-CN" altLang="en-US" sz="2800" dirty="0" smtClean="0">
                <a:latin typeface="微软雅黑" pitchFamily="34" charset="-122"/>
                <a:ea typeface="微软雅黑" pitchFamily="34" charset="-122"/>
              </a:rPr>
              <a:t>一组固有特性满足要求的程度。如：内在特性、外在特性、经济特性。</a:t>
            </a:r>
            <a:endParaRPr lang="en-US" altLang="zh-CN" sz="28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sz="800"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3200" kern="1200" dirty="0" smtClean="0">
                <a:solidFill>
                  <a:srgbClr val="3333FF"/>
                </a:solidFill>
                <a:latin typeface="微软雅黑" pitchFamily="34" charset="-122"/>
                <a:ea typeface="微软雅黑" pitchFamily="34" charset="-122"/>
              </a:rPr>
              <a:t>要求</a:t>
            </a:r>
          </a:p>
          <a:p>
            <a:pPr marL="1143000" lvl="3" defTabSz="1200150" eaLnBrk="1" hangingPunct="1">
              <a:lnSpc>
                <a:spcPct val="90000"/>
              </a:lnSpc>
              <a:spcAft>
                <a:spcPct val="15000"/>
              </a:spcAft>
              <a:buFontTx/>
              <a:buChar char="••"/>
              <a:defRPr/>
            </a:pPr>
            <a:r>
              <a:rPr lang="zh-CN" altLang="en-US" sz="2800" dirty="0" smtClean="0">
                <a:latin typeface="微软雅黑" pitchFamily="34" charset="-122"/>
                <a:ea typeface="微软雅黑" pitchFamily="34" charset="-122"/>
              </a:rPr>
              <a:t>明示的、通常隐含的或必须履行的需求或期望。</a:t>
            </a:r>
            <a:endParaRPr lang="en-US" altLang="zh-CN" sz="2800"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endParaRPr lang="en-US" altLang="zh-CN" sz="3200" dirty="0" smtClean="0">
              <a:latin typeface="微软雅黑" pitchFamily="34" charset="-122"/>
              <a:ea typeface="微软雅黑" pitchFamily="34" charset="-122"/>
            </a:endParaRPr>
          </a:p>
          <a:p>
            <a:pPr marL="0" indent="0" eaLnBrk="1" hangingPunct="1">
              <a:buFontTx/>
              <a:buNone/>
              <a:defRPr/>
            </a:pPr>
            <a:r>
              <a:rPr lang="en-US" altLang="zh-CN" sz="4000" dirty="0" smtClean="0">
                <a:latin typeface="微软雅黑" pitchFamily="34" charset="-122"/>
                <a:ea typeface="微软雅黑" pitchFamily="34" charset="-122"/>
              </a:rPr>
              <a:t>	</a:t>
            </a:r>
            <a:endParaRPr lang="zh-CN" altLang="en-US" sz="4000" dirty="0" smtClean="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检验工作要求</a:t>
            </a:r>
            <a:endParaRPr lang="zh-CN" altLang="en-US" smtClean="0"/>
          </a:p>
        </p:txBody>
      </p:sp>
      <p:sp>
        <p:nvSpPr>
          <p:cNvPr id="9" name="文本占位符 8"/>
          <p:cNvSpPr>
            <a:spLocks noGrp="1"/>
          </p:cNvSpPr>
          <p:nvPr>
            <p:ph type="body" sz="half" idx="1"/>
          </p:nvPr>
        </p:nvSpPr>
        <p:spPr>
          <a:xfrm>
            <a:off x="457200" y="1371600"/>
            <a:ext cx="8458200" cy="4525963"/>
          </a:xfrm>
        </p:spPr>
        <p:txBody>
          <a:bodyPr/>
          <a:lstStyle/>
          <a:p>
            <a:pPr marL="0" indent="0" eaLnBrk="1" hangingPunct="1">
              <a:buFontTx/>
              <a:buNone/>
              <a:defRPr/>
            </a:pPr>
            <a:r>
              <a:rPr lang="zh-CN" altLang="en-US" dirty="0" smtClean="0">
                <a:solidFill>
                  <a:srgbClr val="3333FF"/>
                </a:solidFill>
                <a:latin typeface="华文新魏" pitchFamily="2" charset="-122"/>
                <a:ea typeface="华文新魏" pitchFamily="2" charset="-122"/>
              </a:rPr>
              <a:t>（一）  严格执行检验依据</a:t>
            </a:r>
            <a:endParaRPr lang="en-US" altLang="zh-CN" sz="2000" dirty="0" smtClean="0">
              <a:solidFill>
                <a:srgbClr val="3333FF"/>
              </a:solidFill>
              <a:latin typeface="华文新魏" pitchFamily="2" charset="-122"/>
              <a:ea typeface="华文新魏" pitchFamily="2" charset="-122"/>
            </a:endParaRPr>
          </a:p>
          <a:p>
            <a:pPr>
              <a:lnSpc>
                <a:spcPct val="150000"/>
              </a:lnSpc>
              <a:spcBef>
                <a:spcPct val="0"/>
              </a:spcBef>
              <a:buFont typeface="Wingdings" pitchFamily="2" charset="2"/>
              <a:buChar char="Ø"/>
              <a:defRPr/>
            </a:pP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严格按照检验依据检验产品，这一原则是不能随意改变的，如果动摇这一原则，将会失去检验工作的基础、达不到检验目的。</a:t>
            </a: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因此检验人员在工作中必须一丝不苟地加以贯彻执行。</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检验工作要求</a:t>
            </a:r>
            <a:endParaRPr lang="zh-CN" altLang="en-US" smtClean="0"/>
          </a:p>
        </p:txBody>
      </p:sp>
      <p:sp>
        <p:nvSpPr>
          <p:cNvPr id="9" name="文本占位符 8"/>
          <p:cNvSpPr>
            <a:spLocks noGrp="1"/>
          </p:cNvSpPr>
          <p:nvPr>
            <p:ph type="body" sz="half" idx="1"/>
          </p:nvPr>
        </p:nvSpPr>
        <p:spPr>
          <a:xfrm>
            <a:off x="457200" y="1371600"/>
            <a:ext cx="8153400" cy="4525963"/>
          </a:xfrm>
        </p:spPr>
        <p:txBody>
          <a:bodyPr/>
          <a:lstStyle/>
          <a:p>
            <a:pPr marL="0" indent="0" eaLnBrk="1" hangingPunct="1">
              <a:buFontTx/>
              <a:buNone/>
              <a:defRPr/>
            </a:pPr>
            <a:r>
              <a:rPr lang="zh-CN" altLang="en-US" dirty="0" smtClean="0">
                <a:solidFill>
                  <a:srgbClr val="3333FF"/>
                </a:solidFill>
                <a:latin typeface="华文新魏" pitchFamily="2" charset="-122"/>
                <a:ea typeface="华文新魏" pitchFamily="2" charset="-122"/>
              </a:rPr>
              <a:t> （二）  严格把关与积极预防相结合</a:t>
            </a:r>
            <a:endParaRPr lang="en-US" altLang="zh-CN" dirty="0" smtClean="0">
              <a:solidFill>
                <a:srgbClr val="3333FF"/>
              </a:solidFill>
              <a:latin typeface="华文新魏" pitchFamily="2" charset="-122"/>
              <a:ea typeface="华文新魏" pitchFamily="2" charset="-122"/>
            </a:endParaRPr>
          </a:p>
          <a:p>
            <a:pPr>
              <a:lnSpc>
                <a:spcPct val="150000"/>
              </a:lnSpc>
              <a:spcBef>
                <a:spcPct val="0"/>
              </a:spcBef>
              <a:buFont typeface="Wingdings" pitchFamily="2" charset="2"/>
              <a:buChar char="Ø"/>
              <a:defRPr/>
            </a:pPr>
            <a:endParaRPr lang="en-US" altLang="zh-CN" sz="11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rPr>
              <a:t>检验人员在严格把关的同时，不能忽略开展预防检验，应该把两者紧密地结合起来。</a:t>
            </a:r>
            <a:endParaRPr lang="en-US" altLang="zh-CN" sz="20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1800" kern="1200" dirty="0" smtClean="0">
                <a:latin typeface="微软雅黑" pitchFamily="34" charset="-122"/>
                <a:ea typeface="微软雅黑" pitchFamily="34" charset="-122"/>
              </a:rPr>
              <a:t>检验人员把好了质量关，对下工序来讲，就是起到了预防作用，为用户提供了符合要求的产品，为下道工序奠定了良好的质量基础。</a:t>
            </a:r>
            <a:endParaRPr lang="en-US" altLang="zh-CN" sz="18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rPr>
              <a:t>要开展多种形式的预防检验活动。</a:t>
            </a:r>
            <a:endParaRPr lang="en-US" altLang="zh-CN" sz="20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1800" kern="1200" dirty="0" smtClean="0">
                <a:latin typeface="微软雅黑" pitchFamily="34" charset="-122"/>
                <a:ea typeface="微软雅黑" pitchFamily="34" charset="-122"/>
              </a:rPr>
              <a:t>如首件检验、巡回检验和在用工装设备的抽检等。</a:t>
            </a:r>
            <a:endParaRPr lang="en-US" altLang="zh-CN" sz="18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rPr>
              <a:t>把关与预防在检验工作中并重，互为补充，应把其作为质量检验的一项重要工作原则。</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检验工作要求</a:t>
            </a:r>
            <a:endParaRPr lang="zh-CN" altLang="en-US" smtClean="0"/>
          </a:p>
        </p:txBody>
      </p:sp>
      <p:sp>
        <p:nvSpPr>
          <p:cNvPr id="9" name="文本占位符 8"/>
          <p:cNvSpPr>
            <a:spLocks noGrp="1"/>
          </p:cNvSpPr>
          <p:nvPr>
            <p:ph type="body" sz="half" idx="1"/>
          </p:nvPr>
        </p:nvSpPr>
        <p:spPr>
          <a:xfrm>
            <a:off x="457200" y="1371600"/>
            <a:ext cx="8153400" cy="4525963"/>
          </a:xfrm>
        </p:spPr>
        <p:txBody>
          <a:bodyPr/>
          <a:lstStyle/>
          <a:p>
            <a:pPr marL="0" indent="0" eaLnBrk="1" hangingPunct="1">
              <a:buFontTx/>
              <a:buNone/>
              <a:defRPr/>
            </a:pPr>
            <a:r>
              <a:rPr lang="zh-CN" altLang="en-US" dirty="0" smtClean="0">
                <a:solidFill>
                  <a:srgbClr val="3333FF"/>
                </a:solidFill>
                <a:latin typeface="华文新魏" pitchFamily="2" charset="-122"/>
                <a:ea typeface="华文新魏" pitchFamily="2" charset="-122"/>
              </a:rPr>
              <a:t>（三）  专检与自检、互检相结合</a:t>
            </a:r>
            <a:endParaRPr lang="en-US" altLang="zh-CN" sz="2000" dirty="0" smtClean="0">
              <a:solidFill>
                <a:srgbClr val="3333FF"/>
              </a:solidFill>
              <a:latin typeface="华文新魏" pitchFamily="2" charset="-122"/>
              <a:ea typeface="华文新魏" pitchFamily="2" charset="-122"/>
            </a:endParaRPr>
          </a:p>
          <a:p>
            <a:pPr>
              <a:lnSpc>
                <a:spcPct val="150000"/>
              </a:lnSpc>
              <a:spcBef>
                <a:spcPct val="0"/>
              </a:spcBef>
              <a:buFont typeface="Wingdings" pitchFamily="2" charset="2"/>
              <a:buChar char="Ø"/>
              <a:defRPr/>
            </a:pPr>
            <a:endParaRPr lang="en-US" altLang="zh-CN" sz="16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产品质量的检验，既要肯定专检的作用，也要充分肯定自检与互检的作用。</a:t>
            </a:r>
            <a:endParaRPr lang="en-US" altLang="zh-CN" sz="24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rPr>
              <a:t>因为生产者是最了解产品加工质量的，因此产品检验过程中的自检与互检是不可缺少的。检验人员在开展检验活动时强调自检与互检的作用，能够有效调动操作者的主人翁意识，更好地发挥生产者对产品内在质量的认识更深入的优势，可以起到更好地提高产品质量的作用。</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质量检验与质量管理的关系</a:t>
            </a:r>
            <a:endParaRPr lang="zh-CN" altLang="en-US" sz="3200" smtClean="0"/>
          </a:p>
        </p:txBody>
      </p:sp>
      <p:sp>
        <p:nvSpPr>
          <p:cNvPr id="9" name="文本占位符 8"/>
          <p:cNvSpPr>
            <a:spLocks noGrp="1"/>
          </p:cNvSpPr>
          <p:nvPr>
            <p:ph type="body" sz="half" idx="1"/>
          </p:nvPr>
        </p:nvSpPr>
        <p:spPr>
          <a:xfrm>
            <a:off x="457200" y="1371600"/>
            <a:ext cx="8458200" cy="4525963"/>
          </a:xfrm>
        </p:spPr>
        <p:txBody>
          <a:bodyPr/>
          <a:lstStyle/>
          <a:p>
            <a:pPr marL="0" indent="0">
              <a:lnSpc>
                <a:spcPct val="150000"/>
              </a:lnSpc>
              <a:spcBef>
                <a:spcPct val="0"/>
              </a:spcBef>
              <a:buFontTx/>
              <a:buNone/>
              <a:defRPr/>
            </a:pPr>
            <a:r>
              <a:rPr lang="zh-CN" altLang="en-US" sz="2000" kern="1200" dirty="0" smtClean="0">
                <a:solidFill>
                  <a:srgbClr val="0000CC"/>
                </a:solidFill>
                <a:latin typeface="华文新魏" pitchFamily="2" charset="-122"/>
                <a:ea typeface="华文新魏" pitchFamily="2" charset="-122"/>
              </a:rPr>
              <a:t>     “历史经验告诉我们没有一支事业心强，政治思想好，技术业务过硬的检验队伍，没有其积极性、创造性，想把质量搞上去是不可能的。因为质量检验在全面质量管理中始终占有重要地位，从检验把关发展到预防控制，从生产过程控制发展到由研制到售后服务全过程的质量控制。</a:t>
            </a:r>
            <a:r>
              <a:rPr lang="en-US" altLang="zh-CN" sz="2000" kern="1200" dirty="0" smtClean="0">
                <a:solidFill>
                  <a:srgbClr val="0000CC"/>
                </a:solidFill>
                <a:latin typeface="华文新魏" pitchFamily="2" charset="-122"/>
                <a:ea typeface="华文新魏" pitchFamily="2" charset="-122"/>
              </a:rPr>
              <a:t>……</a:t>
            </a:r>
            <a:r>
              <a:rPr lang="zh-CN" altLang="en-US" sz="2000" kern="1200" dirty="0" smtClean="0">
                <a:solidFill>
                  <a:srgbClr val="0000CC"/>
                </a:solidFill>
                <a:latin typeface="华文新魏" pitchFamily="2" charset="-122"/>
                <a:ea typeface="华文新魏" pitchFamily="2" charset="-122"/>
              </a:rPr>
              <a:t>质量检验与质量管理，互相联系，互为条件，不可分割，没有预防性控制，单靠把关难以奏效，没有把关，也淡不上积极预防，质量检验对本工序是把关，对下工序或用户就是预防。”</a:t>
            </a:r>
          </a:p>
          <a:p>
            <a:pPr marL="0" indent="0" algn="r">
              <a:lnSpc>
                <a:spcPct val="150000"/>
              </a:lnSpc>
              <a:spcBef>
                <a:spcPct val="0"/>
              </a:spcBef>
              <a:buFontTx/>
              <a:buNone/>
              <a:defRPr/>
            </a:pPr>
            <a:r>
              <a:rPr lang="en-US" altLang="zh-CN" sz="2000" dirty="0" smtClean="0">
                <a:latin typeface="华文新魏" pitchFamily="2" charset="-122"/>
                <a:ea typeface="华文新魏" pitchFamily="2" charset="-122"/>
              </a:rPr>
              <a:t>——</a:t>
            </a:r>
            <a:r>
              <a:rPr lang="zh-CN" altLang="zh-CN" sz="2000" dirty="0" smtClean="0">
                <a:latin typeface="华文新魏" pitchFamily="2" charset="-122"/>
                <a:ea typeface="华文新魏" pitchFamily="2" charset="-122"/>
              </a:rPr>
              <a:t>原航空航天部王礼恒副部长</a:t>
            </a:r>
            <a:endParaRPr lang="zh-CN" altLang="en-US" sz="2000" kern="1200" dirty="0" smtClean="0">
              <a:latin typeface="华文新魏" pitchFamily="2" charset="-122"/>
              <a:ea typeface="华文新魏" pitchFamily="2" charset="-122"/>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质量检验与质量管理的关系</a:t>
            </a:r>
            <a:endParaRPr lang="zh-CN" altLang="en-US" sz="3200" smtClean="0"/>
          </a:p>
        </p:txBody>
      </p:sp>
      <p:sp>
        <p:nvSpPr>
          <p:cNvPr id="9" name="文本占位符 8"/>
          <p:cNvSpPr>
            <a:spLocks noGrp="1"/>
          </p:cNvSpPr>
          <p:nvPr>
            <p:ph type="body" sz="half" idx="1"/>
          </p:nvPr>
        </p:nvSpPr>
        <p:spPr>
          <a:xfrm>
            <a:off x="457200" y="1371600"/>
            <a:ext cx="8458200" cy="4525963"/>
          </a:xfrm>
        </p:spPr>
        <p:txBody>
          <a:bodyPr/>
          <a:lstStyle/>
          <a:p>
            <a:pPr>
              <a:lnSpc>
                <a:spcPct val="150000"/>
              </a:lnSpc>
              <a:spcBef>
                <a:spcPct val="0"/>
              </a:spcBef>
              <a:buFont typeface="Wingdings" pitchFamily="2" charset="2"/>
              <a:buChar char="Ø"/>
              <a:defRPr/>
            </a:pPr>
            <a:endParaRPr lang="en-US" altLang="zh-CN" sz="1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质量检验是开展质量管理的</a:t>
            </a:r>
            <a:r>
              <a:rPr lang="zh-CN" altLang="en-US" sz="2400" b="1" kern="1200" dirty="0" smtClean="0">
                <a:solidFill>
                  <a:srgbClr val="FF0000"/>
                </a:solidFill>
                <a:latin typeface="微软雅黑" pitchFamily="34" charset="-122"/>
                <a:ea typeface="微软雅黑" pitchFamily="34" charset="-122"/>
              </a:rPr>
              <a:t>基础和前提</a:t>
            </a:r>
            <a:r>
              <a:rPr lang="zh-CN" altLang="en-US" sz="2400" kern="1200" dirty="0" smtClean="0">
                <a:latin typeface="微软雅黑" pitchFamily="34" charset="-122"/>
                <a:ea typeface="微软雅黑" pitchFamily="34" charset="-122"/>
              </a:rPr>
              <a:t>，检验严把质量关是质量管理的要求，而质量管理可为严把质量关创造好的</a:t>
            </a:r>
            <a:r>
              <a:rPr lang="zh-CN" altLang="en-US" sz="2400" b="1" kern="1200" dirty="0" smtClean="0">
                <a:solidFill>
                  <a:srgbClr val="FF0000"/>
                </a:solidFill>
                <a:latin typeface="微软雅黑" pitchFamily="34" charset="-122"/>
                <a:ea typeface="微软雅黑" pitchFamily="34" charset="-122"/>
              </a:rPr>
              <a:t>环境条件</a:t>
            </a:r>
            <a:r>
              <a:rPr lang="zh-CN" altLang="en-US" sz="2400" kern="1200" dirty="0" smtClean="0">
                <a:latin typeface="微软雅黑" pitchFamily="34" charset="-122"/>
                <a:ea typeface="微软雅黑" pitchFamily="34" charset="-122"/>
              </a:rPr>
              <a:t>。</a:t>
            </a: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endParaRPr lang="en-US" altLang="zh-CN" sz="16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因此，为确保产品质量，必须同时抓质量管理和质量检验，在各自的职能和层面上发挥其规定的职能，相互协调，密切配合，共同搞好质量工作。</a:t>
            </a:r>
          </a:p>
          <a:p>
            <a:pPr>
              <a:lnSpc>
                <a:spcPct val="150000"/>
              </a:lnSpc>
              <a:spcBef>
                <a:spcPct val="0"/>
              </a:spcBef>
              <a:buFont typeface="Wingdings" pitchFamily="2" charset="2"/>
              <a:buChar char="Ø"/>
              <a:defRPr/>
            </a:pPr>
            <a:endParaRPr lang="zh-CN" altLang="en-US" sz="2000" kern="1200" dirty="0" smtClean="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2800" smtClean="0">
                <a:solidFill>
                  <a:schemeClr val="accent2"/>
                </a:solidFill>
                <a:latin typeface="华文新魏" pitchFamily="2" charset="-122"/>
                <a:ea typeface="华文新魏" pitchFamily="2" charset="-122"/>
              </a:rPr>
              <a:t>不断降低检验误差，提高检验水平</a:t>
            </a:r>
            <a:endParaRPr lang="zh-CN" altLang="en-US" sz="2800" smtClean="0"/>
          </a:p>
        </p:txBody>
      </p:sp>
      <p:sp>
        <p:nvSpPr>
          <p:cNvPr id="9" name="文本占位符 8"/>
          <p:cNvSpPr>
            <a:spLocks noGrp="1"/>
          </p:cNvSpPr>
          <p:nvPr>
            <p:ph type="body" sz="half" idx="1"/>
          </p:nvPr>
        </p:nvSpPr>
        <p:spPr>
          <a:xfrm>
            <a:off x="457200" y="1219200"/>
            <a:ext cx="8458200" cy="4525963"/>
          </a:xfrm>
        </p:spPr>
        <p:txBody>
          <a:bodyPr/>
          <a:lstStyle/>
          <a:p>
            <a:pPr marL="0" indent="0" eaLnBrk="1" hangingPunct="1">
              <a:buFontTx/>
              <a:buNone/>
              <a:defRPr/>
            </a:pPr>
            <a:r>
              <a:rPr lang="zh-CN" altLang="en-US" sz="2800" dirty="0" smtClean="0">
                <a:solidFill>
                  <a:srgbClr val="3333FF"/>
                </a:solidFill>
                <a:latin typeface="华文新魏" pitchFamily="2" charset="-122"/>
                <a:ea typeface="华文新魏" pitchFamily="2" charset="-122"/>
              </a:rPr>
              <a:t>（一）检验误差</a:t>
            </a:r>
            <a:endParaRPr lang="en-US" altLang="zh-CN" sz="2800" dirty="0" smtClean="0">
              <a:solidFill>
                <a:srgbClr val="3333FF"/>
              </a:solidFill>
              <a:latin typeface="华文新魏" pitchFamily="2" charset="-122"/>
              <a:ea typeface="华文新魏" pitchFamily="2" charset="-122"/>
            </a:endParaRPr>
          </a:p>
          <a:p>
            <a:pPr marL="0" indent="0" eaLnBrk="1" hangingPunct="1">
              <a:buFontTx/>
              <a:buNone/>
              <a:defRPr/>
            </a:pPr>
            <a:endParaRPr lang="en-US" altLang="zh-CN" sz="1200" kern="1200" dirty="0" smtClean="0">
              <a:latin typeface="微软雅黑" pitchFamily="34" charset="-122"/>
              <a:ea typeface="微软雅黑" pitchFamily="34" charset="-122"/>
            </a:endParaRPr>
          </a:p>
          <a:p>
            <a:pPr>
              <a:lnSpc>
                <a:spcPct val="12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检验工作的实质是通过测量产品的质量特性，判定其合格与否。任何测量方法都存在测量误差，因此检验误差也是</a:t>
            </a:r>
            <a:r>
              <a:rPr lang="zh-CN" altLang="en-US" sz="2400" b="1" kern="1200" dirty="0" smtClean="0">
                <a:solidFill>
                  <a:srgbClr val="FF0000"/>
                </a:solidFill>
                <a:latin typeface="微软雅黑" pitchFamily="34" charset="-122"/>
                <a:ea typeface="微软雅黑" pitchFamily="34" charset="-122"/>
              </a:rPr>
              <a:t>客观存在</a:t>
            </a:r>
            <a:r>
              <a:rPr lang="zh-CN" altLang="en-US" sz="2400" kern="1200" dirty="0" smtClean="0">
                <a:latin typeface="微软雅黑" pitchFamily="34" charset="-122"/>
                <a:ea typeface="微软雅黑" pitchFamily="34" charset="-122"/>
              </a:rPr>
              <a:t>的。</a:t>
            </a:r>
            <a:endParaRPr lang="en-US" altLang="zh-CN" sz="2400" kern="1200" dirty="0" smtClean="0">
              <a:latin typeface="微软雅黑" pitchFamily="34" charset="-122"/>
              <a:ea typeface="微软雅黑" pitchFamily="34" charset="-122"/>
            </a:endParaRPr>
          </a:p>
          <a:p>
            <a:pPr>
              <a:lnSpc>
                <a:spcPct val="120000"/>
              </a:lnSpc>
              <a:spcBef>
                <a:spcPct val="0"/>
              </a:spcBef>
              <a:buFont typeface="Wingdings" pitchFamily="2" charset="2"/>
              <a:buChar char="Ø"/>
              <a:defRPr/>
            </a:pPr>
            <a:endParaRPr lang="zh-CN" altLang="en-US" sz="1100" kern="1200" dirty="0" smtClean="0">
              <a:latin typeface="微软雅黑" pitchFamily="34" charset="-122"/>
              <a:ea typeface="微软雅黑" pitchFamily="34" charset="-122"/>
            </a:endParaRPr>
          </a:p>
          <a:p>
            <a:pPr>
              <a:lnSpc>
                <a:spcPct val="12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根据误差特性，误差分为系统误差、随机误差和粗大误差三类。</a:t>
            </a:r>
            <a:endParaRPr lang="en-US" altLang="zh-CN" sz="2400" kern="1200" dirty="0" smtClean="0">
              <a:latin typeface="微软雅黑" pitchFamily="34" charset="-122"/>
              <a:ea typeface="微软雅黑" pitchFamily="34" charset="-122"/>
            </a:endParaRPr>
          </a:p>
          <a:p>
            <a:pPr marL="742950" lvl="2" indent="-342900">
              <a:lnSpc>
                <a:spcPct val="12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 其中随机误差是不可控的，也是无法消除的。</a:t>
            </a:r>
            <a:endParaRPr lang="en-US" altLang="zh-CN" sz="2000" kern="1200" dirty="0" smtClean="0">
              <a:latin typeface="微软雅黑" pitchFamily="34" charset="-122"/>
              <a:ea typeface="微软雅黑" pitchFamily="34" charset="-122"/>
              <a:cs typeface="+mn-cs"/>
            </a:endParaRPr>
          </a:p>
          <a:p>
            <a:pPr marL="800100" lvl="3" indent="-342900">
              <a:lnSpc>
                <a:spcPct val="120000"/>
              </a:lnSpc>
              <a:spcBef>
                <a:spcPct val="0"/>
              </a:spcBef>
              <a:buFont typeface="Wingdings" pitchFamily="2" charset="2"/>
              <a:buChar char="Ø"/>
              <a:defRPr/>
            </a:pPr>
            <a:r>
              <a:rPr lang="zh-CN" altLang="en-US" kern="1200" dirty="0" smtClean="0">
                <a:latin typeface="微软雅黑" pitchFamily="34" charset="-122"/>
                <a:ea typeface="微软雅黑" pitchFamily="34" charset="-122"/>
                <a:cs typeface="+mn-cs"/>
              </a:rPr>
              <a:t>系统误差在一定程度上也有不可消除性。</a:t>
            </a:r>
            <a:endParaRPr lang="en-US" altLang="zh-CN" kern="1200" dirty="0" smtClean="0">
              <a:latin typeface="微软雅黑" pitchFamily="34" charset="-122"/>
              <a:ea typeface="微软雅黑" pitchFamily="34" charset="-122"/>
              <a:cs typeface="+mn-cs"/>
            </a:endParaRPr>
          </a:p>
          <a:p>
            <a:pPr marL="800100" lvl="3" indent="-342900">
              <a:lnSpc>
                <a:spcPct val="120000"/>
              </a:lnSpc>
              <a:spcBef>
                <a:spcPct val="0"/>
              </a:spcBef>
              <a:buFont typeface="Wingdings" pitchFamily="2" charset="2"/>
              <a:buChar char="Ø"/>
              <a:defRPr/>
            </a:pPr>
            <a:r>
              <a:rPr lang="zh-CN" altLang="en-US" kern="1200" dirty="0" smtClean="0">
                <a:latin typeface="微软雅黑" pitchFamily="34" charset="-122"/>
                <a:ea typeface="微软雅黑" pitchFamily="34" charset="-122"/>
                <a:cs typeface="+mn-cs"/>
              </a:rPr>
              <a:t>粗大误差是指不符合规定条件而导致的误差，如测量错误、计算错误等，含有粗大误差的测量值称作坏值。</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2800" smtClean="0">
                <a:solidFill>
                  <a:schemeClr val="accent2"/>
                </a:solidFill>
                <a:latin typeface="华文新魏" pitchFamily="2" charset="-122"/>
                <a:ea typeface="华文新魏" pitchFamily="2" charset="-122"/>
              </a:rPr>
              <a:t>不断降低检验误差，提高检验水平</a:t>
            </a:r>
            <a:endParaRPr lang="zh-CN" altLang="en-US" sz="2800" smtClean="0"/>
          </a:p>
        </p:txBody>
      </p:sp>
      <p:sp>
        <p:nvSpPr>
          <p:cNvPr id="9" name="文本占位符 8"/>
          <p:cNvSpPr>
            <a:spLocks noGrp="1"/>
          </p:cNvSpPr>
          <p:nvPr>
            <p:ph type="body" sz="half" idx="1"/>
          </p:nvPr>
        </p:nvSpPr>
        <p:spPr>
          <a:xfrm>
            <a:off x="457200" y="1219200"/>
            <a:ext cx="8458200" cy="4525963"/>
          </a:xfrm>
        </p:spPr>
        <p:txBody>
          <a:bodyPr/>
          <a:lstStyle/>
          <a:p>
            <a:pPr marL="0" indent="0" eaLnBrk="1" hangingPunct="1">
              <a:buFontTx/>
              <a:buNone/>
              <a:defRPr/>
            </a:pPr>
            <a:r>
              <a:rPr lang="zh-CN" altLang="en-US" sz="2800" dirty="0" smtClean="0">
                <a:solidFill>
                  <a:srgbClr val="3333FF"/>
                </a:solidFill>
                <a:latin typeface="华文新魏" pitchFamily="2" charset="-122"/>
                <a:ea typeface="华文新魏" pitchFamily="2" charset="-122"/>
              </a:rPr>
              <a:t>（二）  提高检验结果准确性</a:t>
            </a:r>
            <a:endParaRPr lang="en-US" altLang="zh-CN" sz="2800" dirty="0" smtClean="0">
              <a:solidFill>
                <a:srgbClr val="3333FF"/>
              </a:solidFill>
              <a:latin typeface="华文新魏" pitchFamily="2" charset="-122"/>
              <a:ea typeface="华文新魏" pitchFamily="2" charset="-122"/>
            </a:endParaRPr>
          </a:p>
          <a:p>
            <a:pPr marL="0" indent="0" eaLnBrk="1" hangingPunct="1">
              <a:buFontTx/>
              <a:buNone/>
              <a:defRPr/>
            </a:pPr>
            <a:endParaRPr lang="en-US" altLang="zh-CN" sz="1200" kern="1200" dirty="0" smtClean="0">
              <a:latin typeface="微软雅黑" pitchFamily="34" charset="-122"/>
              <a:ea typeface="微软雅黑" pitchFamily="34" charset="-122"/>
            </a:endParaRPr>
          </a:p>
          <a:p>
            <a:pPr>
              <a:lnSpc>
                <a:spcPct val="12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为有效减小检验误差，可采用以下方法：</a:t>
            </a:r>
            <a:endParaRPr lang="en-US" altLang="zh-CN" sz="2400" kern="1200" dirty="0" smtClean="0">
              <a:latin typeface="微软雅黑" pitchFamily="34" charset="-122"/>
              <a:ea typeface="微软雅黑" pitchFamily="34" charset="-122"/>
            </a:endParaRPr>
          </a:p>
          <a:p>
            <a:pPr>
              <a:lnSpc>
                <a:spcPct val="120000"/>
              </a:lnSpc>
              <a:spcBef>
                <a:spcPct val="0"/>
              </a:spcBef>
              <a:buFont typeface="Wingdings" pitchFamily="2" charset="2"/>
              <a:buChar char="Ø"/>
              <a:defRPr/>
            </a:pPr>
            <a:endParaRPr lang="en-US" altLang="zh-CN" sz="18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en-US" altLang="zh-CN" sz="2000" kern="1200" dirty="0" smtClean="0">
                <a:latin typeface="微软雅黑" pitchFamily="34" charset="-122"/>
                <a:ea typeface="微软雅黑" pitchFamily="34" charset="-122"/>
              </a:rPr>
              <a:t>1</a:t>
            </a:r>
            <a:r>
              <a:rPr lang="zh-CN" altLang="en-US" sz="2000" kern="1200" dirty="0" smtClean="0">
                <a:latin typeface="微软雅黑" pitchFamily="34" charset="-122"/>
                <a:ea typeface="微软雅黑" pitchFamily="34" charset="-122"/>
              </a:rPr>
              <a:t>、通过对照检验、校准仪器、结果校正等方法减小系统误差；</a:t>
            </a:r>
            <a:endParaRPr lang="en-US" altLang="zh-CN" sz="20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en-US" altLang="zh-CN" sz="2000" kern="1200" dirty="0" smtClean="0">
                <a:latin typeface="微软雅黑" pitchFamily="34" charset="-122"/>
                <a:ea typeface="微软雅黑" pitchFamily="34" charset="-122"/>
              </a:rPr>
              <a:t>2</a:t>
            </a:r>
            <a:r>
              <a:rPr lang="zh-CN" altLang="en-US" sz="2000" kern="1200" dirty="0" smtClean="0">
                <a:latin typeface="微软雅黑" pitchFamily="34" charset="-122"/>
                <a:ea typeface="微软雅黑" pitchFamily="34" charset="-122"/>
              </a:rPr>
              <a:t>、严格控制检验环境条件；</a:t>
            </a:r>
            <a:endParaRPr lang="en-US" altLang="zh-CN" sz="20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en-US" altLang="zh-CN" sz="2000" kern="1200" dirty="0" smtClean="0">
                <a:latin typeface="微软雅黑" pitchFamily="34" charset="-122"/>
                <a:ea typeface="微软雅黑" pitchFamily="34" charset="-122"/>
              </a:rPr>
              <a:t>3</a:t>
            </a:r>
            <a:r>
              <a:rPr lang="zh-CN" altLang="en-US" sz="2000" kern="1200" dirty="0" smtClean="0">
                <a:latin typeface="微软雅黑" pitchFamily="34" charset="-122"/>
                <a:ea typeface="微软雅黑" pitchFamily="34" charset="-122"/>
              </a:rPr>
              <a:t>、正确选用检验设备和计量器具；</a:t>
            </a:r>
            <a:endParaRPr lang="en-US" altLang="zh-CN" sz="20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en-US" altLang="zh-CN" sz="2000" kern="1200" dirty="0" smtClean="0">
                <a:latin typeface="微软雅黑" pitchFamily="34" charset="-122"/>
                <a:ea typeface="微软雅黑" pitchFamily="34" charset="-122"/>
              </a:rPr>
              <a:t>4</a:t>
            </a:r>
            <a:r>
              <a:rPr lang="zh-CN" altLang="en-US" sz="2000" kern="1200" dirty="0" smtClean="0">
                <a:latin typeface="微软雅黑" pitchFamily="34" charset="-122"/>
                <a:ea typeface="微软雅黑" pitchFamily="34" charset="-122"/>
              </a:rPr>
              <a:t>、合理、科学选择检验方法等等。</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2800" smtClean="0">
                <a:solidFill>
                  <a:schemeClr val="accent2"/>
                </a:solidFill>
                <a:latin typeface="华文新魏" pitchFamily="2" charset="-122"/>
                <a:ea typeface="华文新魏" pitchFamily="2" charset="-122"/>
              </a:rPr>
              <a:t>不断降低检验误差，提高检验水平</a:t>
            </a:r>
            <a:endParaRPr lang="zh-CN" altLang="en-US" sz="2800" smtClean="0"/>
          </a:p>
        </p:txBody>
      </p:sp>
      <p:sp>
        <p:nvSpPr>
          <p:cNvPr id="9" name="文本占位符 8"/>
          <p:cNvSpPr>
            <a:spLocks noGrp="1"/>
          </p:cNvSpPr>
          <p:nvPr>
            <p:ph type="body" sz="half" idx="1"/>
          </p:nvPr>
        </p:nvSpPr>
        <p:spPr>
          <a:xfrm>
            <a:off x="457200" y="1219200"/>
            <a:ext cx="8458200" cy="4525963"/>
          </a:xfrm>
        </p:spPr>
        <p:txBody>
          <a:bodyPr/>
          <a:lstStyle/>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据调查，通常情况下，检验员能检出产品实际质量问题的</a:t>
            </a:r>
            <a:r>
              <a:rPr lang="en-US" altLang="zh-CN" sz="2400" kern="1200" dirty="0" smtClean="0">
                <a:latin typeface="微软雅黑" pitchFamily="34" charset="-122"/>
                <a:ea typeface="微软雅黑" pitchFamily="34" charset="-122"/>
              </a:rPr>
              <a:t>80%</a:t>
            </a:r>
            <a:r>
              <a:rPr lang="zh-CN" altLang="en-US" sz="2400" kern="1200" dirty="0" smtClean="0">
                <a:latin typeface="微软雅黑" pitchFamily="34" charset="-122"/>
                <a:ea typeface="微软雅黑" pitchFamily="34" charset="-122"/>
              </a:rPr>
              <a:t>左右，其余约</a:t>
            </a:r>
            <a:r>
              <a:rPr lang="en-US" altLang="zh-CN" sz="2400" kern="1200" dirty="0" smtClean="0">
                <a:latin typeface="微软雅黑" pitchFamily="34" charset="-122"/>
                <a:ea typeface="微软雅黑" pitchFamily="34" charset="-122"/>
              </a:rPr>
              <a:t>20%</a:t>
            </a:r>
            <a:r>
              <a:rPr lang="zh-CN" altLang="en-US" sz="2400" kern="1200" dirty="0" smtClean="0">
                <a:latin typeface="微软雅黑" pitchFamily="34" charset="-122"/>
                <a:ea typeface="微软雅黑" pitchFamily="34" charset="-122"/>
              </a:rPr>
              <a:t>的质量问题往往会被漏掉。</a:t>
            </a: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因此，提高检验员专业素质是减少检验误差发生最有效的手段。</a:t>
            </a:r>
            <a:endParaRPr lang="en-US" altLang="zh-CN" sz="24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检验员误差有：</a:t>
            </a:r>
            <a:endParaRPr lang="en-US" altLang="zh-CN" sz="24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en-US" altLang="zh-CN" sz="2000" kern="1200" dirty="0" smtClean="0">
                <a:latin typeface="微软雅黑" pitchFamily="34" charset="-122"/>
                <a:ea typeface="微软雅黑" pitchFamily="34" charset="-122"/>
              </a:rPr>
              <a:t>1</a:t>
            </a:r>
            <a:r>
              <a:rPr lang="zh-CN" altLang="en-US" sz="2000" kern="1200" dirty="0" smtClean="0">
                <a:latin typeface="微软雅黑" pitchFamily="34" charset="-122"/>
                <a:ea typeface="微软雅黑" pitchFamily="34" charset="-122"/>
              </a:rPr>
              <a:t>、由于检验技能缺乏而导致的技术性误差；</a:t>
            </a:r>
            <a:endParaRPr lang="en-US" altLang="zh-CN" sz="20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en-US" altLang="zh-CN" sz="2000" kern="1200" dirty="0" smtClean="0">
                <a:latin typeface="微软雅黑" pitchFamily="34" charset="-122"/>
                <a:ea typeface="微软雅黑" pitchFamily="34" charset="-122"/>
              </a:rPr>
              <a:t>2</a:t>
            </a:r>
            <a:r>
              <a:rPr lang="zh-CN" altLang="en-US" sz="2000" kern="1200" dirty="0" smtClean="0">
                <a:latin typeface="微软雅黑" pitchFamily="34" charset="-122"/>
                <a:ea typeface="微软雅黑" pitchFamily="34" charset="-122"/>
              </a:rPr>
              <a:t>、由于马虎大意而造成的粗心大意误差：</a:t>
            </a:r>
            <a:endParaRPr lang="en-US" altLang="zh-CN" sz="20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en-US" altLang="zh-CN" sz="2000" kern="1200" dirty="0" smtClean="0">
                <a:latin typeface="微软雅黑" pitchFamily="34" charset="-122"/>
                <a:ea typeface="微软雅黑" pitchFamily="34" charset="-122"/>
              </a:rPr>
              <a:t>3</a:t>
            </a:r>
            <a:r>
              <a:rPr lang="zh-CN" altLang="en-US" sz="2000" kern="1200" dirty="0" smtClean="0">
                <a:latin typeface="微软雅黑" pitchFamily="34" charset="-122"/>
                <a:ea typeface="微软雅黑" pitchFamily="34" charset="-122"/>
              </a:rPr>
              <a:t>、由于生产不均衡及管理混乱而造成的程序性误差。</a:t>
            </a:r>
          </a:p>
          <a:p>
            <a:pPr>
              <a:lnSpc>
                <a:spcPct val="150000"/>
              </a:lnSpc>
              <a:spcBef>
                <a:spcPct val="0"/>
              </a:spcBef>
              <a:buFont typeface="Wingdings" pitchFamily="2" charset="2"/>
              <a:buChar char="Ø"/>
              <a:defRPr/>
            </a:pPr>
            <a:endParaRPr lang="zh-CN" altLang="en-US" sz="2000" kern="1200" dirty="0" smtClean="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2800" smtClean="0">
                <a:solidFill>
                  <a:schemeClr val="accent2"/>
                </a:solidFill>
                <a:latin typeface="华文新魏" pitchFamily="2" charset="-122"/>
                <a:ea typeface="华文新魏" pitchFamily="2" charset="-122"/>
              </a:rPr>
              <a:t>不断降低检验误差，提高检验水平</a:t>
            </a:r>
            <a:endParaRPr lang="zh-CN" altLang="en-US" sz="2800" smtClean="0"/>
          </a:p>
        </p:txBody>
      </p:sp>
      <p:sp>
        <p:nvSpPr>
          <p:cNvPr id="9" name="文本占位符 8"/>
          <p:cNvSpPr>
            <a:spLocks noGrp="1"/>
          </p:cNvSpPr>
          <p:nvPr>
            <p:ph type="body" sz="half" idx="1"/>
          </p:nvPr>
        </p:nvSpPr>
        <p:spPr>
          <a:xfrm>
            <a:off x="457200" y="1219200"/>
            <a:ext cx="8077200" cy="4525963"/>
          </a:xfrm>
        </p:spPr>
        <p:txBody>
          <a:bodyPr/>
          <a:lstStyle/>
          <a:p>
            <a:pPr>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rPr>
              <a:t>应对检验员误差的办法有：</a:t>
            </a:r>
            <a:endParaRPr lang="en-US" altLang="zh-CN" sz="24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en-US" altLang="zh-CN" sz="2000" kern="1200" dirty="0" smtClean="0">
                <a:latin typeface="微软雅黑" pitchFamily="34" charset="-122"/>
                <a:ea typeface="微软雅黑" pitchFamily="34" charset="-122"/>
              </a:rPr>
              <a:t>1</a:t>
            </a:r>
            <a:r>
              <a:rPr lang="zh-CN" altLang="en-US" sz="2000" kern="1200" dirty="0" smtClean="0">
                <a:latin typeface="微软雅黑" pitchFamily="34" charset="-122"/>
                <a:ea typeface="微软雅黑" pitchFamily="34" charset="-122"/>
              </a:rPr>
              <a:t>、防止技术性误差主要通过采取有效措施提高检验员专业技能水平；</a:t>
            </a:r>
            <a:endParaRPr lang="en-US" altLang="zh-CN" sz="20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en-US" altLang="zh-CN" sz="2000" kern="1200" dirty="0" smtClean="0">
                <a:latin typeface="微软雅黑" pitchFamily="34" charset="-122"/>
                <a:ea typeface="微软雅黑" pitchFamily="34" charset="-122"/>
              </a:rPr>
              <a:t>2</a:t>
            </a:r>
            <a:r>
              <a:rPr lang="zh-CN" altLang="en-US" sz="2000" kern="1200" dirty="0" smtClean="0">
                <a:latin typeface="微软雅黑" pitchFamily="34" charset="-122"/>
                <a:ea typeface="微软雅黑" pitchFamily="34" charset="-122"/>
              </a:rPr>
              <a:t>、防止粗心大意误差主要通过使用自动化检验装置、采用不易出差错的检验方法、把复杂检验内容简单化、使用感官放大器以及合理安排检验员工作时间等；</a:t>
            </a:r>
            <a:endParaRPr lang="en-US" altLang="zh-CN" sz="20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en-US" altLang="zh-CN" sz="2000" kern="1200" dirty="0" smtClean="0">
                <a:latin typeface="微软雅黑" pitchFamily="34" charset="-122"/>
                <a:ea typeface="微软雅黑" pitchFamily="34" charset="-122"/>
              </a:rPr>
              <a:t>3</a:t>
            </a:r>
            <a:r>
              <a:rPr lang="zh-CN" altLang="en-US" sz="2000" kern="1200" dirty="0" smtClean="0">
                <a:latin typeface="微软雅黑" pitchFamily="34" charset="-122"/>
                <a:ea typeface="微软雅黑" pitchFamily="34" charset="-122"/>
              </a:rPr>
              <a:t>、防止程序性误差的主要措施有强化管理、均衡生产，标识明确、分区管理，明确职责、优化流程等。</a:t>
            </a:r>
          </a:p>
          <a:p>
            <a:pPr lvl="1">
              <a:lnSpc>
                <a:spcPct val="150000"/>
              </a:lnSpc>
              <a:spcBef>
                <a:spcPct val="0"/>
              </a:spcBef>
              <a:buFont typeface="Wingdings" pitchFamily="2" charset="2"/>
              <a:buChar char="Ø"/>
              <a:defRPr/>
            </a:pPr>
            <a:endParaRPr lang="zh-CN" altLang="en-US" sz="2000" kern="1200" dirty="0" smtClean="0">
              <a:latin typeface="微软雅黑" pitchFamily="34" charset="-122"/>
              <a:ea typeface="微软雅黑" pitchFamily="34" charset="-122"/>
            </a:endParaRPr>
          </a:p>
          <a:p>
            <a:pPr>
              <a:lnSpc>
                <a:spcPct val="150000"/>
              </a:lnSpc>
              <a:spcBef>
                <a:spcPct val="0"/>
              </a:spcBef>
              <a:buFont typeface="Wingdings" pitchFamily="2" charset="2"/>
              <a:buChar char="Ø"/>
              <a:defRPr/>
            </a:pPr>
            <a:endParaRPr lang="zh-CN" altLang="en-US" sz="2000" kern="1200" dirty="0" smtClean="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航天型号两个“五条归零标准”</a:t>
            </a:r>
            <a:endParaRPr lang="zh-CN" altLang="en-US" sz="2400" dirty="0" smtClean="0"/>
          </a:p>
        </p:txBody>
      </p:sp>
      <p:sp>
        <p:nvSpPr>
          <p:cNvPr id="9" name="文本占位符 8"/>
          <p:cNvSpPr>
            <a:spLocks noGrp="1"/>
          </p:cNvSpPr>
          <p:nvPr>
            <p:ph type="body" sz="half" idx="1"/>
          </p:nvPr>
        </p:nvSpPr>
        <p:spPr>
          <a:xfrm>
            <a:off x="457200" y="1219200"/>
            <a:ext cx="8458200" cy="4525963"/>
          </a:xfrm>
        </p:spPr>
        <p:txBody>
          <a:bodyPr/>
          <a:lstStyle/>
          <a:p>
            <a:pPr marL="0" indent="0" eaLnBrk="1" hangingPunct="1">
              <a:buFontTx/>
              <a:buNone/>
              <a:defRPr/>
            </a:pPr>
            <a:r>
              <a:rPr lang="zh-CN" altLang="en-US" sz="2800" dirty="0">
                <a:solidFill>
                  <a:srgbClr val="3333FF"/>
                </a:solidFill>
                <a:latin typeface="华文新魏" pitchFamily="2" charset="-122"/>
                <a:ea typeface="华文新魏" pitchFamily="2" charset="-122"/>
              </a:rPr>
              <a:t>（</a:t>
            </a:r>
            <a:r>
              <a:rPr lang="en-US" altLang="zh-CN" sz="2800" dirty="0">
                <a:solidFill>
                  <a:srgbClr val="3333FF"/>
                </a:solidFill>
                <a:latin typeface="华文新魏" pitchFamily="2" charset="-122"/>
                <a:ea typeface="华文新魏" pitchFamily="2" charset="-122"/>
              </a:rPr>
              <a:t>1</a:t>
            </a:r>
            <a:r>
              <a:rPr lang="zh-CN" altLang="en-US" sz="2800" dirty="0">
                <a:solidFill>
                  <a:srgbClr val="3333FF"/>
                </a:solidFill>
                <a:latin typeface="华文新魏" pitchFamily="2" charset="-122"/>
                <a:ea typeface="华文新魏" pitchFamily="2" charset="-122"/>
              </a:rPr>
              <a:t>）</a:t>
            </a:r>
            <a:r>
              <a:rPr lang="zh-CN" altLang="en-US" sz="2800" u="sng" dirty="0">
                <a:solidFill>
                  <a:srgbClr val="3333FF"/>
                </a:solidFill>
                <a:latin typeface="华文新魏" pitchFamily="2" charset="-122"/>
                <a:ea typeface="华文新魏" pitchFamily="2" charset="-122"/>
              </a:rPr>
              <a:t>技术问题五条归零标准</a:t>
            </a:r>
            <a:endParaRPr lang="en-US" altLang="zh-CN" sz="1200" u="sng" kern="1200" dirty="0">
              <a:latin typeface="微软雅黑" pitchFamily="34" charset="-122"/>
              <a:ea typeface="微软雅黑" pitchFamily="34" charset="-122"/>
            </a:endParaRPr>
          </a:p>
          <a:p>
            <a:pPr>
              <a:lnSpc>
                <a:spcPct val="120000"/>
              </a:lnSpc>
              <a:spcBef>
                <a:spcPct val="0"/>
              </a:spcBef>
              <a:buFont typeface="Wingdings" pitchFamily="2" charset="2"/>
              <a:buChar char="Ø"/>
              <a:defRPr/>
            </a:pPr>
            <a:endParaRPr lang="en-US" altLang="zh-CN" sz="1800" kern="1200" dirty="0">
              <a:latin typeface="微软雅黑" pitchFamily="34" charset="-122"/>
              <a:ea typeface="微软雅黑" pitchFamily="34" charset="-122"/>
            </a:endParaRPr>
          </a:p>
          <a:p>
            <a:pPr marL="457200" lvl="1" indent="0" algn="ctr">
              <a:lnSpc>
                <a:spcPct val="120000"/>
              </a:lnSpc>
              <a:spcBef>
                <a:spcPct val="0"/>
              </a:spcBef>
              <a:buFontTx/>
              <a:buNone/>
              <a:defRPr/>
            </a:pPr>
            <a:r>
              <a:rPr lang="zh-CN" altLang="en-US" sz="2400" b="1" kern="1200" dirty="0" smtClean="0">
                <a:latin typeface="微软雅黑" pitchFamily="34" charset="-122"/>
                <a:ea typeface="微软雅黑" pitchFamily="34" charset="-122"/>
              </a:rPr>
              <a:t>定位准确、            机理清楚、</a:t>
            </a:r>
            <a:endParaRPr lang="en-US" altLang="zh-CN" sz="2400" b="1" kern="1200" dirty="0" smtClean="0">
              <a:latin typeface="微软雅黑" pitchFamily="34" charset="-122"/>
              <a:ea typeface="微软雅黑" pitchFamily="34" charset="-122"/>
            </a:endParaRPr>
          </a:p>
          <a:p>
            <a:pPr marL="457200" lvl="1" indent="0" algn="ctr">
              <a:lnSpc>
                <a:spcPct val="120000"/>
              </a:lnSpc>
              <a:spcBef>
                <a:spcPct val="0"/>
              </a:spcBef>
              <a:buFontTx/>
              <a:buNone/>
              <a:defRPr/>
            </a:pPr>
            <a:r>
              <a:rPr lang="zh-CN" altLang="en-US" sz="2400" b="1" kern="1200" dirty="0" smtClean="0">
                <a:latin typeface="微软雅黑" pitchFamily="34" charset="-122"/>
                <a:ea typeface="微软雅黑" pitchFamily="34" charset="-122"/>
              </a:rPr>
              <a:t>故障复现、            措施有效、</a:t>
            </a:r>
            <a:endParaRPr lang="en-US" altLang="zh-CN" sz="2400" b="1" kern="1200" dirty="0" smtClean="0">
              <a:latin typeface="微软雅黑" pitchFamily="34" charset="-122"/>
              <a:ea typeface="微软雅黑" pitchFamily="34" charset="-122"/>
            </a:endParaRPr>
          </a:p>
          <a:p>
            <a:pPr marL="457200" lvl="1" indent="0" algn="ctr">
              <a:lnSpc>
                <a:spcPct val="120000"/>
              </a:lnSpc>
              <a:spcBef>
                <a:spcPct val="0"/>
              </a:spcBef>
              <a:buFontTx/>
              <a:buNone/>
              <a:defRPr/>
            </a:pPr>
            <a:r>
              <a:rPr lang="zh-CN" altLang="en-US" sz="2400" b="1" kern="1200" dirty="0" smtClean="0">
                <a:latin typeface="微软雅黑" pitchFamily="34" charset="-122"/>
                <a:ea typeface="微软雅黑" pitchFamily="34" charset="-122"/>
              </a:rPr>
              <a:t>举一反三</a:t>
            </a:r>
            <a:endParaRPr lang="en-US" altLang="zh-CN" sz="2400" b="1" kern="1200" dirty="0" smtClean="0">
              <a:latin typeface="微软雅黑" pitchFamily="34" charset="-122"/>
              <a:ea typeface="微软雅黑" pitchFamily="34" charset="-122"/>
            </a:endParaRPr>
          </a:p>
          <a:p>
            <a:pPr marL="0" indent="0" eaLnBrk="1" hangingPunct="1">
              <a:buFontTx/>
              <a:buNone/>
              <a:defRPr/>
            </a:pPr>
            <a:r>
              <a:rPr lang="zh-CN" altLang="en-US" sz="2800" dirty="0" smtClean="0">
                <a:solidFill>
                  <a:srgbClr val="3333FF"/>
                </a:solidFill>
                <a:latin typeface="华文新魏" pitchFamily="2" charset="-122"/>
                <a:ea typeface="华文新魏" pitchFamily="2" charset="-122"/>
              </a:rPr>
              <a:t>（</a:t>
            </a:r>
            <a:r>
              <a:rPr lang="en-US" altLang="zh-CN" sz="2800" dirty="0" smtClean="0">
                <a:solidFill>
                  <a:srgbClr val="3333FF"/>
                </a:solidFill>
                <a:latin typeface="华文新魏" pitchFamily="2" charset="-122"/>
                <a:ea typeface="华文新魏" pitchFamily="2" charset="-122"/>
              </a:rPr>
              <a:t>2</a:t>
            </a:r>
            <a:r>
              <a:rPr lang="zh-CN" altLang="en-US" sz="2800" dirty="0" smtClean="0">
                <a:solidFill>
                  <a:srgbClr val="3333FF"/>
                </a:solidFill>
                <a:latin typeface="华文新魏" pitchFamily="2" charset="-122"/>
                <a:ea typeface="华文新魏" pitchFamily="2" charset="-122"/>
              </a:rPr>
              <a:t>）</a:t>
            </a:r>
            <a:r>
              <a:rPr lang="zh-CN" altLang="en-US" sz="2800" u="sng" dirty="0" smtClean="0">
                <a:solidFill>
                  <a:srgbClr val="3333FF"/>
                </a:solidFill>
                <a:latin typeface="华文新魏" pitchFamily="2" charset="-122"/>
                <a:ea typeface="华文新魏" pitchFamily="2" charset="-122"/>
              </a:rPr>
              <a:t>管理问题五条归零标准</a:t>
            </a:r>
            <a:endParaRPr lang="en-US" altLang="zh-CN" sz="1200" u="sng" kern="1200" dirty="0" smtClean="0">
              <a:latin typeface="微软雅黑" pitchFamily="34" charset="-122"/>
              <a:ea typeface="微软雅黑" pitchFamily="34" charset="-122"/>
            </a:endParaRPr>
          </a:p>
          <a:p>
            <a:pPr>
              <a:lnSpc>
                <a:spcPct val="120000"/>
              </a:lnSpc>
              <a:spcBef>
                <a:spcPct val="0"/>
              </a:spcBef>
              <a:buFont typeface="Wingdings" pitchFamily="2" charset="2"/>
              <a:buChar char="Ø"/>
              <a:defRPr/>
            </a:pPr>
            <a:endParaRPr lang="en-US" altLang="zh-CN" sz="1800" kern="1200" dirty="0">
              <a:latin typeface="微软雅黑" pitchFamily="34" charset="-122"/>
              <a:ea typeface="微软雅黑" pitchFamily="34" charset="-122"/>
            </a:endParaRPr>
          </a:p>
          <a:p>
            <a:pPr marL="457200" lvl="1" indent="0" algn="ctr">
              <a:lnSpc>
                <a:spcPct val="120000"/>
              </a:lnSpc>
              <a:spcBef>
                <a:spcPct val="0"/>
              </a:spcBef>
              <a:buFontTx/>
              <a:buNone/>
              <a:defRPr/>
            </a:pPr>
            <a:r>
              <a:rPr lang="zh-CN" altLang="en-US" sz="2400" b="1" kern="1200" dirty="0" smtClean="0">
                <a:latin typeface="微软雅黑" pitchFamily="34" charset="-122"/>
                <a:ea typeface="微软雅黑" pitchFamily="34" charset="-122"/>
              </a:rPr>
              <a:t>过程清楚、            责任明确、</a:t>
            </a:r>
            <a:endParaRPr lang="en-US" altLang="zh-CN" sz="2400" b="1" kern="1200" dirty="0" smtClean="0">
              <a:latin typeface="微软雅黑" pitchFamily="34" charset="-122"/>
              <a:ea typeface="微软雅黑" pitchFamily="34" charset="-122"/>
            </a:endParaRPr>
          </a:p>
          <a:p>
            <a:pPr marL="457200" lvl="1" indent="0" algn="ctr">
              <a:lnSpc>
                <a:spcPct val="120000"/>
              </a:lnSpc>
              <a:spcBef>
                <a:spcPct val="0"/>
              </a:spcBef>
              <a:buFontTx/>
              <a:buNone/>
              <a:defRPr/>
            </a:pPr>
            <a:r>
              <a:rPr lang="zh-CN" altLang="en-US" sz="2400" b="1" kern="1200" dirty="0" smtClean="0">
                <a:latin typeface="微软雅黑" pitchFamily="34" charset="-122"/>
                <a:ea typeface="微软雅黑" pitchFamily="34" charset="-122"/>
              </a:rPr>
              <a:t>措施落实、            严肃处理、</a:t>
            </a:r>
            <a:endParaRPr lang="en-US" altLang="zh-CN" sz="2400" b="1" kern="1200" dirty="0" smtClean="0">
              <a:latin typeface="微软雅黑" pitchFamily="34" charset="-122"/>
              <a:ea typeface="微软雅黑" pitchFamily="34" charset="-122"/>
            </a:endParaRPr>
          </a:p>
          <a:p>
            <a:pPr marL="457200" lvl="1" indent="0" algn="ctr">
              <a:lnSpc>
                <a:spcPct val="120000"/>
              </a:lnSpc>
              <a:spcBef>
                <a:spcPct val="0"/>
              </a:spcBef>
              <a:buFontTx/>
              <a:buNone/>
              <a:defRPr/>
            </a:pPr>
            <a:r>
              <a:rPr lang="zh-CN" altLang="en-US" sz="2400" b="1" kern="1200" dirty="0" smtClean="0">
                <a:latin typeface="微软雅黑" pitchFamily="34" charset="-122"/>
                <a:ea typeface="微软雅黑" pitchFamily="34" charset="-122"/>
              </a:rPr>
              <a:t>完善规章</a:t>
            </a:r>
            <a:endParaRPr lang="zh-CN" altLang="en-US" sz="2400" b="1" kern="12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概念与术语</a:t>
            </a:r>
          </a:p>
        </p:txBody>
      </p:sp>
      <p:sp>
        <p:nvSpPr>
          <p:cNvPr id="4" name="内容占位符 2"/>
          <p:cNvSpPr>
            <a:spLocks noGrp="1"/>
          </p:cNvSpPr>
          <p:nvPr>
            <p:ph idx="1"/>
          </p:nvPr>
        </p:nvSpPr>
        <p:spPr>
          <a:xfrm>
            <a:off x="-76200" y="1066800"/>
            <a:ext cx="8610600" cy="5211763"/>
          </a:xfrm>
        </p:spPr>
        <p:txBody>
          <a:bodyPr/>
          <a:lstStyle/>
          <a:p>
            <a:pPr marL="685800" lvl="2" defTabSz="1200150" eaLnBrk="1" hangingPunct="1">
              <a:lnSpc>
                <a:spcPct val="90000"/>
              </a:lnSpc>
              <a:spcAft>
                <a:spcPct val="15000"/>
              </a:spcAft>
              <a:buFontTx/>
              <a:buChar char="••"/>
              <a:defRPr/>
            </a:pPr>
            <a:endParaRPr lang="en-US" altLang="zh-CN" sz="1100" kern="1200" dirty="0" smtClean="0">
              <a:solidFill>
                <a:srgbClr val="3333FF"/>
              </a:solidFill>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800" kern="1200" dirty="0" smtClean="0">
                <a:solidFill>
                  <a:srgbClr val="3333FF"/>
                </a:solidFill>
                <a:latin typeface="微软雅黑" pitchFamily="34" charset="-122"/>
                <a:ea typeface="微软雅黑" pitchFamily="34" charset="-122"/>
              </a:rPr>
              <a:t>不合格</a:t>
            </a: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未满足要求。</a:t>
            </a:r>
            <a:endParaRPr lang="en-US" altLang="zh-CN" sz="2400"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800" kern="1200" dirty="0" smtClean="0">
                <a:solidFill>
                  <a:srgbClr val="3333FF"/>
                </a:solidFill>
                <a:latin typeface="微软雅黑" pitchFamily="34" charset="-122"/>
                <a:ea typeface="微软雅黑" pitchFamily="34" charset="-122"/>
              </a:rPr>
              <a:t>缺陷</a:t>
            </a: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未满足与预期或规定用途有关的要求。</a:t>
            </a:r>
            <a:endParaRPr lang="en-US" altLang="zh-CN" sz="24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应与不合格严加区分，慎用。</a:t>
            </a:r>
            <a:endParaRPr lang="en-US" altLang="zh-CN" sz="2800" dirty="0" smtClean="0">
              <a:solidFill>
                <a:srgbClr val="3333FF"/>
              </a:solidFill>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800" dirty="0" smtClean="0">
                <a:solidFill>
                  <a:srgbClr val="3333FF"/>
                </a:solidFill>
                <a:latin typeface="微软雅黑" pitchFamily="34" charset="-122"/>
                <a:ea typeface="微软雅黑" pitchFamily="34" charset="-122"/>
              </a:rPr>
              <a:t>返工</a:t>
            </a:r>
            <a:endParaRPr lang="zh-CN" altLang="en-US" sz="2800" kern="1200" dirty="0" smtClean="0">
              <a:solidFill>
                <a:srgbClr val="3333FF"/>
              </a:solidFill>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kern="1200" dirty="0" smtClean="0">
                <a:latin typeface="微软雅黑" pitchFamily="34" charset="-122"/>
                <a:ea typeface="微软雅黑" pitchFamily="34" charset="-122"/>
              </a:rPr>
              <a:t>为使不合格产品符合要求而对其所采取的措施。</a:t>
            </a:r>
            <a:endParaRPr lang="en-US" altLang="zh-CN" sz="2400" kern="1200"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800" dirty="0" smtClean="0">
                <a:solidFill>
                  <a:srgbClr val="3333FF"/>
                </a:solidFill>
                <a:latin typeface="微软雅黑" pitchFamily="34" charset="-122"/>
                <a:ea typeface="微软雅黑" pitchFamily="34" charset="-122"/>
              </a:rPr>
              <a:t>返修</a:t>
            </a: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为使不合格产品满足预期用途而对其所采取的措施。</a:t>
            </a:r>
            <a:endParaRPr lang="en-US" altLang="zh-CN" sz="2400" dirty="0" smtClean="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09600" y="2057400"/>
            <a:ext cx="7772400" cy="212365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6600" dirty="0" smtClean="0">
                <a:solidFill>
                  <a:srgbClr val="6170FF"/>
                </a:solidFill>
                <a:latin typeface="Arial Black" pitchFamily="34" charset="0"/>
                <a:ea typeface="隶书" pitchFamily="49" charset="-122"/>
              </a:rPr>
              <a:t>质量检验机构</a:t>
            </a:r>
            <a:endParaRPr lang="en-US" altLang="zh-CN" sz="6600" dirty="0" smtClean="0">
              <a:solidFill>
                <a:srgbClr val="6170FF"/>
              </a:solidFill>
              <a:latin typeface="Arial Black" pitchFamily="34" charset="0"/>
              <a:ea typeface="隶书" pitchFamily="49" charset="-122"/>
            </a:endParaRPr>
          </a:p>
          <a:p>
            <a:pPr algn="ctr" eaLnBrk="1" hangingPunct="1"/>
            <a:r>
              <a:rPr lang="zh-CN" altLang="en-US" sz="6600" dirty="0" smtClean="0">
                <a:solidFill>
                  <a:srgbClr val="6170FF"/>
                </a:solidFill>
                <a:latin typeface="Arial Black" pitchFamily="34" charset="0"/>
                <a:ea typeface="隶书" pitchFamily="49" charset="-122"/>
              </a:rPr>
              <a:t>及职责权限</a:t>
            </a:r>
            <a:endParaRPr lang="zh-CN" altLang="zh-CN" sz="6600" dirty="0">
              <a:solidFill>
                <a:srgbClr val="6170FF"/>
              </a:solidFill>
              <a:latin typeface="Times New Roman" pitchFamily="18" charset="0"/>
              <a:ea typeface="黑体" pitchFamily="2" charset="-122"/>
            </a:endParaRPr>
          </a:p>
        </p:txBody>
      </p:sp>
      <p:sp>
        <p:nvSpPr>
          <p:cNvPr id="2" name="矩形 1"/>
          <p:cNvSpPr/>
          <p:nvPr/>
        </p:nvSpPr>
        <p:spPr>
          <a:xfrm>
            <a:off x="7698313" y="6061670"/>
            <a:ext cx="569387" cy="923330"/>
          </a:xfrm>
          <a:prstGeom prst="rect">
            <a:avLst/>
          </a:prstGeom>
          <a:noFill/>
        </p:spPr>
        <p:txBody>
          <a:bodyPr wrap="none" lIns="91440" tIns="45720" rIns="91440" bIns="45720">
            <a:spAutoFit/>
          </a:bodyPr>
          <a:lstStyle/>
          <a:p>
            <a:pPr algn="ctr"/>
            <a:r>
              <a:rPr lang="en-US" altLang="zh-CN"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a:t>
            </a:r>
            <a:endParaRPr lang="zh-CN" alt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 xmlns:p14="http://schemas.microsoft.com/office/powerpoint/2010/main" val="305544186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质量检验机构及职责权限</a:t>
            </a:r>
            <a:endParaRPr lang="zh-CN" altLang="en-US" sz="2800" dirty="0" smtClean="0"/>
          </a:p>
        </p:txBody>
      </p:sp>
      <p:sp>
        <p:nvSpPr>
          <p:cNvPr id="9" name="文本占位符 8"/>
          <p:cNvSpPr>
            <a:spLocks noGrp="1"/>
          </p:cNvSpPr>
          <p:nvPr>
            <p:ph type="body" sz="half" idx="1"/>
          </p:nvPr>
        </p:nvSpPr>
        <p:spPr>
          <a:xfrm>
            <a:off x="457200" y="1219200"/>
            <a:ext cx="8458200" cy="4525963"/>
          </a:xfrm>
        </p:spPr>
        <p:txBody>
          <a:bodyPr/>
          <a:lstStyle/>
          <a:p>
            <a:pPr eaLnBrk="1" hangingPunct="1">
              <a:buFont typeface="Wingdings" pitchFamily="2" charset="2"/>
              <a:buChar char="p"/>
              <a:defRPr/>
            </a:pPr>
            <a:r>
              <a:rPr lang="zh-CN" altLang="en-US" sz="2800" dirty="0" smtClean="0">
                <a:solidFill>
                  <a:srgbClr val="3333FF"/>
                </a:solidFill>
                <a:latin typeface="华文新魏" pitchFamily="2" charset="-122"/>
                <a:ea typeface="华文新魏" pitchFamily="2" charset="-122"/>
              </a:rPr>
              <a:t>质量</a:t>
            </a:r>
            <a:r>
              <a:rPr lang="zh-CN" altLang="en-US" sz="2800" dirty="0">
                <a:solidFill>
                  <a:srgbClr val="3333FF"/>
                </a:solidFill>
                <a:latin typeface="华文新魏" pitchFamily="2" charset="-122"/>
                <a:ea typeface="华文新魏" pitchFamily="2" charset="-122"/>
              </a:rPr>
              <a:t>检验机构设置的</a:t>
            </a:r>
            <a:r>
              <a:rPr lang="zh-CN" altLang="en-US" sz="2800" dirty="0" smtClean="0">
                <a:solidFill>
                  <a:srgbClr val="3333FF"/>
                </a:solidFill>
                <a:latin typeface="华文新魏" pitchFamily="2" charset="-122"/>
                <a:ea typeface="华文新魏" pitchFamily="2" charset="-122"/>
              </a:rPr>
              <a:t>必要性</a:t>
            </a:r>
            <a:endParaRPr lang="en-US" altLang="zh-CN" sz="2800" dirty="0" smtClean="0">
              <a:solidFill>
                <a:srgbClr val="3333FF"/>
              </a:solidFill>
              <a:latin typeface="华文新魏" pitchFamily="2" charset="-122"/>
              <a:ea typeface="华文新魏" pitchFamily="2" charset="-122"/>
            </a:endParaRPr>
          </a:p>
          <a:p>
            <a:pPr marL="0" indent="0" eaLnBrk="1" hangingPunct="1">
              <a:buFontTx/>
              <a:buNone/>
              <a:defRPr/>
            </a:pPr>
            <a:endParaRPr lang="en-US" altLang="zh-CN" sz="1800" kern="1200" dirty="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cs typeface="+mn-cs"/>
              </a:rPr>
              <a:t>是</a:t>
            </a:r>
            <a:r>
              <a:rPr lang="zh-CN" altLang="en-US" sz="2400" kern="1200" dirty="0">
                <a:latin typeface="微软雅黑" pitchFamily="34" charset="-122"/>
                <a:ea typeface="微软雅黑" pitchFamily="34" charset="-122"/>
                <a:cs typeface="+mn-cs"/>
              </a:rPr>
              <a:t>生产力发展的必然要求。</a:t>
            </a:r>
          </a:p>
          <a:p>
            <a:pPr lvl="1">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cs typeface="+mn-cs"/>
              </a:rPr>
              <a:t>是</a:t>
            </a:r>
            <a:r>
              <a:rPr lang="zh-CN" altLang="en-US" sz="2400" kern="1200" dirty="0">
                <a:latin typeface="微软雅黑" pitchFamily="34" charset="-122"/>
                <a:ea typeface="微软雅黑" pitchFamily="34" charset="-122"/>
                <a:cs typeface="+mn-cs"/>
              </a:rPr>
              <a:t>提高生产效率，降低成本</a:t>
            </a:r>
            <a:r>
              <a:rPr lang="zh-CN" altLang="en-US" sz="2400" kern="1200" dirty="0" smtClean="0">
                <a:latin typeface="微软雅黑" pitchFamily="34" charset="-122"/>
                <a:ea typeface="微软雅黑" pitchFamily="34" charset="-122"/>
                <a:cs typeface="+mn-cs"/>
              </a:rPr>
              <a:t>的需要。</a:t>
            </a:r>
            <a:endParaRPr lang="en-US" altLang="zh-CN" sz="24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cs typeface="+mn-cs"/>
              </a:rPr>
              <a:t>是建立</a:t>
            </a:r>
            <a:r>
              <a:rPr lang="zh-CN" altLang="en-US" sz="2400" kern="1200" dirty="0">
                <a:latin typeface="微软雅黑" pitchFamily="34" charset="-122"/>
                <a:ea typeface="微软雅黑" pitchFamily="34" charset="-122"/>
                <a:cs typeface="+mn-cs"/>
              </a:rPr>
              <a:t>正常生产秩序，确保产品质量</a:t>
            </a:r>
            <a:r>
              <a:rPr lang="zh-CN" altLang="en-US" sz="2400" kern="1200" dirty="0" smtClean="0">
                <a:latin typeface="微软雅黑" pitchFamily="34" charset="-122"/>
                <a:ea typeface="微软雅黑" pitchFamily="34" charset="-122"/>
                <a:cs typeface="+mn-cs"/>
              </a:rPr>
              <a:t>的需要。</a:t>
            </a:r>
            <a:endParaRPr lang="zh-CN" altLang="en-US" sz="2400" kern="1200" dirty="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cs typeface="+mn-cs"/>
              </a:rPr>
              <a:t>是</a:t>
            </a:r>
            <a:r>
              <a:rPr lang="zh-CN" altLang="en-US" sz="2400" kern="1200" dirty="0">
                <a:latin typeface="微软雅黑" pitchFamily="34" charset="-122"/>
                <a:ea typeface="微软雅黑" pitchFamily="34" charset="-122"/>
                <a:cs typeface="+mn-cs"/>
              </a:rPr>
              <a:t>向社会和顾客提供产品质量保证和承担质量责任的需要</a:t>
            </a:r>
            <a:r>
              <a:rPr lang="zh-CN" altLang="en-US" sz="2400" kern="1200" dirty="0" smtClean="0">
                <a:latin typeface="微软雅黑" pitchFamily="34" charset="-122"/>
                <a:ea typeface="微软雅黑" pitchFamily="34" charset="-122"/>
                <a:cs typeface="+mn-cs"/>
              </a:rPr>
              <a:t>。</a:t>
            </a:r>
            <a:endParaRPr lang="zh-CN" altLang="en-US" sz="2400" kern="1200" dirty="0">
              <a:latin typeface="微软雅黑" pitchFamily="34" charset="-122"/>
              <a:ea typeface="微软雅黑" pitchFamily="34" charset="-122"/>
              <a:cs typeface="+mn-cs"/>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质量检验机构及职责权限</a:t>
            </a:r>
            <a:endParaRPr lang="zh-CN" altLang="en-US" sz="2800" dirty="0" smtClean="0"/>
          </a:p>
        </p:txBody>
      </p:sp>
      <p:sp>
        <p:nvSpPr>
          <p:cNvPr id="9" name="文本占位符 8"/>
          <p:cNvSpPr>
            <a:spLocks noGrp="1"/>
          </p:cNvSpPr>
          <p:nvPr>
            <p:ph type="body" sz="half" idx="1"/>
          </p:nvPr>
        </p:nvSpPr>
        <p:spPr>
          <a:xfrm>
            <a:off x="457200" y="1219200"/>
            <a:ext cx="8458200" cy="4724400"/>
          </a:xfrm>
        </p:spPr>
        <p:txBody>
          <a:bodyPr/>
          <a:lstStyle/>
          <a:p>
            <a:pPr eaLnBrk="1" hangingPunct="1">
              <a:buFont typeface="Wingdings" pitchFamily="2" charset="2"/>
              <a:buChar char="p"/>
              <a:defRPr/>
            </a:pPr>
            <a:r>
              <a:rPr lang="zh-CN" altLang="en-US" sz="2800" dirty="0">
                <a:solidFill>
                  <a:srgbClr val="3333FF"/>
                </a:solidFill>
                <a:latin typeface="华文新魏" pitchFamily="2" charset="-122"/>
                <a:ea typeface="华文新魏" pitchFamily="2" charset="-122"/>
              </a:rPr>
              <a:t>质量检验机构的</a:t>
            </a:r>
            <a:r>
              <a:rPr lang="zh-CN" altLang="en-US" sz="2800" dirty="0" smtClean="0">
                <a:solidFill>
                  <a:srgbClr val="3333FF"/>
                </a:solidFill>
                <a:latin typeface="华文新魏" pitchFamily="2" charset="-122"/>
                <a:ea typeface="华文新魏" pitchFamily="2" charset="-122"/>
              </a:rPr>
              <a:t>作用</a:t>
            </a:r>
            <a:endParaRPr lang="en-US" altLang="zh-CN" sz="2800" dirty="0" smtClean="0">
              <a:solidFill>
                <a:srgbClr val="3333FF"/>
              </a:solidFill>
              <a:latin typeface="华文新魏" pitchFamily="2" charset="-122"/>
              <a:ea typeface="华文新魏" pitchFamily="2" charset="-122"/>
            </a:endParaRPr>
          </a:p>
          <a:p>
            <a:pPr eaLnBrk="1" hangingPunct="1">
              <a:buFont typeface="Wingdings" pitchFamily="2" charset="2"/>
              <a:buChar char="p"/>
              <a:defRPr/>
            </a:pPr>
            <a:endParaRPr lang="en-US" altLang="zh-CN" sz="900" kern="1200" dirty="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cs typeface="+mn-cs"/>
              </a:rPr>
              <a:t>在团队内部</a:t>
            </a:r>
            <a:r>
              <a:rPr lang="zh-CN" altLang="en-US" sz="2400" kern="1200" dirty="0">
                <a:latin typeface="微软雅黑" pitchFamily="34" charset="-122"/>
                <a:ea typeface="微软雅黑" pitchFamily="34" charset="-122"/>
                <a:cs typeface="+mn-cs"/>
              </a:rPr>
              <a:t>的</a:t>
            </a:r>
            <a:r>
              <a:rPr lang="zh-CN" altLang="en-US" sz="2400" kern="1200" dirty="0" smtClean="0">
                <a:latin typeface="微软雅黑" pitchFamily="34" charset="-122"/>
                <a:ea typeface="微软雅黑" pitchFamily="34" charset="-122"/>
                <a:cs typeface="+mn-cs"/>
              </a:rPr>
              <a:t>作用</a:t>
            </a:r>
            <a:endParaRPr lang="en-US" altLang="zh-CN" sz="2400" kern="1200" dirty="0" smtClean="0">
              <a:latin typeface="微软雅黑" pitchFamily="34" charset="-122"/>
              <a:ea typeface="微软雅黑" pitchFamily="34" charset="-122"/>
              <a:cs typeface="+mn-cs"/>
            </a:endParaRPr>
          </a:p>
          <a:p>
            <a:pPr lvl="2">
              <a:lnSpc>
                <a:spcPct val="150000"/>
              </a:lnSpc>
              <a:spcBef>
                <a:spcPct val="0"/>
              </a:spcBef>
              <a:buFont typeface="Wingdings" pitchFamily="2" charset="2"/>
              <a:buChar char="Ø"/>
              <a:defRPr/>
            </a:pPr>
            <a:r>
              <a:rPr lang="zh-CN" altLang="en-US" sz="2000" kern="1200" dirty="0">
                <a:latin typeface="微软雅黑" pitchFamily="34" charset="-122"/>
                <a:ea typeface="微软雅黑" pitchFamily="34" charset="-122"/>
                <a:cs typeface="+mn-cs"/>
              </a:rPr>
              <a:t>判定产品质量状态的权威</a:t>
            </a:r>
            <a:r>
              <a:rPr lang="zh-CN" altLang="en-US" sz="2000" kern="1200" dirty="0" smtClean="0">
                <a:latin typeface="微软雅黑" pitchFamily="34" charset="-122"/>
                <a:ea typeface="微软雅黑" pitchFamily="34" charset="-122"/>
                <a:cs typeface="+mn-cs"/>
              </a:rPr>
              <a:t>部门。</a:t>
            </a:r>
            <a:endParaRPr lang="en-US" altLang="zh-CN" sz="2000" kern="1200" dirty="0" smtClean="0">
              <a:latin typeface="微软雅黑" pitchFamily="34" charset="-122"/>
              <a:ea typeface="微软雅黑" pitchFamily="34" charset="-122"/>
              <a:cs typeface="+mn-cs"/>
            </a:endParaRPr>
          </a:p>
          <a:p>
            <a:pPr lvl="2">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团队质量</a:t>
            </a:r>
            <a:r>
              <a:rPr lang="zh-CN" altLang="en-US" sz="2000" kern="1200" dirty="0">
                <a:latin typeface="微软雅黑" pitchFamily="34" charset="-122"/>
                <a:ea typeface="微软雅黑" pitchFamily="34" charset="-122"/>
                <a:cs typeface="+mn-cs"/>
              </a:rPr>
              <a:t>把关的核心</a:t>
            </a:r>
            <a:r>
              <a:rPr lang="zh-CN" altLang="en-US" sz="2000" kern="1200" dirty="0" smtClean="0">
                <a:latin typeface="微软雅黑" pitchFamily="34" charset="-122"/>
                <a:ea typeface="微软雅黑" pitchFamily="34" charset="-122"/>
                <a:cs typeface="+mn-cs"/>
              </a:rPr>
              <a:t>部门。</a:t>
            </a:r>
            <a:endParaRPr lang="en-US" altLang="zh-CN" sz="2000" kern="1200" dirty="0" smtClean="0">
              <a:latin typeface="微软雅黑" pitchFamily="34" charset="-122"/>
              <a:ea typeface="微软雅黑" pitchFamily="34" charset="-122"/>
              <a:cs typeface="+mn-cs"/>
            </a:endParaRPr>
          </a:p>
          <a:p>
            <a:pPr lvl="2">
              <a:lnSpc>
                <a:spcPct val="150000"/>
              </a:lnSpc>
              <a:spcBef>
                <a:spcPct val="0"/>
              </a:spcBef>
              <a:buFont typeface="Wingdings" pitchFamily="2" charset="2"/>
              <a:buChar char="Ø"/>
              <a:defRPr/>
            </a:pPr>
            <a:r>
              <a:rPr lang="zh-CN" altLang="en-US" sz="2000" kern="1200" dirty="0">
                <a:latin typeface="微软雅黑" pitchFamily="34" charset="-122"/>
                <a:ea typeface="微软雅黑" pitchFamily="34" charset="-122"/>
                <a:cs typeface="+mn-cs"/>
              </a:rPr>
              <a:t>团队</a:t>
            </a:r>
            <a:r>
              <a:rPr lang="zh-CN" altLang="en-US" sz="2000" kern="1200" dirty="0" smtClean="0">
                <a:latin typeface="微软雅黑" pitchFamily="34" charset="-122"/>
                <a:ea typeface="微软雅黑" pitchFamily="34" charset="-122"/>
                <a:cs typeface="+mn-cs"/>
              </a:rPr>
              <a:t>内产品质量</a:t>
            </a:r>
            <a:r>
              <a:rPr lang="zh-CN" altLang="en-US" sz="2000" kern="1200" dirty="0">
                <a:latin typeface="微软雅黑" pitchFamily="34" charset="-122"/>
                <a:ea typeface="微软雅黑" pitchFamily="34" charset="-122"/>
                <a:cs typeface="+mn-cs"/>
              </a:rPr>
              <a:t>信息的中心</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lvl="2">
              <a:lnSpc>
                <a:spcPct val="150000"/>
              </a:lnSpc>
              <a:spcBef>
                <a:spcPct val="0"/>
              </a:spcBef>
              <a:buFont typeface="Wingdings" pitchFamily="2" charset="2"/>
              <a:buChar char="Ø"/>
              <a:defRPr/>
            </a:pPr>
            <a:endParaRPr lang="zh-CN" altLang="en-US" sz="700" kern="1200" dirty="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cs typeface="+mn-cs"/>
              </a:rPr>
              <a:t>在</a:t>
            </a:r>
            <a:r>
              <a:rPr lang="zh-CN" altLang="en-US" sz="2400" kern="1200" dirty="0">
                <a:latin typeface="微软雅黑" pitchFamily="34" charset="-122"/>
                <a:ea typeface="微软雅黑" pitchFamily="34" charset="-122"/>
                <a:cs typeface="+mn-cs"/>
              </a:rPr>
              <a:t>企业外部的</a:t>
            </a:r>
            <a:r>
              <a:rPr lang="zh-CN" altLang="en-US" sz="2400" kern="1200" dirty="0" smtClean="0">
                <a:latin typeface="微软雅黑" pitchFamily="34" charset="-122"/>
                <a:ea typeface="微软雅黑" pitchFamily="34" charset="-122"/>
                <a:cs typeface="+mn-cs"/>
              </a:rPr>
              <a:t>作用</a:t>
            </a:r>
            <a:endParaRPr lang="en-US" altLang="zh-CN" sz="2400" kern="1200" dirty="0" smtClean="0">
              <a:latin typeface="微软雅黑" pitchFamily="34" charset="-122"/>
              <a:ea typeface="微软雅黑" pitchFamily="34" charset="-122"/>
              <a:cs typeface="+mn-cs"/>
            </a:endParaRPr>
          </a:p>
          <a:p>
            <a:pPr lvl="2">
              <a:lnSpc>
                <a:spcPct val="150000"/>
              </a:lnSpc>
              <a:spcBef>
                <a:spcPct val="0"/>
              </a:spcBef>
              <a:buFont typeface="Wingdings" pitchFamily="2" charset="2"/>
              <a:buChar char="Ø"/>
              <a:defRPr/>
            </a:pPr>
            <a:r>
              <a:rPr lang="zh-CN" altLang="en-US" sz="2000" kern="1200" dirty="0">
                <a:latin typeface="微软雅黑" pitchFamily="34" charset="-122"/>
                <a:ea typeface="微软雅黑" pitchFamily="34" charset="-122"/>
                <a:cs typeface="+mn-cs"/>
              </a:rPr>
              <a:t>提供产品质量证据、实现</a:t>
            </a:r>
            <a:r>
              <a:rPr lang="zh-CN" altLang="en-US" sz="2000" kern="1200" dirty="0" smtClean="0">
                <a:latin typeface="微软雅黑" pitchFamily="34" charset="-122"/>
                <a:ea typeface="微软雅黑" pitchFamily="34" charset="-122"/>
                <a:cs typeface="+mn-cs"/>
              </a:rPr>
              <a:t>质量保证</a:t>
            </a:r>
            <a:r>
              <a:rPr lang="zh-CN" altLang="en-US" sz="2000" kern="1200" dirty="0">
                <a:latin typeface="微软雅黑" pitchFamily="34" charset="-122"/>
                <a:ea typeface="微软雅黑" pitchFamily="34" charset="-122"/>
                <a:cs typeface="+mn-cs"/>
              </a:rPr>
              <a:t>的代表</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lvl="2">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团队对外</a:t>
            </a:r>
            <a:r>
              <a:rPr lang="zh-CN" altLang="en-US" sz="2000" kern="1200" dirty="0">
                <a:latin typeface="微软雅黑" pitchFamily="34" charset="-122"/>
                <a:ea typeface="微软雅黑" pitchFamily="34" charset="-122"/>
                <a:cs typeface="+mn-cs"/>
              </a:rPr>
              <a:t>的客观性、公正性</a:t>
            </a:r>
            <a:r>
              <a:rPr lang="zh-CN" altLang="en-US" sz="2000" kern="1200" dirty="0" smtClean="0">
                <a:latin typeface="微软雅黑" pitchFamily="34" charset="-122"/>
                <a:ea typeface="微软雅黑" pitchFamily="34" charset="-122"/>
                <a:cs typeface="+mn-cs"/>
              </a:rPr>
              <a:t>代表。</a:t>
            </a:r>
            <a:endParaRPr lang="en-US" altLang="zh-CN" sz="2000" kern="1200" dirty="0" smtClean="0">
              <a:latin typeface="微软雅黑" pitchFamily="34" charset="-122"/>
              <a:ea typeface="微软雅黑" pitchFamily="34" charset="-122"/>
              <a:cs typeface="+mn-cs"/>
            </a:endParaRPr>
          </a:p>
          <a:p>
            <a:pPr lvl="2">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维护</a:t>
            </a:r>
            <a:r>
              <a:rPr lang="zh-CN" altLang="en-US" sz="2000" kern="1200" dirty="0">
                <a:latin typeface="微软雅黑" pitchFamily="34" charset="-122"/>
                <a:ea typeface="微软雅黑" pitchFamily="34" charset="-122"/>
                <a:cs typeface="+mn-cs"/>
              </a:rPr>
              <a:t>人</a:t>
            </a:r>
            <a:r>
              <a:rPr lang="zh-CN" altLang="en-US" sz="2000" kern="1200" dirty="0" smtClean="0">
                <a:latin typeface="微软雅黑" pitchFamily="34" charset="-122"/>
                <a:ea typeface="微软雅黑" pitchFamily="34" charset="-122"/>
                <a:cs typeface="+mn-cs"/>
              </a:rPr>
              <a:t>民</a:t>
            </a:r>
            <a:r>
              <a:rPr lang="zh-CN" altLang="en-US" sz="2000" kern="1200" dirty="0">
                <a:latin typeface="微软雅黑" pitchFamily="34" charset="-122"/>
                <a:ea typeface="微软雅黑" pitchFamily="34" charset="-122"/>
                <a:cs typeface="+mn-cs"/>
              </a:rPr>
              <a:t>利益和国家利益的</a:t>
            </a:r>
            <a:r>
              <a:rPr lang="zh-CN" altLang="en-US" sz="2000" kern="1200" dirty="0" smtClean="0">
                <a:latin typeface="微软雅黑" pitchFamily="34" charset="-122"/>
                <a:ea typeface="微软雅黑" pitchFamily="34" charset="-122"/>
                <a:cs typeface="+mn-cs"/>
              </a:rPr>
              <a:t>部门。</a:t>
            </a:r>
            <a:endParaRPr lang="en-US" altLang="zh-CN" sz="2000" kern="1200" dirty="0" smtClean="0">
              <a:latin typeface="微软雅黑" pitchFamily="34" charset="-122"/>
              <a:ea typeface="微软雅黑" pitchFamily="34" charset="-122"/>
              <a:cs typeface="+mn-cs"/>
            </a:endParaRPr>
          </a:p>
          <a:p>
            <a:pPr lvl="2">
              <a:lnSpc>
                <a:spcPct val="150000"/>
              </a:lnSpc>
              <a:spcBef>
                <a:spcPct val="0"/>
              </a:spcBef>
              <a:buFont typeface="Wingdings" pitchFamily="2" charset="2"/>
              <a:buChar char="Ø"/>
              <a:defRPr/>
            </a:pPr>
            <a:endParaRPr lang="zh-CN" altLang="en-US" sz="2000" kern="1200" dirty="0">
              <a:latin typeface="微软雅黑" pitchFamily="34" charset="-122"/>
              <a:ea typeface="微软雅黑" pitchFamily="34" charset="-122"/>
              <a:cs typeface="+mn-cs"/>
            </a:endParaRPr>
          </a:p>
          <a:p>
            <a:pPr lvl="2">
              <a:lnSpc>
                <a:spcPct val="150000"/>
              </a:lnSpc>
              <a:spcBef>
                <a:spcPct val="0"/>
              </a:spcBef>
              <a:buFont typeface="Wingdings" pitchFamily="2" charset="2"/>
              <a:buChar char="Ø"/>
              <a:defRPr/>
            </a:pPr>
            <a:endParaRPr lang="en-US" altLang="zh-CN" sz="2000" kern="1200" dirty="0" smtClean="0">
              <a:latin typeface="微软雅黑" pitchFamily="34" charset="-122"/>
              <a:ea typeface="微软雅黑" pitchFamily="34" charset="-122"/>
              <a:cs typeface="+mn-cs"/>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质量检验机构及职责权限</a:t>
            </a:r>
            <a:endParaRPr lang="zh-CN" altLang="en-US" sz="2800" dirty="0" smtClean="0"/>
          </a:p>
        </p:txBody>
      </p:sp>
      <p:sp>
        <p:nvSpPr>
          <p:cNvPr id="9" name="文本占位符 8"/>
          <p:cNvSpPr>
            <a:spLocks noGrp="1"/>
          </p:cNvSpPr>
          <p:nvPr>
            <p:ph type="body" sz="half" idx="1"/>
          </p:nvPr>
        </p:nvSpPr>
        <p:spPr>
          <a:xfrm>
            <a:off x="457200" y="1219200"/>
            <a:ext cx="8458200" cy="4525963"/>
          </a:xfrm>
        </p:spPr>
        <p:txBody>
          <a:bodyPr/>
          <a:lstStyle/>
          <a:p>
            <a:pPr eaLnBrk="1" hangingPunct="1">
              <a:buFont typeface="Wingdings" pitchFamily="2" charset="2"/>
              <a:buChar char="p"/>
              <a:defRPr/>
            </a:pPr>
            <a:r>
              <a:rPr lang="zh-CN" altLang="en-US" sz="2800" dirty="0">
                <a:solidFill>
                  <a:srgbClr val="3333FF"/>
                </a:solidFill>
                <a:latin typeface="华文新魏" pitchFamily="2" charset="-122"/>
                <a:ea typeface="华文新魏" pitchFamily="2" charset="-122"/>
              </a:rPr>
              <a:t>质量检验机构设置基本</a:t>
            </a:r>
            <a:r>
              <a:rPr lang="zh-CN" altLang="en-US" sz="2800" dirty="0" smtClean="0">
                <a:solidFill>
                  <a:srgbClr val="3333FF"/>
                </a:solidFill>
                <a:latin typeface="华文新魏" pitchFamily="2" charset="-122"/>
                <a:ea typeface="华文新魏" pitchFamily="2" charset="-122"/>
              </a:rPr>
              <a:t>要求</a:t>
            </a:r>
            <a:endParaRPr lang="en-US" altLang="zh-CN" sz="2800" dirty="0" smtClean="0">
              <a:solidFill>
                <a:srgbClr val="3333FF"/>
              </a:solidFill>
              <a:latin typeface="华文新魏" pitchFamily="2" charset="-122"/>
              <a:ea typeface="华文新魏" pitchFamily="2" charset="-122"/>
            </a:endParaRPr>
          </a:p>
          <a:p>
            <a:pPr eaLnBrk="1" hangingPunct="1">
              <a:buFont typeface="Wingdings" pitchFamily="2" charset="2"/>
              <a:buChar char="p"/>
              <a:defRPr/>
            </a:pPr>
            <a:endParaRPr lang="en-US" altLang="zh-CN" sz="1100" kern="1200" dirty="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2400" kern="1200" dirty="0">
                <a:latin typeface="微软雅黑" pitchFamily="34" charset="-122"/>
                <a:ea typeface="微软雅黑" pitchFamily="34" charset="-122"/>
                <a:cs typeface="+mn-cs"/>
              </a:rPr>
              <a:t>确保产品质量的一个</a:t>
            </a:r>
            <a:r>
              <a:rPr lang="zh-CN" altLang="en-US" sz="2400" kern="1200" dirty="0" smtClean="0">
                <a:solidFill>
                  <a:schemeClr val="accent6">
                    <a:lumMod val="75000"/>
                  </a:schemeClr>
                </a:solidFill>
                <a:latin typeface="微软雅黑" pitchFamily="34" charset="-122"/>
                <a:ea typeface="微软雅黑" pitchFamily="34" charset="-122"/>
                <a:cs typeface="+mn-cs"/>
              </a:rPr>
              <a:t>权威</a:t>
            </a:r>
            <a:r>
              <a:rPr lang="zh-CN" altLang="en-US" sz="2400" kern="1200" dirty="0" smtClean="0">
                <a:latin typeface="微软雅黑" pitchFamily="34" charset="-122"/>
                <a:ea typeface="微软雅黑" pitchFamily="34" charset="-122"/>
                <a:cs typeface="+mn-cs"/>
              </a:rPr>
              <a:t>机构。</a:t>
            </a:r>
            <a:endParaRPr lang="zh-CN" altLang="en-US" sz="2400" kern="1200" dirty="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cs typeface="+mn-cs"/>
              </a:rPr>
              <a:t>保证能够独立、公正地行使职权。</a:t>
            </a:r>
            <a:endParaRPr lang="en-US" altLang="zh-CN" sz="24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cs typeface="+mn-cs"/>
              </a:rPr>
              <a:t>内部设置科学合理，并建立完善的工作检验工作体系。</a:t>
            </a:r>
            <a:endParaRPr lang="zh-CN" altLang="en-US" sz="2400" kern="1200" dirty="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cs typeface="+mn-cs"/>
              </a:rPr>
              <a:t>配备所需的合格的检验人员、计量器具、测试设备和其他相关资源。</a:t>
            </a:r>
            <a:endParaRPr lang="en-US" altLang="zh-CN" sz="24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400" kern="1200" dirty="0" smtClean="0">
                <a:latin typeface="微软雅黑" pitchFamily="34" charset="-122"/>
                <a:ea typeface="微软雅黑" pitchFamily="34" charset="-122"/>
                <a:cs typeface="+mn-cs"/>
              </a:rPr>
              <a:t>不断提高检验队伍素质。</a:t>
            </a:r>
            <a:endParaRPr lang="zh-CN" altLang="en-US" sz="2400" kern="1200" dirty="0">
              <a:latin typeface="微软雅黑" pitchFamily="34" charset="-122"/>
              <a:ea typeface="微软雅黑" pitchFamily="34" charset="-122"/>
              <a:cs typeface="+mn-cs"/>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质量检验机构及职责权限</a:t>
            </a:r>
            <a:endParaRPr lang="zh-CN" altLang="en-US" sz="2800" dirty="0" smtClean="0"/>
          </a:p>
        </p:txBody>
      </p:sp>
      <p:sp>
        <p:nvSpPr>
          <p:cNvPr id="9" name="文本占位符 8"/>
          <p:cNvSpPr>
            <a:spLocks noGrp="1"/>
          </p:cNvSpPr>
          <p:nvPr>
            <p:ph type="body" sz="half" idx="1"/>
          </p:nvPr>
        </p:nvSpPr>
        <p:spPr>
          <a:xfrm>
            <a:off x="304800" y="1219200"/>
            <a:ext cx="8610600" cy="4525963"/>
          </a:xfrm>
        </p:spPr>
        <p:txBody>
          <a:bodyPr/>
          <a:lstStyle/>
          <a:p>
            <a:pPr eaLnBrk="1" hangingPunct="1">
              <a:buFont typeface="Wingdings" pitchFamily="2" charset="2"/>
              <a:buChar char="p"/>
              <a:defRPr/>
            </a:pPr>
            <a:r>
              <a:rPr lang="zh-CN" altLang="en-US" sz="2800" dirty="0">
                <a:solidFill>
                  <a:srgbClr val="3333FF"/>
                </a:solidFill>
                <a:latin typeface="华文新魏" pitchFamily="2" charset="-122"/>
                <a:ea typeface="华文新魏" pitchFamily="2" charset="-122"/>
              </a:rPr>
              <a:t>质量检验机构的</a:t>
            </a:r>
            <a:r>
              <a:rPr lang="zh-CN" altLang="en-US" sz="2800" dirty="0" smtClean="0">
                <a:solidFill>
                  <a:srgbClr val="3333FF"/>
                </a:solidFill>
                <a:latin typeface="华文新魏" pitchFamily="2" charset="-122"/>
                <a:ea typeface="华文新魏" pitchFamily="2" charset="-122"/>
              </a:rPr>
              <a:t>职责</a:t>
            </a:r>
            <a:endParaRPr lang="en-US" altLang="zh-CN" sz="11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endParaRPr lang="en-US" altLang="zh-CN" sz="1050" kern="1200" dirty="0">
              <a:latin typeface="微软雅黑" pitchFamily="34" charset="-122"/>
              <a:ea typeface="微软雅黑" pitchFamily="34" charset="-122"/>
              <a:cs typeface="+mn-cs"/>
            </a:endParaRPr>
          </a:p>
          <a:p>
            <a:pPr marL="812800" lvl="1" indent="-355600">
              <a:lnSpc>
                <a:spcPct val="150000"/>
              </a:lnSpc>
              <a:spcBef>
                <a:spcPct val="0"/>
              </a:spcBef>
              <a:buFont typeface="+mj-lt"/>
              <a:buAutoNum type="arabicPeriod"/>
              <a:defRPr/>
            </a:pPr>
            <a:r>
              <a:rPr lang="zh-CN" altLang="en-US" sz="2000" b="1" kern="1200" dirty="0" smtClean="0">
                <a:solidFill>
                  <a:srgbClr val="FF0000"/>
                </a:solidFill>
                <a:latin typeface="微软雅黑" pitchFamily="34" charset="-122"/>
                <a:ea typeface="微软雅黑" pitchFamily="34" charset="-122"/>
                <a:cs typeface="+mn-cs"/>
              </a:rPr>
              <a:t>组织</a:t>
            </a:r>
            <a:r>
              <a:rPr lang="zh-CN" altLang="en-US" sz="2000" kern="1200" dirty="0" smtClean="0">
                <a:latin typeface="微软雅黑" pitchFamily="34" charset="-122"/>
                <a:ea typeface="微软雅黑" pitchFamily="34" charset="-122"/>
                <a:cs typeface="+mn-cs"/>
              </a:rPr>
              <a:t>质量</a:t>
            </a:r>
            <a:r>
              <a:rPr lang="zh-CN" altLang="en-US" sz="2000" kern="1200" dirty="0">
                <a:latin typeface="微软雅黑" pitchFamily="34" charset="-122"/>
                <a:ea typeface="微软雅黑" pitchFamily="34" charset="-122"/>
                <a:cs typeface="+mn-cs"/>
              </a:rPr>
              <a:t>检验活动</a:t>
            </a:r>
            <a:r>
              <a:rPr lang="zh-CN" altLang="en-US" sz="2000" kern="1200" dirty="0" smtClean="0">
                <a:latin typeface="微软雅黑" pitchFamily="34" charset="-122"/>
                <a:ea typeface="微软雅黑" pitchFamily="34" charset="-122"/>
                <a:cs typeface="+mn-cs"/>
              </a:rPr>
              <a:t>；对产品</a:t>
            </a:r>
            <a:r>
              <a:rPr lang="zh-CN" altLang="en-US" sz="2000" kern="1200" dirty="0">
                <a:latin typeface="微软雅黑" pitchFamily="34" charset="-122"/>
                <a:ea typeface="微软雅黑" pitchFamily="34" charset="-122"/>
                <a:cs typeface="+mn-cs"/>
              </a:rPr>
              <a:t>质量事故</a:t>
            </a:r>
            <a:r>
              <a:rPr lang="zh-CN" altLang="en-US" sz="2000" kern="1200" dirty="0" smtClean="0">
                <a:latin typeface="微软雅黑" pitchFamily="34" charset="-122"/>
                <a:ea typeface="微软雅黑" pitchFamily="34" charset="-122"/>
                <a:cs typeface="+mn-cs"/>
              </a:rPr>
              <a:t>负责。</a:t>
            </a:r>
            <a:endParaRPr lang="zh-CN" altLang="en-US" sz="2000" kern="1200" dirty="0">
              <a:latin typeface="微软雅黑" pitchFamily="34" charset="-122"/>
              <a:ea typeface="微软雅黑" pitchFamily="34" charset="-122"/>
              <a:cs typeface="+mn-cs"/>
            </a:endParaRPr>
          </a:p>
          <a:p>
            <a:pPr marL="800100" lvl="1" indent="-342900">
              <a:lnSpc>
                <a:spcPct val="150000"/>
              </a:lnSpc>
              <a:spcBef>
                <a:spcPct val="0"/>
              </a:spcBef>
              <a:buFont typeface="+mj-ea"/>
              <a:buAutoNum type="arabicPeriod"/>
              <a:defRPr/>
            </a:pPr>
            <a:r>
              <a:rPr lang="zh-CN" altLang="en-US" sz="2000" kern="1200" dirty="0" smtClean="0">
                <a:latin typeface="微软雅黑" pitchFamily="34" charset="-122"/>
                <a:ea typeface="微软雅黑" pitchFamily="34" charset="-122"/>
                <a:cs typeface="+mn-cs"/>
              </a:rPr>
              <a:t>依规</a:t>
            </a:r>
            <a:r>
              <a:rPr lang="zh-CN" altLang="en-US" sz="2000" b="1" kern="1200" dirty="0" smtClean="0">
                <a:solidFill>
                  <a:srgbClr val="FF0000"/>
                </a:solidFill>
                <a:latin typeface="微软雅黑" pitchFamily="34" charset="-122"/>
                <a:ea typeface="微软雅黑" pitchFamily="34" charset="-122"/>
                <a:cs typeface="+mn-cs"/>
              </a:rPr>
              <a:t>实施</a:t>
            </a:r>
            <a:r>
              <a:rPr lang="zh-CN" altLang="en-US" sz="2000" kern="1200" dirty="0">
                <a:latin typeface="微软雅黑" pitchFamily="34" charset="-122"/>
                <a:ea typeface="微软雅黑" pitchFamily="34" charset="-122"/>
                <a:cs typeface="+mn-cs"/>
              </a:rPr>
              <a:t>质量检验</a:t>
            </a:r>
            <a:r>
              <a:rPr lang="zh-CN" altLang="en-US" sz="2000" kern="1200" dirty="0" smtClean="0">
                <a:latin typeface="微软雅黑" pitchFamily="34" charset="-122"/>
                <a:ea typeface="微软雅黑" pitchFamily="34" charset="-122"/>
                <a:cs typeface="+mn-cs"/>
              </a:rPr>
              <a:t>工作；对错</a:t>
            </a:r>
            <a:r>
              <a:rPr lang="zh-CN" altLang="en-US" sz="2000" kern="1200" dirty="0">
                <a:latin typeface="微软雅黑" pitchFamily="34" charset="-122"/>
                <a:ea typeface="微软雅黑" pitchFamily="34" charset="-122"/>
                <a:cs typeface="+mn-cs"/>
              </a:rPr>
              <a:t>检、漏检负责</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marL="800100" lvl="1" indent="-342900">
              <a:lnSpc>
                <a:spcPct val="150000"/>
              </a:lnSpc>
              <a:spcBef>
                <a:spcPct val="0"/>
              </a:spcBef>
              <a:buFont typeface="+mj-ea"/>
              <a:buAutoNum type="arabicPeriod"/>
              <a:defRPr/>
            </a:pPr>
            <a:r>
              <a:rPr lang="zh-CN" altLang="en-US" sz="2000" dirty="0">
                <a:latin typeface="微软雅黑" pitchFamily="34" charset="-122"/>
                <a:ea typeface="微软雅黑" pitchFamily="34" charset="-122"/>
                <a:cs typeface="+mn-cs"/>
              </a:rPr>
              <a:t>对技术文件</a:t>
            </a:r>
            <a:r>
              <a:rPr lang="zh-CN" altLang="en-US" sz="2000" b="1" dirty="0">
                <a:solidFill>
                  <a:srgbClr val="FF0000"/>
                </a:solidFill>
                <a:latin typeface="微软雅黑" pitchFamily="34" charset="-122"/>
                <a:ea typeface="微软雅黑" pitchFamily="34" charset="-122"/>
                <a:cs typeface="+mn-cs"/>
              </a:rPr>
              <a:t>审查</a:t>
            </a:r>
            <a:r>
              <a:rPr lang="zh-CN" altLang="en-US" sz="2000" dirty="0">
                <a:latin typeface="微软雅黑" pitchFamily="34" charset="-122"/>
                <a:ea typeface="微软雅黑" pitchFamily="34" charset="-122"/>
                <a:cs typeface="+mn-cs"/>
              </a:rPr>
              <a:t>、会签；对正确性和可行性</a:t>
            </a:r>
            <a:r>
              <a:rPr lang="zh-CN" altLang="en-US" sz="2000" dirty="0" smtClean="0">
                <a:latin typeface="微软雅黑" pitchFamily="34" charset="-122"/>
                <a:ea typeface="微软雅黑" pitchFamily="34" charset="-122"/>
                <a:cs typeface="+mn-cs"/>
              </a:rPr>
              <a:t>负责。</a:t>
            </a:r>
            <a:endParaRPr lang="en-US" altLang="zh-CN" sz="2000" dirty="0" smtClean="0">
              <a:latin typeface="微软雅黑" pitchFamily="34" charset="-122"/>
              <a:ea typeface="微软雅黑" pitchFamily="34" charset="-122"/>
              <a:cs typeface="+mn-cs"/>
            </a:endParaRPr>
          </a:p>
          <a:p>
            <a:pPr marL="800100" lvl="1" indent="-342900">
              <a:lnSpc>
                <a:spcPct val="150000"/>
              </a:lnSpc>
              <a:spcBef>
                <a:spcPct val="0"/>
              </a:spcBef>
              <a:buFont typeface="+mj-ea"/>
              <a:buAutoNum type="arabicPeriod"/>
              <a:defRPr/>
            </a:pPr>
            <a:r>
              <a:rPr lang="zh-CN" altLang="en-US" sz="2000" kern="1200" dirty="0">
                <a:latin typeface="微软雅黑" pitchFamily="34" charset="-122"/>
                <a:ea typeface="微软雅黑" pitchFamily="34" charset="-122"/>
                <a:cs typeface="+mn-cs"/>
              </a:rPr>
              <a:t>负责外购</a:t>
            </a:r>
            <a:r>
              <a:rPr lang="zh-CN" altLang="en-US" sz="2000" kern="1200" dirty="0" smtClean="0">
                <a:latin typeface="微软雅黑" pitchFamily="34" charset="-122"/>
                <a:ea typeface="微软雅黑" pitchFamily="34" charset="-122"/>
                <a:cs typeface="+mn-cs"/>
              </a:rPr>
              <a:t>器材、</a:t>
            </a:r>
            <a:r>
              <a:rPr lang="zh-CN" altLang="en-US" sz="2000" b="1" kern="1200" dirty="0" smtClean="0">
                <a:solidFill>
                  <a:srgbClr val="FF0000"/>
                </a:solidFill>
                <a:latin typeface="微软雅黑" pitchFamily="34" charset="-122"/>
                <a:ea typeface="微软雅黑" pitchFamily="34" charset="-122"/>
                <a:cs typeface="+mn-cs"/>
              </a:rPr>
              <a:t>外协</a:t>
            </a:r>
            <a:r>
              <a:rPr lang="zh-CN" altLang="en-US" sz="2000" kern="1200" dirty="0">
                <a:latin typeface="微软雅黑" pitchFamily="34" charset="-122"/>
                <a:ea typeface="微软雅黑" pitchFamily="34" charset="-122"/>
                <a:cs typeface="+mn-cs"/>
              </a:rPr>
              <a:t>件的质量</a:t>
            </a:r>
            <a:r>
              <a:rPr lang="zh-CN" altLang="en-US" sz="2000" kern="1200" dirty="0" smtClean="0">
                <a:latin typeface="微软雅黑" pitchFamily="34" charset="-122"/>
                <a:ea typeface="微软雅黑" pitchFamily="34" charset="-122"/>
                <a:cs typeface="+mn-cs"/>
              </a:rPr>
              <a:t>检验。</a:t>
            </a:r>
            <a:endParaRPr lang="en-US" altLang="zh-CN" sz="2000" kern="1200" dirty="0" smtClean="0">
              <a:latin typeface="微软雅黑" pitchFamily="34" charset="-122"/>
              <a:ea typeface="微软雅黑" pitchFamily="34" charset="-122"/>
              <a:cs typeface="+mn-cs"/>
            </a:endParaRPr>
          </a:p>
          <a:p>
            <a:pPr marL="800100" lvl="1" indent="-342900">
              <a:lnSpc>
                <a:spcPct val="150000"/>
              </a:lnSpc>
              <a:spcBef>
                <a:spcPct val="0"/>
              </a:spcBef>
              <a:buFont typeface="+mj-ea"/>
              <a:buAutoNum type="arabicPeriod"/>
              <a:defRPr/>
            </a:pPr>
            <a:r>
              <a:rPr lang="zh-CN" altLang="en-US" sz="2000" kern="1200" dirty="0">
                <a:latin typeface="微软雅黑" pitchFamily="34" charset="-122"/>
                <a:ea typeface="微软雅黑" pitchFamily="34" charset="-122"/>
                <a:cs typeface="+mn-cs"/>
              </a:rPr>
              <a:t>对生产现场的“人、机、料、法、环、</a:t>
            </a:r>
            <a:r>
              <a:rPr lang="zh-CN" altLang="en-US" sz="2000" kern="1200" dirty="0" smtClean="0">
                <a:latin typeface="微软雅黑" pitchFamily="34" charset="-122"/>
                <a:ea typeface="微软雅黑" pitchFamily="34" charset="-122"/>
                <a:cs typeface="+mn-cs"/>
              </a:rPr>
              <a:t>测”实行</a:t>
            </a:r>
            <a:r>
              <a:rPr lang="zh-CN" altLang="en-US" sz="2000" b="1" kern="1200" dirty="0">
                <a:solidFill>
                  <a:srgbClr val="FF0000"/>
                </a:solidFill>
                <a:latin typeface="微软雅黑" pitchFamily="34" charset="-122"/>
                <a:ea typeface="微软雅黑" pitchFamily="34" charset="-122"/>
                <a:cs typeface="+mn-cs"/>
              </a:rPr>
              <a:t>监督</a:t>
            </a:r>
            <a:r>
              <a:rPr lang="zh-CN" altLang="en-US" sz="2000" kern="1200" dirty="0">
                <a:latin typeface="微软雅黑" pitchFamily="34" charset="-122"/>
                <a:ea typeface="微软雅黑" pitchFamily="34" charset="-122"/>
                <a:cs typeface="+mn-cs"/>
              </a:rPr>
              <a:t>。</a:t>
            </a:r>
          </a:p>
          <a:p>
            <a:pPr marL="800100" lvl="1" indent="-342900">
              <a:lnSpc>
                <a:spcPct val="150000"/>
              </a:lnSpc>
              <a:spcBef>
                <a:spcPct val="0"/>
              </a:spcBef>
              <a:buFont typeface="+mj-ea"/>
              <a:buAutoNum type="arabicPeriod"/>
              <a:defRPr/>
            </a:pPr>
            <a:r>
              <a:rPr lang="zh-CN" altLang="en-US" sz="2000" kern="1200" dirty="0">
                <a:latin typeface="微软雅黑" pitchFamily="34" charset="-122"/>
                <a:ea typeface="微软雅黑" pitchFamily="34" charset="-122"/>
                <a:cs typeface="+mn-cs"/>
              </a:rPr>
              <a:t>监督</a:t>
            </a:r>
            <a:r>
              <a:rPr lang="zh-CN" altLang="en-US" sz="2000" b="1" kern="1200" dirty="0">
                <a:solidFill>
                  <a:srgbClr val="FF0000"/>
                </a:solidFill>
                <a:latin typeface="微软雅黑" pitchFamily="34" charset="-122"/>
                <a:ea typeface="微软雅黑" pitchFamily="34" charset="-122"/>
                <a:cs typeface="+mn-cs"/>
              </a:rPr>
              <a:t>不合格品</a:t>
            </a:r>
            <a:r>
              <a:rPr lang="zh-CN" altLang="en-US" sz="2000" kern="1200" dirty="0" smtClean="0">
                <a:latin typeface="微软雅黑" pitchFamily="34" charset="-122"/>
                <a:ea typeface="微软雅黑" pitchFamily="34" charset="-122"/>
                <a:cs typeface="+mn-cs"/>
              </a:rPr>
              <a:t>的隔离</a:t>
            </a:r>
            <a:r>
              <a:rPr lang="zh-CN" altLang="en-US" sz="2000" kern="1200" dirty="0">
                <a:latin typeface="微软雅黑" pitchFamily="34" charset="-122"/>
                <a:ea typeface="微软雅黑" pitchFamily="34" charset="-122"/>
                <a:cs typeface="+mn-cs"/>
              </a:rPr>
              <a:t>处理；</a:t>
            </a:r>
            <a:r>
              <a:rPr lang="zh-CN" altLang="en-US" sz="2000" kern="1200" dirty="0" smtClean="0">
                <a:latin typeface="微软雅黑" pitchFamily="34" charset="-122"/>
                <a:ea typeface="微软雅黑" pitchFamily="34" charset="-122"/>
                <a:cs typeface="+mn-cs"/>
              </a:rPr>
              <a:t>对不合格品</a:t>
            </a:r>
            <a:r>
              <a:rPr lang="zh-CN" altLang="en-US" sz="2000" kern="1200" dirty="0">
                <a:latin typeface="微软雅黑" pitchFamily="34" charset="-122"/>
                <a:ea typeface="微软雅黑" pitchFamily="34" charset="-122"/>
                <a:cs typeface="+mn-cs"/>
              </a:rPr>
              <a:t>失控负责</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marL="800100" lvl="1" indent="-342900">
              <a:lnSpc>
                <a:spcPct val="150000"/>
              </a:lnSpc>
              <a:spcBef>
                <a:spcPct val="0"/>
              </a:spcBef>
              <a:buFont typeface="+mj-ea"/>
              <a:buAutoNum type="arabicPeriod"/>
              <a:defRPr/>
            </a:pPr>
            <a:r>
              <a:rPr lang="zh-CN" altLang="en-US" sz="2000" kern="1200" dirty="0" smtClean="0">
                <a:latin typeface="微软雅黑" pitchFamily="34" charset="-122"/>
                <a:ea typeface="微软雅黑" pitchFamily="34" charset="-122"/>
                <a:cs typeface="+mn-cs"/>
              </a:rPr>
              <a:t>负责</a:t>
            </a:r>
            <a:r>
              <a:rPr lang="zh-CN" altLang="en-US" sz="2000" b="1" kern="1200" dirty="0">
                <a:solidFill>
                  <a:srgbClr val="FF0000"/>
                </a:solidFill>
                <a:latin typeface="微软雅黑" pitchFamily="34" charset="-122"/>
                <a:ea typeface="微软雅黑" pitchFamily="34" charset="-122"/>
                <a:cs typeface="+mn-cs"/>
              </a:rPr>
              <a:t>最终产品</a:t>
            </a:r>
            <a:r>
              <a:rPr lang="zh-CN" altLang="en-US" sz="2000" kern="1200" dirty="0">
                <a:latin typeface="微软雅黑" pitchFamily="34" charset="-122"/>
                <a:ea typeface="微软雅黑" pitchFamily="34" charset="-122"/>
                <a:cs typeface="+mn-cs"/>
              </a:rPr>
              <a:t>的质量检验；对验收出厂的产品质量负责。</a:t>
            </a:r>
          </a:p>
          <a:p>
            <a:pPr lvl="1">
              <a:lnSpc>
                <a:spcPct val="150000"/>
              </a:lnSpc>
              <a:spcBef>
                <a:spcPct val="0"/>
              </a:spcBef>
              <a:buFont typeface="Wingdings" pitchFamily="2" charset="2"/>
              <a:buChar char="Ø"/>
              <a:defRPr/>
            </a:pPr>
            <a:endParaRPr lang="zh-CN" altLang="en-US" sz="2400" kern="1200" dirty="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endParaRPr lang="zh-CN" altLang="en-US" sz="1800" kern="1200" dirty="0">
              <a:latin typeface="微软雅黑" pitchFamily="34" charset="-122"/>
              <a:ea typeface="微软雅黑" pitchFamily="34" charset="-122"/>
              <a:cs typeface="+mn-cs"/>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质量检验机构及职责权限</a:t>
            </a:r>
            <a:endParaRPr lang="zh-CN" altLang="en-US" sz="2800" dirty="0" smtClean="0"/>
          </a:p>
        </p:txBody>
      </p:sp>
      <p:sp>
        <p:nvSpPr>
          <p:cNvPr id="9" name="文本占位符 8"/>
          <p:cNvSpPr>
            <a:spLocks noGrp="1"/>
          </p:cNvSpPr>
          <p:nvPr>
            <p:ph type="body" sz="half" idx="1"/>
          </p:nvPr>
        </p:nvSpPr>
        <p:spPr>
          <a:xfrm>
            <a:off x="304800" y="1219200"/>
            <a:ext cx="8763000" cy="4525963"/>
          </a:xfrm>
        </p:spPr>
        <p:txBody>
          <a:bodyPr/>
          <a:lstStyle/>
          <a:p>
            <a:pPr eaLnBrk="1" hangingPunct="1">
              <a:buFont typeface="Wingdings" pitchFamily="2" charset="2"/>
              <a:buChar char="p"/>
              <a:defRPr/>
            </a:pPr>
            <a:r>
              <a:rPr lang="zh-CN" altLang="en-US" sz="2800" dirty="0">
                <a:solidFill>
                  <a:srgbClr val="3333FF"/>
                </a:solidFill>
                <a:latin typeface="华文新魏" pitchFamily="2" charset="-122"/>
                <a:ea typeface="华文新魏" pitchFamily="2" charset="-122"/>
              </a:rPr>
              <a:t>质量检验机构</a:t>
            </a:r>
            <a:r>
              <a:rPr lang="zh-CN" altLang="en-US" sz="2800" dirty="0" smtClean="0">
                <a:solidFill>
                  <a:srgbClr val="3333FF"/>
                </a:solidFill>
                <a:latin typeface="华文新魏" pitchFamily="2" charset="-122"/>
                <a:ea typeface="华文新魏" pitchFamily="2" charset="-122"/>
              </a:rPr>
              <a:t>的职责</a:t>
            </a:r>
            <a:endParaRPr lang="en-US" altLang="zh-CN" sz="11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endParaRPr lang="en-US" altLang="zh-CN" sz="1050" kern="1200" dirty="0">
              <a:latin typeface="微软雅黑" pitchFamily="34" charset="-122"/>
              <a:ea typeface="微软雅黑" pitchFamily="34" charset="-122"/>
              <a:cs typeface="+mn-cs"/>
            </a:endParaRPr>
          </a:p>
          <a:p>
            <a:pPr marL="800100" lvl="1" indent="-342900">
              <a:lnSpc>
                <a:spcPct val="150000"/>
              </a:lnSpc>
              <a:spcBef>
                <a:spcPct val="0"/>
              </a:spcBef>
              <a:buFont typeface="+mj-lt"/>
              <a:buAutoNum type="arabicPeriod" startAt="8"/>
              <a:defRPr/>
            </a:pPr>
            <a:r>
              <a:rPr lang="zh-CN" altLang="en-US" sz="2000" kern="1200" dirty="0" smtClean="0">
                <a:latin typeface="微软雅黑" pitchFamily="34" charset="-122"/>
                <a:ea typeface="微软雅黑" pitchFamily="34" charset="-122"/>
                <a:cs typeface="+mn-cs"/>
              </a:rPr>
              <a:t>负责</a:t>
            </a:r>
            <a:r>
              <a:rPr lang="zh-CN" altLang="en-US" sz="2000" kern="1200" dirty="0">
                <a:latin typeface="微软雅黑" pitchFamily="34" charset="-122"/>
                <a:ea typeface="微软雅黑" pitchFamily="34" charset="-122"/>
                <a:cs typeface="+mn-cs"/>
              </a:rPr>
              <a:t>产品合格证、</a:t>
            </a:r>
            <a:r>
              <a:rPr lang="zh-CN" altLang="en-US" sz="2000" b="1" kern="1200" dirty="0">
                <a:solidFill>
                  <a:srgbClr val="FF0000"/>
                </a:solidFill>
                <a:latin typeface="微软雅黑" pitchFamily="34" charset="-122"/>
                <a:ea typeface="微软雅黑" pitchFamily="34" charset="-122"/>
                <a:cs typeface="+mn-cs"/>
              </a:rPr>
              <a:t>检验印章</a:t>
            </a:r>
            <a:r>
              <a:rPr lang="zh-CN" altLang="en-US" sz="2000" kern="1200" dirty="0">
                <a:latin typeface="微软雅黑" pitchFamily="34" charset="-122"/>
                <a:ea typeface="微软雅黑" pitchFamily="34" charset="-122"/>
                <a:cs typeface="+mn-cs"/>
              </a:rPr>
              <a:t>的设计、制造、发放与管理</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marL="800100" lvl="1" indent="-342900">
              <a:lnSpc>
                <a:spcPct val="150000"/>
              </a:lnSpc>
              <a:spcBef>
                <a:spcPct val="0"/>
              </a:spcBef>
              <a:buFont typeface="+mj-ea"/>
              <a:buAutoNum type="arabicPeriod" startAt="8"/>
              <a:defRPr/>
            </a:pPr>
            <a:r>
              <a:rPr lang="zh-CN" altLang="en-US" sz="2000" kern="1200" dirty="0">
                <a:latin typeface="微软雅黑" pitchFamily="34" charset="-122"/>
                <a:ea typeface="微软雅黑" pitchFamily="34" charset="-122"/>
                <a:cs typeface="+mn-cs"/>
              </a:rPr>
              <a:t>负责组织、改进、研制、引进新的质量检验工具、仪表和</a:t>
            </a:r>
            <a:r>
              <a:rPr lang="zh-CN" altLang="en-US" sz="2000" b="1" kern="1200" dirty="0">
                <a:solidFill>
                  <a:srgbClr val="FF0000"/>
                </a:solidFill>
                <a:latin typeface="微软雅黑" pitchFamily="34" charset="-122"/>
                <a:ea typeface="微软雅黑" pitchFamily="34" charset="-122"/>
                <a:cs typeface="+mn-cs"/>
              </a:rPr>
              <a:t>设备</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marL="800100" lvl="1" indent="-342900">
              <a:lnSpc>
                <a:spcPct val="150000"/>
              </a:lnSpc>
              <a:spcBef>
                <a:spcPct val="0"/>
              </a:spcBef>
              <a:buFont typeface="+mj-ea"/>
              <a:buAutoNum type="arabicPeriod" startAt="8"/>
              <a:defRPr/>
            </a:pPr>
            <a:r>
              <a:rPr lang="zh-CN" altLang="en-US" sz="2000" kern="1200" dirty="0" smtClean="0">
                <a:latin typeface="微软雅黑" pitchFamily="34" charset="-122"/>
                <a:ea typeface="微软雅黑" pitchFamily="34" charset="-122"/>
                <a:cs typeface="+mn-cs"/>
              </a:rPr>
              <a:t>对产品有关</a:t>
            </a:r>
            <a:r>
              <a:rPr lang="zh-CN" altLang="en-US" sz="2000" b="1" kern="1200" dirty="0">
                <a:solidFill>
                  <a:srgbClr val="FF0000"/>
                </a:solidFill>
                <a:latin typeface="微软雅黑" pitchFamily="34" charset="-122"/>
                <a:ea typeface="微软雅黑" pitchFamily="34" charset="-122"/>
                <a:cs typeface="+mn-cs"/>
              </a:rPr>
              <a:t>质量信息</a:t>
            </a:r>
            <a:r>
              <a:rPr lang="zh-CN" altLang="en-US" sz="2000" kern="1200" dirty="0">
                <a:latin typeface="微软雅黑" pitchFamily="34" charset="-122"/>
                <a:ea typeface="微软雅黑" pitchFamily="34" charset="-122"/>
                <a:cs typeface="+mn-cs"/>
              </a:rPr>
              <a:t>及时进行收集</a:t>
            </a:r>
            <a:r>
              <a:rPr lang="zh-CN" altLang="en-US" sz="2000" kern="1200" dirty="0" smtClean="0">
                <a:latin typeface="微软雅黑" pitchFamily="34" charset="-122"/>
                <a:ea typeface="微软雅黑" pitchFamily="34" charset="-122"/>
                <a:cs typeface="+mn-cs"/>
              </a:rPr>
              <a:t>、分析</a:t>
            </a:r>
            <a:r>
              <a:rPr lang="zh-CN" altLang="en-US" sz="2000" kern="1200" dirty="0">
                <a:latin typeface="微软雅黑" pitchFamily="34" charset="-122"/>
                <a:ea typeface="微软雅黑" pitchFamily="34" charset="-122"/>
                <a:cs typeface="+mn-cs"/>
              </a:rPr>
              <a:t>、传递、反馈、保存</a:t>
            </a:r>
            <a:r>
              <a:rPr lang="zh-CN" altLang="en-US" sz="2000" kern="1200" dirty="0" smtClean="0">
                <a:latin typeface="微软雅黑" pitchFamily="34" charset="-122"/>
                <a:ea typeface="微软雅黑" pitchFamily="34" charset="-122"/>
                <a:cs typeface="+mn-cs"/>
              </a:rPr>
              <a:t>、       存档</a:t>
            </a:r>
            <a:r>
              <a:rPr lang="zh-CN" altLang="en-US" sz="2000" kern="1200" dirty="0">
                <a:latin typeface="微软雅黑" pitchFamily="34" charset="-122"/>
                <a:ea typeface="微软雅黑" pitchFamily="34" charset="-122"/>
                <a:cs typeface="+mn-cs"/>
              </a:rPr>
              <a:t>；对质量信息的正确性负责</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marL="800100" lvl="1" indent="-342900">
              <a:lnSpc>
                <a:spcPct val="150000"/>
              </a:lnSpc>
              <a:spcBef>
                <a:spcPct val="0"/>
              </a:spcBef>
              <a:buFont typeface="+mj-ea"/>
              <a:buAutoNum type="arabicPeriod" startAt="8"/>
              <a:defRPr/>
            </a:pPr>
            <a:r>
              <a:rPr lang="zh-CN" altLang="en-US" sz="2000" kern="1200" dirty="0">
                <a:latin typeface="微软雅黑" pitchFamily="34" charset="-122"/>
                <a:ea typeface="微软雅黑" pitchFamily="34" charset="-122"/>
                <a:cs typeface="+mn-cs"/>
              </a:rPr>
              <a:t>组织质量检验</a:t>
            </a:r>
            <a:r>
              <a:rPr lang="zh-CN" altLang="en-US" sz="2000" b="1" kern="1200" dirty="0">
                <a:solidFill>
                  <a:srgbClr val="FF0000"/>
                </a:solidFill>
                <a:latin typeface="微软雅黑" pitchFamily="34" charset="-122"/>
                <a:ea typeface="微软雅黑" pitchFamily="34" charset="-122"/>
                <a:cs typeface="+mn-cs"/>
              </a:rPr>
              <a:t>人员</a:t>
            </a:r>
            <a:r>
              <a:rPr lang="zh-CN" altLang="en-US" sz="2000" kern="1200" dirty="0">
                <a:latin typeface="微软雅黑" pitchFamily="34" charset="-122"/>
                <a:ea typeface="微软雅黑" pitchFamily="34" charset="-122"/>
                <a:cs typeface="+mn-cs"/>
              </a:rPr>
              <a:t>的</a:t>
            </a:r>
            <a:r>
              <a:rPr lang="zh-CN" altLang="en-US" sz="2000" b="1" kern="1200" dirty="0">
                <a:solidFill>
                  <a:srgbClr val="FF0000"/>
                </a:solidFill>
                <a:latin typeface="微软雅黑" pitchFamily="34" charset="-122"/>
                <a:ea typeface="微软雅黑" pitchFamily="34" charset="-122"/>
                <a:cs typeface="+mn-cs"/>
              </a:rPr>
              <a:t>再学习</a:t>
            </a:r>
            <a:r>
              <a:rPr lang="zh-CN" altLang="en-US" sz="2000" kern="1200" dirty="0">
                <a:latin typeface="微软雅黑" pitchFamily="34" charset="-122"/>
                <a:ea typeface="微软雅黑" pitchFamily="34" charset="-122"/>
                <a:cs typeface="+mn-cs"/>
              </a:rPr>
              <a:t>、再教育，提高检验人员的素质。</a:t>
            </a:r>
            <a:endParaRPr lang="en-US" altLang="zh-CN" sz="2000" kern="1200" dirty="0">
              <a:latin typeface="微软雅黑" pitchFamily="34" charset="-122"/>
              <a:ea typeface="微软雅黑" pitchFamily="34" charset="-122"/>
              <a:cs typeface="+mn-cs"/>
            </a:endParaRPr>
          </a:p>
          <a:p>
            <a:pPr marL="800100" lvl="1" indent="-342900">
              <a:lnSpc>
                <a:spcPct val="150000"/>
              </a:lnSpc>
              <a:spcBef>
                <a:spcPct val="0"/>
              </a:spcBef>
              <a:buFont typeface="+mj-ea"/>
              <a:buAutoNum type="arabicPeriod" startAt="8"/>
              <a:defRPr/>
            </a:pPr>
            <a:r>
              <a:rPr lang="zh-CN" altLang="en-US" sz="2000" kern="1200" dirty="0">
                <a:latin typeface="微软雅黑" pitchFamily="34" charset="-122"/>
                <a:ea typeface="微软雅黑" pitchFamily="34" charset="-122"/>
                <a:cs typeface="+mn-cs"/>
              </a:rPr>
              <a:t>组织质量检验</a:t>
            </a:r>
            <a:r>
              <a:rPr lang="zh-CN" altLang="en-US" sz="2000" b="1" kern="1200" dirty="0">
                <a:solidFill>
                  <a:srgbClr val="FF0000"/>
                </a:solidFill>
                <a:latin typeface="微软雅黑" pitchFamily="34" charset="-122"/>
                <a:ea typeface="微软雅黑" pitchFamily="34" charset="-122"/>
                <a:cs typeface="+mn-cs"/>
              </a:rPr>
              <a:t>人员</a:t>
            </a:r>
            <a:r>
              <a:rPr lang="zh-CN" altLang="en-US" sz="2000" kern="1200" dirty="0">
                <a:latin typeface="微软雅黑" pitchFamily="34" charset="-122"/>
                <a:ea typeface="微软雅黑" pitchFamily="34" charset="-122"/>
                <a:cs typeface="+mn-cs"/>
              </a:rPr>
              <a:t>的资格</a:t>
            </a:r>
            <a:r>
              <a:rPr lang="zh-CN" altLang="en-US" sz="2000" b="1" kern="1200" dirty="0">
                <a:solidFill>
                  <a:srgbClr val="FF0000"/>
                </a:solidFill>
                <a:latin typeface="微软雅黑" pitchFamily="34" charset="-122"/>
                <a:ea typeface="微软雅黑" pitchFamily="34" charset="-122"/>
                <a:cs typeface="+mn-cs"/>
              </a:rPr>
              <a:t>考核</a:t>
            </a:r>
            <a:r>
              <a:rPr lang="zh-CN" altLang="en-US" sz="2000" kern="1200" dirty="0">
                <a:latin typeface="微软雅黑" pitchFamily="34" charset="-122"/>
                <a:ea typeface="微软雅黑" pitchFamily="34" charset="-122"/>
                <a:cs typeface="+mn-cs"/>
              </a:rPr>
              <a:t>及定期考核，确认其资格的有效性。</a:t>
            </a:r>
            <a:endParaRPr lang="en-US" altLang="zh-CN" sz="2000" kern="1200" dirty="0">
              <a:latin typeface="微软雅黑" pitchFamily="34" charset="-122"/>
              <a:ea typeface="微软雅黑" pitchFamily="34" charset="-122"/>
              <a:cs typeface="+mn-cs"/>
            </a:endParaRPr>
          </a:p>
          <a:p>
            <a:pPr marL="800100" lvl="1" indent="-342900">
              <a:lnSpc>
                <a:spcPct val="150000"/>
              </a:lnSpc>
              <a:spcBef>
                <a:spcPct val="0"/>
              </a:spcBef>
              <a:buFont typeface="+mj-ea"/>
              <a:buAutoNum type="arabicPeriod" startAt="8"/>
              <a:defRPr/>
            </a:pPr>
            <a:r>
              <a:rPr lang="zh-CN" altLang="en-US" sz="2000" b="1" kern="1200" dirty="0">
                <a:solidFill>
                  <a:srgbClr val="FF0000"/>
                </a:solidFill>
                <a:latin typeface="微软雅黑" pitchFamily="34" charset="-122"/>
                <a:ea typeface="微软雅黑" pitchFamily="34" charset="-122"/>
                <a:cs typeface="+mn-cs"/>
              </a:rPr>
              <a:t>及时上报</a:t>
            </a:r>
            <a:r>
              <a:rPr lang="zh-CN" altLang="en-US" sz="2000" kern="1200" dirty="0">
                <a:latin typeface="微软雅黑" pitchFamily="34" charset="-122"/>
                <a:ea typeface="微软雅黑" pitchFamily="34" charset="-122"/>
                <a:cs typeface="+mn-cs"/>
              </a:rPr>
              <a:t>产品质量情况和有关质量信息：对上报信息</a:t>
            </a:r>
            <a:r>
              <a:rPr lang="zh-CN" altLang="en-US" sz="2000" kern="1200" dirty="0" smtClean="0">
                <a:latin typeface="微软雅黑" pitchFamily="34" charset="-122"/>
                <a:ea typeface="微软雅黑" pitchFamily="34" charset="-122"/>
                <a:cs typeface="+mn-cs"/>
              </a:rPr>
              <a:t>的</a:t>
            </a:r>
            <a:r>
              <a:rPr lang="zh-CN" altLang="en-US" sz="2000" kern="1200" dirty="0">
                <a:latin typeface="微软雅黑" pitchFamily="34" charset="-122"/>
                <a:ea typeface="微软雅黑" pitchFamily="34" charset="-122"/>
              </a:rPr>
              <a:t>正确性负责。</a:t>
            </a:r>
            <a:endParaRPr lang="en-US" altLang="zh-CN" sz="2000" kern="1200" dirty="0">
              <a:latin typeface="微软雅黑" pitchFamily="34" charset="-122"/>
              <a:ea typeface="微软雅黑" pitchFamily="34" charset="-122"/>
            </a:endParaRPr>
          </a:p>
          <a:p>
            <a:pPr lvl="1">
              <a:lnSpc>
                <a:spcPct val="150000"/>
              </a:lnSpc>
              <a:spcBef>
                <a:spcPct val="0"/>
              </a:spcBef>
              <a:buFont typeface="Wingdings" pitchFamily="2" charset="2"/>
              <a:buChar char="Ø"/>
              <a:defRPr/>
            </a:pPr>
            <a:endParaRPr lang="en-US" altLang="zh-CN" sz="18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endParaRPr lang="zh-CN" altLang="en-US" sz="1800" kern="1200" dirty="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endParaRPr lang="zh-CN" altLang="en-US" sz="1800" kern="1200" dirty="0">
              <a:latin typeface="微软雅黑" pitchFamily="34" charset="-122"/>
              <a:ea typeface="微软雅黑" pitchFamily="34" charset="-122"/>
              <a:cs typeface="+mn-cs"/>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标题 1"/>
          <p:cNvSpPr>
            <a:spLocks noGrp="1"/>
          </p:cNvSpPr>
          <p:nvPr>
            <p:ph type="title"/>
          </p:nvPr>
        </p:nvSpPr>
        <p:spPr bwMode="auto">
          <a:xfrm>
            <a:off x="1524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质量检验机构及职责权限</a:t>
            </a:r>
            <a:endParaRPr lang="zh-CN" altLang="en-US" sz="2800" dirty="0" smtClean="0"/>
          </a:p>
        </p:txBody>
      </p:sp>
      <p:sp>
        <p:nvSpPr>
          <p:cNvPr id="9" name="文本占位符 8"/>
          <p:cNvSpPr>
            <a:spLocks noGrp="1"/>
          </p:cNvSpPr>
          <p:nvPr>
            <p:ph type="body" sz="half" idx="1"/>
          </p:nvPr>
        </p:nvSpPr>
        <p:spPr>
          <a:xfrm>
            <a:off x="304800" y="1219200"/>
            <a:ext cx="8610600" cy="4525963"/>
          </a:xfrm>
        </p:spPr>
        <p:txBody>
          <a:bodyPr vert="horz" wrap="square" lIns="91440" tIns="45720" rIns="91440" bIns="45720" numCol="1" anchor="t" anchorCtr="0" compatLnSpc="1">
            <a:prstTxWarp prst="textNoShape">
              <a:avLst/>
            </a:prstTxWarp>
          </a:bodyPr>
          <a:lstStyle/>
          <a:p>
            <a:pPr eaLnBrk="1" hangingPunct="1">
              <a:buFont typeface="Wingdings" pitchFamily="2" charset="2"/>
              <a:buChar char="p"/>
            </a:pPr>
            <a:r>
              <a:rPr lang="zh-CN" altLang="en-US" sz="2800" dirty="0" smtClean="0">
                <a:solidFill>
                  <a:srgbClr val="3333FF"/>
                </a:solidFill>
                <a:latin typeface="华文新魏" pitchFamily="2" charset="-122"/>
                <a:ea typeface="华文新魏" pitchFamily="2" charset="-122"/>
              </a:rPr>
              <a:t>质量检验机构的权限</a:t>
            </a:r>
            <a:endParaRPr lang="en-US" altLang="zh-CN" sz="2800" dirty="0" smtClean="0">
              <a:solidFill>
                <a:srgbClr val="3333FF"/>
              </a:solidFill>
              <a:latin typeface="华文新魏" pitchFamily="2" charset="-122"/>
              <a:ea typeface="华文新魏" pitchFamily="2" charset="-122"/>
            </a:endParaRPr>
          </a:p>
          <a:p>
            <a:pPr eaLnBrk="1" hangingPunct="1">
              <a:buFont typeface="Wingdings" pitchFamily="2" charset="2"/>
              <a:buChar char="p"/>
            </a:pPr>
            <a:endParaRPr lang="en-US" altLang="zh-CN" sz="1000" dirty="0" smtClean="0">
              <a:latin typeface="微软雅黑" pitchFamily="34" charset="-122"/>
              <a:ea typeface="微软雅黑" pitchFamily="34" charset="-122"/>
            </a:endParaRPr>
          </a:p>
          <a:p>
            <a:pPr marL="812800" lvl="1" indent="-355600">
              <a:lnSpc>
                <a:spcPct val="150000"/>
              </a:lnSpc>
              <a:spcBef>
                <a:spcPct val="0"/>
              </a:spcBef>
              <a:buFontTx/>
              <a:buAutoNum type="arabicPeriod"/>
            </a:pPr>
            <a:r>
              <a:rPr lang="zh-CN" altLang="en-US" sz="2000" dirty="0" smtClean="0">
                <a:latin typeface="微软雅黑" pitchFamily="34" charset="-122"/>
                <a:ea typeface="微软雅黑" pitchFamily="34" charset="-122"/>
              </a:rPr>
              <a:t>在内部</a:t>
            </a:r>
            <a:r>
              <a:rPr lang="zh-CN" altLang="en-US" sz="2000" b="1" dirty="0" smtClean="0">
                <a:solidFill>
                  <a:srgbClr val="FF0000"/>
                </a:solidFill>
                <a:latin typeface="微软雅黑" pitchFamily="34" charset="-122"/>
                <a:ea typeface="微软雅黑" pitchFamily="34" charset="-122"/>
              </a:rPr>
              <a:t>贯彻</a:t>
            </a:r>
            <a:r>
              <a:rPr lang="zh-CN" altLang="en-US" sz="2000" dirty="0" smtClean="0">
                <a:latin typeface="微软雅黑" pitchFamily="34" charset="-122"/>
                <a:ea typeface="微软雅黑" pitchFamily="34" charset="-122"/>
              </a:rPr>
              <a:t>质量法规、政策、有关标准、制度等。</a:t>
            </a:r>
            <a:endParaRPr lang="en-US" altLang="zh-CN" sz="2000" dirty="0" smtClean="0">
              <a:latin typeface="微软雅黑" pitchFamily="34" charset="-122"/>
              <a:ea typeface="微软雅黑" pitchFamily="34" charset="-122"/>
            </a:endParaRPr>
          </a:p>
          <a:p>
            <a:pPr marL="812800" lvl="1" indent="-355600">
              <a:lnSpc>
                <a:spcPct val="150000"/>
              </a:lnSpc>
              <a:spcBef>
                <a:spcPct val="0"/>
              </a:spcBef>
              <a:buFontTx/>
              <a:buAutoNum type="arabicPeriod"/>
            </a:pPr>
            <a:r>
              <a:rPr lang="zh-CN" altLang="en-US" sz="2000" dirty="0" smtClean="0">
                <a:latin typeface="微软雅黑" pitchFamily="34" charset="-122"/>
                <a:ea typeface="微软雅黑" pitchFamily="34" charset="-122"/>
              </a:rPr>
              <a:t>对违反工艺、规定加工的以及国家明令禁用的产品</a:t>
            </a:r>
            <a:r>
              <a:rPr lang="zh-CN" altLang="en-US" sz="2000" b="1" dirty="0" smtClean="0">
                <a:solidFill>
                  <a:srgbClr val="FF0000"/>
                </a:solidFill>
                <a:latin typeface="微软雅黑" pitchFamily="34" charset="-122"/>
                <a:ea typeface="微软雅黑" pitchFamily="34" charset="-122"/>
              </a:rPr>
              <a:t>拒绝</a:t>
            </a:r>
            <a:r>
              <a:rPr lang="zh-CN" altLang="en-US" sz="2000" dirty="0" smtClean="0">
                <a:latin typeface="微软雅黑" pitchFamily="34" charset="-122"/>
                <a:ea typeface="微软雅黑" pitchFamily="34" charset="-122"/>
              </a:rPr>
              <a:t>组织检验。</a:t>
            </a:r>
            <a:endParaRPr lang="en-US" altLang="zh-CN" sz="2000" dirty="0" smtClean="0">
              <a:latin typeface="微软雅黑" pitchFamily="34" charset="-122"/>
              <a:ea typeface="微软雅黑" pitchFamily="34" charset="-122"/>
            </a:endParaRPr>
          </a:p>
          <a:p>
            <a:pPr marL="812800" lvl="1" indent="-355600">
              <a:lnSpc>
                <a:spcPct val="150000"/>
              </a:lnSpc>
              <a:spcBef>
                <a:spcPct val="0"/>
              </a:spcBef>
              <a:buFont typeface="宋体" charset="-122"/>
              <a:buAutoNum type="arabicPeriod"/>
            </a:pPr>
            <a:r>
              <a:rPr lang="zh-CN" altLang="en-US" sz="2000" dirty="0" smtClean="0">
                <a:latin typeface="微软雅黑" pitchFamily="34" charset="-122"/>
                <a:ea typeface="微软雅黑" pitchFamily="34" charset="-122"/>
              </a:rPr>
              <a:t>有权参与产品代用、不合格品审理等</a:t>
            </a:r>
            <a:r>
              <a:rPr lang="zh-CN" altLang="en-US" sz="2000" b="1" dirty="0" smtClean="0">
                <a:solidFill>
                  <a:srgbClr val="FF0000"/>
                </a:solidFill>
                <a:latin typeface="微软雅黑" pitchFamily="34" charset="-122"/>
                <a:ea typeface="微软雅黑" pitchFamily="34" charset="-122"/>
              </a:rPr>
              <a:t>质量管理</a:t>
            </a:r>
            <a:r>
              <a:rPr lang="zh-CN" altLang="en-US" sz="2000" dirty="0" smtClean="0">
                <a:latin typeface="微软雅黑" pitchFamily="34" charset="-122"/>
                <a:ea typeface="微软雅黑" pitchFamily="34" charset="-122"/>
              </a:rPr>
              <a:t>活动。</a:t>
            </a:r>
          </a:p>
          <a:p>
            <a:pPr marL="812800" lvl="1" indent="-355600">
              <a:lnSpc>
                <a:spcPct val="150000"/>
              </a:lnSpc>
              <a:spcBef>
                <a:spcPct val="0"/>
              </a:spcBef>
              <a:buFont typeface="宋体" charset="-122"/>
              <a:buAutoNum type="arabicPeriod"/>
            </a:pPr>
            <a:r>
              <a:rPr lang="zh-CN" altLang="en-US" sz="2000" dirty="0" smtClean="0">
                <a:latin typeface="微软雅黑" pitchFamily="34" charset="-122"/>
                <a:ea typeface="微软雅黑" pitchFamily="34" charset="-122"/>
              </a:rPr>
              <a:t>有权对质量事故和问题</a:t>
            </a:r>
            <a:r>
              <a:rPr lang="zh-CN" altLang="en-US" sz="2000" b="1" dirty="0" smtClean="0">
                <a:solidFill>
                  <a:srgbClr val="FF0000"/>
                </a:solidFill>
                <a:latin typeface="微软雅黑" pitchFamily="34" charset="-122"/>
                <a:ea typeface="微软雅黑" pitchFamily="34" charset="-122"/>
              </a:rPr>
              <a:t>追查</a:t>
            </a:r>
            <a:r>
              <a:rPr lang="zh-CN" altLang="en-US" sz="2000" dirty="0" smtClean="0">
                <a:latin typeface="微软雅黑" pitchFamily="34" charset="-122"/>
                <a:ea typeface="微软雅黑" pitchFamily="34" charset="-122"/>
              </a:rPr>
              <a:t>原因，提出处理建议。</a:t>
            </a:r>
            <a:endParaRPr lang="en-US" altLang="zh-CN" sz="2000" dirty="0" smtClean="0">
              <a:latin typeface="微软雅黑" pitchFamily="34" charset="-122"/>
              <a:ea typeface="微软雅黑" pitchFamily="34" charset="-122"/>
            </a:endParaRPr>
          </a:p>
          <a:p>
            <a:pPr marL="812800" lvl="1" indent="-355600">
              <a:lnSpc>
                <a:spcPct val="150000"/>
              </a:lnSpc>
              <a:spcBef>
                <a:spcPct val="0"/>
              </a:spcBef>
              <a:buFont typeface="宋体" charset="-122"/>
              <a:buAutoNum type="arabicPeriod"/>
            </a:pPr>
            <a:r>
              <a:rPr lang="zh-CN" altLang="en-US" sz="2000" dirty="0" smtClean="0">
                <a:latin typeface="微软雅黑" pitchFamily="34" charset="-122"/>
                <a:ea typeface="微软雅黑" pitchFamily="34" charset="-122"/>
              </a:rPr>
              <a:t>有权提出</a:t>
            </a:r>
            <a:r>
              <a:rPr lang="zh-CN" altLang="en-US" sz="2000" b="1" dirty="0" smtClean="0">
                <a:solidFill>
                  <a:srgbClr val="FF0000"/>
                </a:solidFill>
                <a:latin typeface="微软雅黑" pitchFamily="34" charset="-122"/>
                <a:ea typeface="微软雅黑" pitchFamily="34" charset="-122"/>
              </a:rPr>
              <a:t>停产</a:t>
            </a:r>
            <a:r>
              <a:rPr lang="zh-CN" altLang="en-US" sz="2000" dirty="0" smtClean="0">
                <a:latin typeface="微软雅黑" pitchFamily="34" charset="-122"/>
                <a:ea typeface="微软雅黑" pitchFamily="34" charset="-122"/>
              </a:rPr>
              <a:t>建议，特别严重时有权现场停止有关工序的生产。</a:t>
            </a:r>
            <a:endParaRPr lang="en-US" altLang="zh-CN" sz="2000" dirty="0" smtClean="0">
              <a:latin typeface="微软雅黑" pitchFamily="34" charset="-122"/>
              <a:ea typeface="微软雅黑" pitchFamily="34" charset="-122"/>
            </a:endParaRPr>
          </a:p>
          <a:p>
            <a:pPr marL="812800" lvl="1" indent="-355600">
              <a:lnSpc>
                <a:spcPct val="150000"/>
              </a:lnSpc>
              <a:spcBef>
                <a:spcPct val="0"/>
              </a:spcBef>
              <a:buFont typeface="宋体" charset="-122"/>
              <a:buAutoNum type="arabicPeriod"/>
            </a:pPr>
            <a:r>
              <a:rPr lang="zh-CN" altLang="en-US" sz="2000" dirty="0" smtClean="0">
                <a:latin typeface="微软雅黑" pitchFamily="34" charset="-122"/>
                <a:ea typeface="微软雅黑" pitchFamily="34" charset="-122"/>
              </a:rPr>
              <a:t>要求领导对质量问题处理时署</a:t>
            </a:r>
            <a:r>
              <a:rPr lang="zh-CN" altLang="en-US" sz="2000" b="1" dirty="0" smtClean="0">
                <a:solidFill>
                  <a:srgbClr val="FF0000"/>
                </a:solidFill>
                <a:latin typeface="微软雅黑" pitchFamily="34" charset="-122"/>
                <a:ea typeface="微软雅黑" pitchFamily="34" charset="-122"/>
              </a:rPr>
              <a:t>书面</a:t>
            </a:r>
            <a:r>
              <a:rPr lang="zh-CN" altLang="en-US" sz="2000" dirty="0" smtClean="0">
                <a:latin typeface="微软雅黑" pitchFamily="34" charset="-122"/>
                <a:ea typeface="微软雅黑" pitchFamily="34" charset="-122"/>
              </a:rPr>
              <a:t>意见，在执行的同时有权报上级主管部门。</a:t>
            </a:r>
          </a:p>
          <a:p>
            <a:pPr marL="812800" lvl="1" indent="-355600">
              <a:lnSpc>
                <a:spcPct val="150000"/>
              </a:lnSpc>
              <a:spcBef>
                <a:spcPct val="0"/>
              </a:spcBef>
              <a:buFontTx/>
              <a:buNone/>
            </a:pPr>
            <a:endParaRPr lang="zh-CN" altLang="en-US" sz="2000" dirty="0" smtClean="0">
              <a:latin typeface="微软雅黑" pitchFamily="34" charset="-122"/>
              <a:ea typeface="微软雅黑" pitchFamily="34" charset="-122"/>
            </a:endParaRPr>
          </a:p>
          <a:p>
            <a:pPr marL="812800" lvl="1" indent="-355600">
              <a:lnSpc>
                <a:spcPct val="150000"/>
              </a:lnSpc>
              <a:spcBef>
                <a:spcPct val="0"/>
              </a:spcBef>
              <a:buFont typeface="Wingdings" pitchFamily="2" charset="2"/>
              <a:buChar char="Ø"/>
            </a:pPr>
            <a:endParaRPr lang="zh-CN" altLang="en-US" sz="2400" dirty="0" smtClean="0">
              <a:latin typeface="微软雅黑" pitchFamily="34" charset="-122"/>
              <a:ea typeface="微软雅黑" pitchFamily="34" charset="-122"/>
            </a:endParaRPr>
          </a:p>
          <a:p>
            <a:pPr marL="812800" lvl="1" indent="-355600">
              <a:lnSpc>
                <a:spcPct val="150000"/>
              </a:lnSpc>
              <a:spcBef>
                <a:spcPct val="0"/>
              </a:spcBef>
              <a:buFont typeface="Wingdings" pitchFamily="2" charset="2"/>
              <a:buChar char="Ø"/>
            </a:pPr>
            <a:endParaRPr lang="zh-CN" altLang="en-US" sz="1800" dirty="0" smtClean="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lstStyle/>
          <a:p>
            <a:pPr algn="l" eaLnBrk="1" hangingPunct="1"/>
            <a:r>
              <a:rPr lang="zh-CN" altLang="en-US" sz="3600" dirty="0">
                <a:solidFill>
                  <a:schemeClr val="accent2"/>
                </a:solidFill>
                <a:latin typeface="华文新魏" pitchFamily="2" charset="-122"/>
                <a:ea typeface="华文新魏" pitchFamily="2" charset="-122"/>
              </a:rPr>
              <a:t>职责划分</a:t>
            </a:r>
          </a:p>
        </p:txBody>
      </p:sp>
      <p:sp>
        <p:nvSpPr>
          <p:cNvPr id="3" name="内容占位符 2"/>
          <p:cNvSpPr>
            <a:spLocks noGrp="1"/>
          </p:cNvSpPr>
          <p:nvPr>
            <p:ph idx="1"/>
          </p:nvPr>
        </p:nvSpPr>
        <p:spPr>
          <a:xfrm>
            <a:off x="-152400" y="1264568"/>
            <a:ext cx="8928992" cy="5517232"/>
          </a:xfrm>
        </p:spPr>
        <p:txBody>
          <a:bodyPr>
            <a:noAutofit/>
          </a:bodyPr>
          <a:lstStyle/>
          <a:p>
            <a:pPr lvl="1">
              <a:lnSpc>
                <a:spcPct val="120000"/>
              </a:lnSpc>
              <a:spcBef>
                <a:spcPts val="600"/>
              </a:spcBef>
              <a:buFont typeface="Wingdings" pitchFamily="2" charset="2"/>
              <a:buChar char="Ø"/>
              <a:defRPr/>
            </a:pPr>
            <a:r>
              <a:rPr lang="zh-CN" altLang="zh-CN" sz="2400" dirty="0">
                <a:solidFill>
                  <a:srgbClr val="3333FF"/>
                </a:solidFill>
                <a:latin typeface="华文新魏" pitchFamily="2" charset="-122"/>
                <a:ea typeface="华文新魏" pitchFamily="2" charset="-122"/>
                <a:cs typeface="+mn-cs"/>
              </a:rPr>
              <a:t>项目</a:t>
            </a:r>
            <a:r>
              <a:rPr lang="zh-CN" altLang="zh-CN" sz="2400" dirty="0" smtClean="0">
                <a:solidFill>
                  <a:srgbClr val="3333FF"/>
                </a:solidFill>
                <a:latin typeface="华文新魏" pitchFamily="2" charset="-122"/>
                <a:ea typeface="华文新魏" pitchFamily="2" charset="-122"/>
                <a:cs typeface="+mn-cs"/>
              </a:rPr>
              <a:t>负责人</a:t>
            </a:r>
            <a:r>
              <a:rPr lang="en-US" altLang="zh-CN" sz="2400" dirty="0" smtClean="0">
                <a:solidFill>
                  <a:srgbClr val="3333FF"/>
                </a:solidFill>
                <a:latin typeface="华文新魏" pitchFamily="2" charset="-122"/>
                <a:ea typeface="华文新魏" pitchFamily="2" charset="-122"/>
                <a:cs typeface="+mn-cs"/>
              </a:rPr>
              <a:t>:</a:t>
            </a:r>
            <a:r>
              <a:rPr lang="zh-CN" altLang="zh-CN" sz="1800" kern="1200" dirty="0" smtClean="0">
                <a:latin typeface="微软雅黑" pitchFamily="34" charset="-122"/>
                <a:ea typeface="微软雅黑" pitchFamily="34" charset="-122"/>
                <a:cs typeface="+mn-cs"/>
              </a:rPr>
              <a:t>负责</a:t>
            </a:r>
            <a:r>
              <a:rPr lang="zh-CN" altLang="zh-CN" sz="1800" kern="1200" dirty="0">
                <a:latin typeface="微软雅黑" pitchFamily="34" charset="-122"/>
                <a:ea typeface="微软雅黑" pitchFamily="34" charset="-122"/>
                <a:cs typeface="+mn-cs"/>
              </a:rPr>
              <a:t>组织编制进货阶段、生产过程和最终交付阶段的产品的检验规范，对</a:t>
            </a:r>
            <a:r>
              <a:rPr lang="zh-CN" altLang="zh-CN" sz="1800" kern="1200" dirty="0" smtClean="0">
                <a:latin typeface="微软雅黑" pitchFamily="34" charset="-122"/>
                <a:ea typeface="微软雅黑" pitchFamily="34" charset="-122"/>
                <a:cs typeface="+mn-cs"/>
              </a:rPr>
              <a:t>进货、</a:t>
            </a:r>
            <a:r>
              <a:rPr lang="zh-CN" altLang="zh-CN" sz="1800" kern="1200" dirty="0">
                <a:latin typeface="微软雅黑" pitchFamily="34" charset="-122"/>
                <a:ea typeface="微软雅黑" pitchFamily="34" charset="-122"/>
                <a:cs typeface="+mn-cs"/>
              </a:rPr>
              <a:t>过程检验规范组织评审和会签，组织开展</a:t>
            </a:r>
            <a:r>
              <a:rPr lang="zh-CN" altLang="zh-CN" sz="1800" kern="1200" dirty="0" smtClean="0">
                <a:latin typeface="微软雅黑" pitchFamily="34" charset="-122"/>
                <a:ea typeface="微软雅黑" pitchFamily="34" charset="-122"/>
                <a:cs typeface="+mn-cs"/>
              </a:rPr>
              <a:t>进货和</a:t>
            </a:r>
            <a:r>
              <a:rPr lang="zh-CN" altLang="zh-CN" sz="1800" kern="1200" dirty="0">
                <a:latin typeface="微软雅黑" pitchFamily="34" charset="-122"/>
                <a:ea typeface="微软雅黑" pitchFamily="34" charset="-122"/>
                <a:cs typeface="+mn-cs"/>
              </a:rPr>
              <a:t>过程检验。</a:t>
            </a:r>
          </a:p>
          <a:p>
            <a:pPr lvl="1">
              <a:lnSpc>
                <a:spcPct val="120000"/>
              </a:lnSpc>
              <a:spcBef>
                <a:spcPts val="600"/>
              </a:spcBef>
              <a:buFont typeface="Wingdings" pitchFamily="2" charset="2"/>
              <a:buChar char="Ø"/>
              <a:defRPr/>
            </a:pPr>
            <a:r>
              <a:rPr lang="en-US" altLang="zh-CN" sz="1800" kern="1200" dirty="0">
                <a:latin typeface="微软雅黑" pitchFamily="34" charset="-122"/>
                <a:ea typeface="微软雅黑" pitchFamily="34" charset="-122"/>
                <a:cs typeface="+mn-cs"/>
              </a:rPr>
              <a:t> </a:t>
            </a:r>
            <a:r>
              <a:rPr lang="zh-CN" altLang="zh-CN" sz="2400" dirty="0">
                <a:solidFill>
                  <a:srgbClr val="3333FF"/>
                </a:solidFill>
                <a:latin typeface="华文新魏" pitchFamily="2" charset="-122"/>
                <a:ea typeface="华文新魏" pitchFamily="2" charset="-122"/>
                <a:cs typeface="+mn-cs"/>
              </a:rPr>
              <a:t>业务主管</a:t>
            </a:r>
            <a:r>
              <a:rPr lang="zh-CN" altLang="zh-CN" sz="2400" dirty="0" smtClean="0">
                <a:solidFill>
                  <a:srgbClr val="3333FF"/>
                </a:solidFill>
                <a:latin typeface="华文新魏" pitchFamily="2" charset="-122"/>
                <a:ea typeface="华文新魏" pitchFamily="2" charset="-122"/>
                <a:cs typeface="+mn-cs"/>
              </a:rPr>
              <a:t>部门</a:t>
            </a:r>
            <a:r>
              <a:rPr lang="en-US" altLang="zh-CN" sz="2400" dirty="0" smtClean="0">
                <a:solidFill>
                  <a:srgbClr val="3333FF"/>
                </a:solidFill>
                <a:latin typeface="华文新魏" pitchFamily="2" charset="-122"/>
                <a:ea typeface="华文新魏" pitchFamily="2" charset="-122"/>
                <a:cs typeface="+mn-cs"/>
              </a:rPr>
              <a:t>:</a:t>
            </a:r>
            <a:r>
              <a:rPr lang="zh-CN" altLang="zh-CN" sz="1800" kern="1200" dirty="0" smtClean="0">
                <a:latin typeface="微软雅黑" pitchFamily="34" charset="-122"/>
                <a:ea typeface="微软雅黑" pitchFamily="34" charset="-122"/>
                <a:cs typeface="+mn-cs"/>
              </a:rPr>
              <a:t>负责</a:t>
            </a:r>
            <a:r>
              <a:rPr lang="zh-CN" altLang="zh-CN" sz="1800" kern="1200" dirty="0">
                <a:latin typeface="微软雅黑" pitchFamily="34" charset="-122"/>
                <a:ea typeface="微软雅黑" pitchFamily="34" charset="-122"/>
                <a:cs typeface="+mn-cs"/>
              </a:rPr>
              <a:t>组织各类项目最终产品检验规范的评审。</a:t>
            </a:r>
          </a:p>
          <a:p>
            <a:pPr lvl="1">
              <a:lnSpc>
                <a:spcPct val="120000"/>
              </a:lnSpc>
              <a:spcBef>
                <a:spcPts val="600"/>
              </a:spcBef>
              <a:buFont typeface="Wingdings" pitchFamily="2" charset="2"/>
              <a:buChar char="Ø"/>
              <a:defRPr/>
            </a:pPr>
            <a:r>
              <a:rPr lang="zh-CN" altLang="zh-CN" sz="2400" dirty="0">
                <a:solidFill>
                  <a:srgbClr val="3333FF"/>
                </a:solidFill>
                <a:latin typeface="华文新魏" pitchFamily="2" charset="-122"/>
                <a:ea typeface="华文新魏" pitchFamily="2" charset="-122"/>
                <a:cs typeface="+mn-cs"/>
              </a:rPr>
              <a:t>质管</a:t>
            </a:r>
            <a:r>
              <a:rPr lang="zh-CN" altLang="zh-CN" sz="2400" dirty="0" smtClean="0">
                <a:solidFill>
                  <a:srgbClr val="3333FF"/>
                </a:solidFill>
                <a:latin typeface="华文新魏" pitchFamily="2" charset="-122"/>
                <a:ea typeface="华文新魏" pitchFamily="2" charset="-122"/>
                <a:cs typeface="+mn-cs"/>
              </a:rPr>
              <a:t>办</a:t>
            </a:r>
            <a:r>
              <a:rPr lang="en-US" altLang="zh-CN" sz="2400" dirty="0" smtClean="0">
                <a:solidFill>
                  <a:srgbClr val="3333FF"/>
                </a:solidFill>
                <a:latin typeface="华文新魏" pitchFamily="2" charset="-122"/>
                <a:ea typeface="华文新魏" pitchFamily="2" charset="-122"/>
                <a:cs typeface="+mn-cs"/>
              </a:rPr>
              <a:t>:</a:t>
            </a:r>
            <a:r>
              <a:rPr lang="zh-CN" altLang="zh-CN" sz="1800" kern="1200" dirty="0" smtClean="0">
                <a:latin typeface="微软雅黑" pitchFamily="34" charset="-122"/>
                <a:ea typeface="微软雅黑" pitchFamily="34" charset="-122"/>
                <a:cs typeface="+mn-cs"/>
              </a:rPr>
              <a:t>负责组织高技术</a:t>
            </a:r>
            <a:r>
              <a:rPr lang="en-US" altLang="zh-CN" sz="1800" kern="1200" dirty="0">
                <a:latin typeface="微软雅黑" pitchFamily="34" charset="-122"/>
                <a:ea typeface="微软雅黑" pitchFamily="34" charset="-122"/>
                <a:cs typeface="+mn-cs"/>
              </a:rPr>
              <a:t>A</a:t>
            </a:r>
            <a:r>
              <a:rPr lang="zh-CN" altLang="zh-CN" sz="1800" kern="1200" dirty="0">
                <a:latin typeface="微软雅黑" pitchFamily="34" charset="-122"/>
                <a:ea typeface="微软雅黑" pitchFamily="34" charset="-122"/>
                <a:cs typeface="+mn-cs"/>
              </a:rPr>
              <a:t>类项目的最终检验，</a:t>
            </a:r>
            <a:r>
              <a:rPr lang="zh-CN" altLang="zh-CN" sz="1800" kern="1200" dirty="0" smtClean="0">
                <a:latin typeface="微软雅黑" pitchFamily="34" charset="-122"/>
                <a:ea typeface="微软雅黑" pitchFamily="34" charset="-122"/>
                <a:cs typeface="+mn-cs"/>
              </a:rPr>
              <a:t>对检测</a:t>
            </a:r>
            <a:r>
              <a:rPr lang="zh-CN" altLang="zh-CN" sz="1800" kern="1200" dirty="0">
                <a:latin typeface="微软雅黑" pitchFamily="34" charset="-122"/>
                <a:ea typeface="微软雅黑" pitchFamily="34" charset="-122"/>
                <a:cs typeface="+mn-cs"/>
              </a:rPr>
              <a:t>报告（合格证）负责</a:t>
            </a:r>
            <a:r>
              <a:rPr lang="zh-CN" altLang="zh-CN" sz="1800" kern="1200" dirty="0" smtClean="0">
                <a:latin typeface="微软雅黑" pitchFamily="34" charset="-122"/>
                <a:ea typeface="微软雅黑" pitchFamily="34" charset="-122"/>
                <a:cs typeface="+mn-cs"/>
              </a:rPr>
              <a:t>；对</a:t>
            </a:r>
            <a:r>
              <a:rPr lang="en-US" altLang="zh-CN" sz="1800" kern="1200" dirty="0">
                <a:latin typeface="微软雅黑" pitchFamily="34" charset="-122"/>
                <a:ea typeface="微软雅黑" pitchFamily="34" charset="-122"/>
                <a:cs typeface="+mn-cs"/>
              </a:rPr>
              <a:t>A</a:t>
            </a:r>
            <a:r>
              <a:rPr lang="zh-CN" altLang="zh-CN" sz="1800" kern="1200" dirty="0">
                <a:latin typeface="微软雅黑" pitchFamily="34" charset="-122"/>
                <a:ea typeface="微软雅黑" pitchFamily="34" charset="-122"/>
                <a:cs typeface="+mn-cs"/>
              </a:rPr>
              <a:t>类项目的</a:t>
            </a:r>
            <a:r>
              <a:rPr lang="zh-CN" altLang="zh-CN" sz="1800" kern="1200" dirty="0" smtClean="0">
                <a:latin typeface="微软雅黑" pitchFamily="34" charset="-122"/>
                <a:ea typeface="微软雅黑" pitchFamily="34" charset="-122"/>
                <a:cs typeface="+mn-cs"/>
              </a:rPr>
              <a:t>进货、</a:t>
            </a:r>
            <a:r>
              <a:rPr lang="zh-CN" altLang="zh-CN" sz="1800" kern="1200" dirty="0">
                <a:latin typeface="微软雅黑" pitchFamily="34" charset="-122"/>
                <a:ea typeface="微软雅黑" pitchFamily="34" charset="-122"/>
                <a:cs typeface="+mn-cs"/>
              </a:rPr>
              <a:t>过程检验进行监督；统一制作、发放、管理检验印章</a:t>
            </a:r>
            <a:r>
              <a:rPr lang="zh-CN" altLang="en-US" sz="1800" kern="1200" dirty="0">
                <a:latin typeface="微软雅黑" pitchFamily="34" charset="-122"/>
                <a:ea typeface="微软雅黑" pitchFamily="34" charset="-122"/>
                <a:cs typeface="+mn-cs"/>
              </a:rPr>
              <a:t>。</a:t>
            </a:r>
            <a:endParaRPr lang="zh-CN" altLang="zh-CN" sz="1800" kern="1200" dirty="0">
              <a:latin typeface="微软雅黑" pitchFamily="34" charset="-122"/>
              <a:ea typeface="微软雅黑" pitchFamily="34" charset="-122"/>
              <a:cs typeface="+mn-cs"/>
            </a:endParaRPr>
          </a:p>
          <a:p>
            <a:pPr lvl="1">
              <a:lnSpc>
                <a:spcPct val="120000"/>
              </a:lnSpc>
              <a:spcBef>
                <a:spcPts val="600"/>
              </a:spcBef>
              <a:buFont typeface="Wingdings" pitchFamily="2" charset="2"/>
              <a:buChar char="Ø"/>
              <a:defRPr/>
            </a:pPr>
            <a:r>
              <a:rPr lang="en-US" altLang="zh-CN" sz="1800" kern="1200" dirty="0">
                <a:latin typeface="微软雅黑" pitchFamily="34" charset="-122"/>
                <a:ea typeface="微软雅黑" pitchFamily="34" charset="-122"/>
                <a:cs typeface="+mn-cs"/>
              </a:rPr>
              <a:t> </a:t>
            </a:r>
            <a:r>
              <a:rPr lang="zh-CN" altLang="zh-CN" sz="2400" dirty="0">
                <a:solidFill>
                  <a:srgbClr val="3333FF"/>
                </a:solidFill>
                <a:latin typeface="华文新魏" pitchFamily="2" charset="-122"/>
                <a:ea typeface="华文新魏" pitchFamily="2" charset="-122"/>
                <a:cs typeface="+mn-cs"/>
              </a:rPr>
              <a:t>所质量管理</a:t>
            </a:r>
            <a:r>
              <a:rPr lang="zh-CN" altLang="zh-CN" sz="2400" dirty="0" smtClean="0">
                <a:solidFill>
                  <a:srgbClr val="3333FF"/>
                </a:solidFill>
                <a:latin typeface="华文新魏" pitchFamily="2" charset="-122"/>
                <a:ea typeface="华文新魏" pitchFamily="2" charset="-122"/>
                <a:cs typeface="+mn-cs"/>
              </a:rPr>
              <a:t>部门</a:t>
            </a:r>
            <a:r>
              <a:rPr lang="en-US" altLang="zh-CN" sz="2400" dirty="0" smtClean="0">
                <a:solidFill>
                  <a:srgbClr val="3333FF"/>
                </a:solidFill>
                <a:latin typeface="华文新魏" pitchFamily="2" charset="-122"/>
                <a:ea typeface="华文新魏" pitchFamily="2" charset="-122"/>
                <a:cs typeface="+mn-cs"/>
              </a:rPr>
              <a:t>:</a:t>
            </a:r>
            <a:r>
              <a:rPr lang="zh-CN" altLang="zh-CN" sz="1800" kern="1200" dirty="0" smtClean="0">
                <a:latin typeface="微软雅黑" pitchFamily="34" charset="-122"/>
                <a:ea typeface="微软雅黑" pitchFamily="34" charset="-122"/>
                <a:cs typeface="+mn-cs"/>
              </a:rPr>
              <a:t>负责组织除</a:t>
            </a:r>
            <a:r>
              <a:rPr lang="zh-CN" altLang="zh-CN" sz="1800" kern="1200" dirty="0">
                <a:latin typeface="微软雅黑" pitchFamily="34" charset="-122"/>
                <a:ea typeface="微软雅黑" pitchFamily="34" charset="-122"/>
                <a:cs typeface="+mn-cs"/>
              </a:rPr>
              <a:t>高技术</a:t>
            </a:r>
            <a:r>
              <a:rPr lang="en-US" altLang="zh-CN" sz="1800" kern="1200" dirty="0">
                <a:latin typeface="微软雅黑" pitchFamily="34" charset="-122"/>
                <a:ea typeface="微软雅黑" pitchFamily="34" charset="-122"/>
                <a:cs typeface="+mn-cs"/>
              </a:rPr>
              <a:t>A</a:t>
            </a:r>
            <a:r>
              <a:rPr lang="zh-CN" altLang="zh-CN" sz="1800" kern="1200" dirty="0">
                <a:latin typeface="微软雅黑" pitchFamily="34" charset="-122"/>
                <a:ea typeface="微软雅黑" pitchFamily="34" charset="-122"/>
                <a:cs typeface="+mn-cs"/>
              </a:rPr>
              <a:t>类项目以外产品的最终检验，对该类产品的检测报告（合格证）负责，对该类项目</a:t>
            </a:r>
            <a:r>
              <a:rPr lang="zh-CN" altLang="zh-CN" sz="1800" kern="1200" dirty="0" smtClean="0">
                <a:latin typeface="微软雅黑" pitchFamily="34" charset="-122"/>
                <a:ea typeface="微软雅黑" pitchFamily="34" charset="-122"/>
                <a:cs typeface="+mn-cs"/>
              </a:rPr>
              <a:t>进货、</a:t>
            </a:r>
            <a:r>
              <a:rPr lang="zh-CN" altLang="zh-CN" sz="1800" kern="1200" dirty="0">
                <a:latin typeface="微软雅黑" pitchFamily="34" charset="-122"/>
                <a:ea typeface="微软雅黑" pitchFamily="34" charset="-122"/>
                <a:cs typeface="+mn-cs"/>
              </a:rPr>
              <a:t>过程检验进行监督；对本所检验印章的发放、使用进行跟踪管理。</a:t>
            </a:r>
          </a:p>
          <a:p>
            <a:pPr lvl="1">
              <a:lnSpc>
                <a:spcPct val="120000"/>
              </a:lnSpc>
              <a:spcBef>
                <a:spcPts val="600"/>
              </a:spcBef>
              <a:buFont typeface="Wingdings" pitchFamily="2" charset="2"/>
              <a:buChar char="Ø"/>
              <a:defRPr/>
            </a:pPr>
            <a:r>
              <a:rPr lang="zh-CN" altLang="zh-CN" sz="2400" dirty="0">
                <a:solidFill>
                  <a:srgbClr val="3333FF"/>
                </a:solidFill>
                <a:latin typeface="华文新魏" pitchFamily="2" charset="-122"/>
                <a:ea typeface="华文新魏" pitchFamily="2" charset="-122"/>
                <a:cs typeface="+mn-cs"/>
              </a:rPr>
              <a:t>检验</a:t>
            </a:r>
            <a:r>
              <a:rPr lang="zh-CN" altLang="zh-CN" sz="2400" dirty="0" smtClean="0">
                <a:solidFill>
                  <a:srgbClr val="3333FF"/>
                </a:solidFill>
                <a:latin typeface="华文新魏" pitchFamily="2" charset="-122"/>
                <a:ea typeface="华文新魏" pitchFamily="2" charset="-122"/>
                <a:cs typeface="+mn-cs"/>
              </a:rPr>
              <a:t>人员</a:t>
            </a:r>
            <a:r>
              <a:rPr lang="en-US" altLang="zh-CN" sz="2400" dirty="0" smtClean="0">
                <a:solidFill>
                  <a:srgbClr val="3333FF"/>
                </a:solidFill>
                <a:latin typeface="华文新魏" pitchFamily="2" charset="-122"/>
                <a:ea typeface="华文新魏" pitchFamily="2" charset="-122"/>
                <a:cs typeface="+mn-cs"/>
              </a:rPr>
              <a:t>:</a:t>
            </a:r>
            <a:r>
              <a:rPr lang="zh-CN" altLang="zh-CN" sz="1800" kern="1200" dirty="0" smtClean="0">
                <a:latin typeface="微软雅黑" pitchFamily="34" charset="-122"/>
                <a:ea typeface="微软雅黑" pitchFamily="34" charset="-122"/>
                <a:cs typeface="+mn-cs"/>
              </a:rPr>
              <a:t>负责</a:t>
            </a:r>
            <a:r>
              <a:rPr lang="zh-CN" altLang="zh-CN" sz="1800" kern="1200" dirty="0">
                <a:latin typeface="微软雅黑" pitchFamily="34" charset="-122"/>
                <a:ea typeface="微软雅黑" pitchFamily="34" charset="-122"/>
                <a:cs typeface="+mn-cs"/>
              </a:rPr>
              <a:t>按照检验规范实施产品检验。</a:t>
            </a:r>
          </a:p>
          <a:p>
            <a:pPr lvl="1">
              <a:lnSpc>
                <a:spcPct val="120000"/>
              </a:lnSpc>
              <a:spcBef>
                <a:spcPts val="600"/>
              </a:spcBef>
              <a:buFont typeface="Wingdings" pitchFamily="2" charset="2"/>
              <a:buChar char="Ø"/>
              <a:defRPr/>
            </a:pPr>
            <a:r>
              <a:rPr lang="en-US" altLang="zh-CN" sz="1800" kern="1200" dirty="0">
                <a:latin typeface="微软雅黑" pitchFamily="34" charset="-122"/>
                <a:ea typeface="微软雅黑" pitchFamily="34" charset="-122"/>
                <a:cs typeface="+mn-cs"/>
              </a:rPr>
              <a:t> </a:t>
            </a:r>
            <a:r>
              <a:rPr lang="zh-CN" altLang="zh-CN" sz="2400" dirty="0">
                <a:solidFill>
                  <a:srgbClr val="3333FF"/>
                </a:solidFill>
                <a:latin typeface="华文新魏" pitchFamily="2" charset="-122"/>
                <a:ea typeface="华文新魏" pitchFamily="2" charset="-122"/>
                <a:cs typeface="+mn-cs"/>
              </a:rPr>
              <a:t>项目质量</a:t>
            </a:r>
            <a:r>
              <a:rPr lang="zh-CN" altLang="zh-CN" sz="2400" dirty="0" smtClean="0">
                <a:solidFill>
                  <a:srgbClr val="3333FF"/>
                </a:solidFill>
                <a:latin typeface="华文新魏" pitchFamily="2" charset="-122"/>
                <a:ea typeface="华文新魏" pitchFamily="2" charset="-122"/>
                <a:cs typeface="+mn-cs"/>
              </a:rPr>
              <a:t>人员</a:t>
            </a:r>
            <a:r>
              <a:rPr lang="en-US" altLang="zh-CN" sz="2400" dirty="0" smtClean="0">
                <a:solidFill>
                  <a:srgbClr val="3333FF"/>
                </a:solidFill>
                <a:latin typeface="华文新魏" pitchFamily="2" charset="-122"/>
                <a:ea typeface="华文新魏" pitchFamily="2" charset="-122"/>
                <a:cs typeface="+mn-cs"/>
              </a:rPr>
              <a:t>:</a:t>
            </a:r>
            <a:r>
              <a:rPr lang="zh-CN" altLang="zh-CN" sz="1800" kern="1200" dirty="0" smtClean="0">
                <a:latin typeface="微软雅黑" pitchFamily="34" charset="-122"/>
                <a:ea typeface="微软雅黑" pitchFamily="34" charset="-122"/>
                <a:cs typeface="+mn-cs"/>
              </a:rPr>
              <a:t>负责</a:t>
            </a:r>
            <a:r>
              <a:rPr lang="zh-CN" altLang="zh-CN" sz="1800" kern="1200" dirty="0">
                <a:latin typeface="微软雅黑" pitchFamily="34" charset="-122"/>
                <a:ea typeface="微软雅黑" pitchFamily="34" charset="-122"/>
                <a:cs typeface="+mn-cs"/>
              </a:rPr>
              <a:t>收集、保管检验记录，汇总统计一次校验合格率等检验数据，并传递给质量主管部门。</a:t>
            </a:r>
          </a:p>
        </p:txBody>
      </p:sp>
    </p:spTree>
    <p:extLst>
      <p:ext uri="{BB962C8B-B14F-4D97-AF65-F5344CB8AC3E}">
        <p14:creationId xmlns="" xmlns:p14="http://schemas.microsoft.com/office/powerpoint/2010/main" val="196534295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09600" y="2057400"/>
            <a:ext cx="7772400" cy="212365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6600" dirty="0" smtClean="0">
                <a:solidFill>
                  <a:srgbClr val="6170FF"/>
                </a:solidFill>
                <a:latin typeface="Arial Black" pitchFamily="34" charset="0"/>
                <a:ea typeface="隶书" pitchFamily="49" charset="-122"/>
              </a:rPr>
              <a:t>检验员</a:t>
            </a:r>
            <a:endParaRPr lang="en-US" altLang="zh-CN" sz="6600" dirty="0" smtClean="0">
              <a:solidFill>
                <a:srgbClr val="6170FF"/>
              </a:solidFill>
              <a:latin typeface="Arial Black" pitchFamily="34" charset="0"/>
              <a:ea typeface="隶书" pitchFamily="49" charset="-122"/>
            </a:endParaRPr>
          </a:p>
          <a:p>
            <a:pPr algn="ctr" eaLnBrk="1" hangingPunct="1"/>
            <a:r>
              <a:rPr lang="zh-CN" altLang="en-US" sz="6600" dirty="0" smtClean="0">
                <a:solidFill>
                  <a:srgbClr val="6170FF"/>
                </a:solidFill>
                <a:latin typeface="Arial Black" pitchFamily="34" charset="0"/>
                <a:ea typeface="隶书" pitchFamily="49" charset="-122"/>
              </a:rPr>
              <a:t>资质及要求</a:t>
            </a:r>
            <a:endParaRPr lang="zh-CN" sz="6600" dirty="0">
              <a:solidFill>
                <a:srgbClr val="6170FF"/>
              </a:solidFill>
              <a:latin typeface="Times New Roman" pitchFamily="18" charset="0"/>
              <a:ea typeface="黑体" pitchFamily="2" charset="-122"/>
            </a:endParaRPr>
          </a:p>
        </p:txBody>
      </p:sp>
      <p:sp>
        <p:nvSpPr>
          <p:cNvPr id="2" name="矩形 1"/>
          <p:cNvSpPr/>
          <p:nvPr/>
        </p:nvSpPr>
        <p:spPr>
          <a:xfrm>
            <a:off x="7698313" y="6061670"/>
            <a:ext cx="569387" cy="923330"/>
          </a:xfrm>
          <a:prstGeom prst="rect">
            <a:avLst/>
          </a:prstGeom>
          <a:noFill/>
        </p:spPr>
        <p:txBody>
          <a:bodyPr wrap="none" lIns="91440" tIns="45720" rIns="91440" bIns="45720">
            <a:spAutoFit/>
          </a:bodyPr>
          <a:lstStyle/>
          <a:p>
            <a:pPr algn="ctr"/>
            <a:r>
              <a:rPr lang="en-US" altLang="zh-CN"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3</a:t>
            </a:r>
            <a:endParaRPr lang="zh-CN" alt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 xmlns:p14="http://schemas.microsoft.com/office/powerpoint/2010/main" val="305544186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检验员资质及要求</a:t>
            </a:r>
            <a:endParaRPr lang="zh-CN" altLang="en-US" sz="2800" smtClean="0"/>
          </a:p>
        </p:txBody>
      </p:sp>
      <p:sp>
        <p:nvSpPr>
          <p:cNvPr id="9" name="文本占位符 8"/>
          <p:cNvSpPr>
            <a:spLocks noGrp="1"/>
          </p:cNvSpPr>
          <p:nvPr>
            <p:ph type="body" sz="half" idx="1"/>
          </p:nvPr>
        </p:nvSpPr>
        <p:spPr>
          <a:xfrm>
            <a:off x="304800" y="1219200"/>
            <a:ext cx="6096000" cy="4724400"/>
          </a:xfrm>
        </p:spPr>
        <p:txBody>
          <a:bodyPr/>
          <a:lstStyle/>
          <a:p>
            <a:pPr eaLnBrk="1" hangingPunct="1">
              <a:buFont typeface="Wingdings" pitchFamily="2" charset="2"/>
              <a:buChar char="p"/>
              <a:defRPr/>
            </a:pPr>
            <a:r>
              <a:rPr lang="zh-CN" altLang="en-US" sz="2800" dirty="0">
                <a:solidFill>
                  <a:srgbClr val="3333FF"/>
                </a:solidFill>
                <a:latin typeface="华文新魏" pitchFamily="2" charset="-122"/>
                <a:ea typeface="华文新魏" pitchFamily="2" charset="-122"/>
              </a:rPr>
              <a:t>检验员素质</a:t>
            </a:r>
            <a:r>
              <a:rPr lang="zh-CN" altLang="en-US" sz="2800" dirty="0" smtClean="0">
                <a:solidFill>
                  <a:srgbClr val="3333FF"/>
                </a:solidFill>
                <a:latin typeface="华文新魏" pitchFamily="2" charset="-122"/>
                <a:ea typeface="华文新魏" pitchFamily="2" charset="-122"/>
              </a:rPr>
              <a:t>要求</a:t>
            </a:r>
            <a:endParaRPr lang="en-US" altLang="zh-CN" sz="2800" dirty="0" smtClean="0">
              <a:solidFill>
                <a:srgbClr val="3333FF"/>
              </a:solidFill>
              <a:latin typeface="华文新魏" pitchFamily="2" charset="-122"/>
              <a:ea typeface="华文新魏" pitchFamily="2" charset="-122"/>
            </a:endParaRPr>
          </a:p>
          <a:p>
            <a:pPr eaLnBrk="1" hangingPunct="1">
              <a:buFont typeface="Wingdings" pitchFamily="2" charset="2"/>
              <a:buChar char="p"/>
              <a:defRPr/>
            </a:pPr>
            <a:endParaRPr lang="en-US" altLang="zh-CN" sz="900" kern="1200" dirty="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热爱</a:t>
            </a:r>
            <a:r>
              <a:rPr lang="zh-CN" altLang="en-US" sz="2000" kern="1200" dirty="0">
                <a:latin typeface="微软雅黑" pitchFamily="34" charset="-122"/>
                <a:ea typeface="微软雅黑" pitchFamily="34" charset="-122"/>
                <a:cs typeface="+mn-cs"/>
              </a:rPr>
              <a:t>检验工作，</a:t>
            </a:r>
            <a:r>
              <a:rPr lang="zh-CN" altLang="en-US" sz="2000" b="1" kern="1200" dirty="0">
                <a:solidFill>
                  <a:srgbClr val="FF0000"/>
                </a:solidFill>
                <a:latin typeface="微软雅黑" pitchFamily="34" charset="-122"/>
                <a:ea typeface="微软雅黑" pitchFamily="34" charset="-122"/>
                <a:cs typeface="+mn-cs"/>
              </a:rPr>
              <a:t>责任心</a:t>
            </a:r>
            <a:r>
              <a:rPr lang="zh-CN" altLang="en-US" sz="2000" kern="1200" dirty="0">
                <a:latin typeface="微软雅黑" pitchFamily="34" charset="-122"/>
                <a:ea typeface="微软雅黑" pitchFamily="34" charset="-122"/>
                <a:cs typeface="+mn-cs"/>
              </a:rPr>
              <a:t>强，有事业心</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000" b="1" kern="1200" dirty="0">
                <a:solidFill>
                  <a:srgbClr val="FF0000"/>
                </a:solidFill>
                <a:latin typeface="微软雅黑" pitchFamily="34" charset="-122"/>
                <a:ea typeface="微软雅黑" pitchFamily="34" charset="-122"/>
                <a:cs typeface="+mn-cs"/>
              </a:rPr>
              <a:t>质量意识</a:t>
            </a:r>
            <a:r>
              <a:rPr lang="zh-CN" altLang="en-US" sz="2000" kern="1200" dirty="0">
                <a:latin typeface="微软雅黑" pitchFamily="34" charset="-122"/>
                <a:ea typeface="微软雅黑" pitchFamily="34" charset="-122"/>
                <a:cs typeface="+mn-cs"/>
              </a:rPr>
              <a:t>强</a:t>
            </a:r>
            <a:r>
              <a:rPr lang="zh-CN" altLang="en-US" sz="2000" kern="1200" dirty="0" smtClean="0">
                <a:latin typeface="微软雅黑" pitchFamily="34" charset="-122"/>
                <a:ea typeface="微软雅黑" pitchFamily="34" charset="-122"/>
                <a:cs typeface="+mn-cs"/>
              </a:rPr>
              <a:t>，办事</a:t>
            </a:r>
            <a:r>
              <a:rPr lang="zh-CN" altLang="en-US" sz="2000" kern="1200" dirty="0">
                <a:latin typeface="微软雅黑" pitchFamily="34" charset="-122"/>
                <a:ea typeface="微软雅黑" pitchFamily="34" charset="-122"/>
                <a:cs typeface="+mn-cs"/>
              </a:rPr>
              <a:t>公道，</a:t>
            </a:r>
            <a:r>
              <a:rPr lang="zh-CN" altLang="en-US" sz="2000" kern="1200" dirty="0" smtClean="0">
                <a:latin typeface="微软雅黑" pitchFamily="34" charset="-122"/>
                <a:ea typeface="微软雅黑" pitchFamily="34" charset="-122"/>
                <a:cs typeface="+mn-cs"/>
              </a:rPr>
              <a:t>铁面无私。</a:t>
            </a:r>
            <a:endParaRPr lang="en-US" altLang="zh-CN" sz="20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具有</a:t>
            </a:r>
            <a:r>
              <a:rPr lang="zh-CN" altLang="en-US" sz="2000" b="1" kern="1200" dirty="0" smtClean="0">
                <a:solidFill>
                  <a:srgbClr val="FF0000"/>
                </a:solidFill>
                <a:latin typeface="微软雅黑" pitchFamily="34" charset="-122"/>
                <a:ea typeface="微软雅黑" pitchFamily="34" charset="-122"/>
                <a:cs typeface="+mn-cs"/>
              </a:rPr>
              <a:t>书面</a:t>
            </a:r>
            <a:r>
              <a:rPr lang="zh-CN" altLang="en-US" sz="2000" b="1" kern="1200" dirty="0">
                <a:solidFill>
                  <a:srgbClr val="FF0000"/>
                </a:solidFill>
                <a:latin typeface="微软雅黑" pitchFamily="34" charset="-122"/>
                <a:ea typeface="微软雅黑" pitchFamily="34" charset="-122"/>
                <a:cs typeface="+mn-cs"/>
              </a:rPr>
              <a:t>表达</a:t>
            </a:r>
            <a:r>
              <a:rPr lang="zh-CN" altLang="en-US" sz="2000" kern="1200" dirty="0">
                <a:latin typeface="微软雅黑" pitchFamily="34" charset="-122"/>
                <a:ea typeface="微软雅黑" pitchFamily="34" charset="-122"/>
                <a:cs typeface="+mn-cs"/>
              </a:rPr>
              <a:t>能力，有</a:t>
            </a:r>
            <a:r>
              <a:rPr lang="zh-CN" altLang="en-US" sz="2000" kern="1200" dirty="0" smtClean="0">
                <a:latin typeface="微软雅黑" pitchFamily="34" charset="-122"/>
                <a:ea typeface="微软雅黑" pitchFamily="34" charset="-122"/>
                <a:cs typeface="+mn-cs"/>
              </a:rPr>
              <a:t>较丰富</a:t>
            </a:r>
            <a:r>
              <a:rPr lang="zh-CN" altLang="en-US" sz="2000" kern="1200" dirty="0">
                <a:latin typeface="微软雅黑" pitchFamily="34" charset="-122"/>
                <a:ea typeface="微软雅黑" pitchFamily="34" charset="-122"/>
                <a:cs typeface="+mn-cs"/>
              </a:rPr>
              <a:t>的本检验工种工作经验和较强的</a:t>
            </a:r>
            <a:r>
              <a:rPr lang="zh-CN" altLang="en-US" sz="2000" b="1" kern="1200" dirty="0">
                <a:solidFill>
                  <a:srgbClr val="FF0000"/>
                </a:solidFill>
                <a:latin typeface="微软雅黑" pitchFamily="34" charset="-122"/>
                <a:ea typeface="微软雅黑" pitchFamily="34" charset="-122"/>
                <a:cs typeface="+mn-cs"/>
              </a:rPr>
              <a:t>分析</a:t>
            </a:r>
            <a:r>
              <a:rPr lang="zh-CN" altLang="en-US" sz="2000" kern="1200" dirty="0">
                <a:latin typeface="微软雅黑" pitchFamily="34" charset="-122"/>
                <a:ea typeface="微软雅黑" pitchFamily="34" charset="-122"/>
                <a:cs typeface="+mn-cs"/>
              </a:rPr>
              <a:t>能力</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技术</a:t>
            </a:r>
            <a:r>
              <a:rPr lang="zh-CN" altLang="en-US" sz="2000" b="1" kern="1200" dirty="0">
                <a:solidFill>
                  <a:srgbClr val="FF0000"/>
                </a:solidFill>
                <a:latin typeface="微软雅黑" pitchFamily="34" charset="-122"/>
                <a:ea typeface="微软雅黑" pitchFamily="34" charset="-122"/>
                <a:cs typeface="+mn-cs"/>
              </a:rPr>
              <a:t>业务素质</a:t>
            </a:r>
            <a:r>
              <a:rPr lang="zh-CN" altLang="en-US" sz="2000" kern="1200" dirty="0">
                <a:latin typeface="微软雅黑" pitchFamily="34" charset="-122"/>
                <a:ea typeface="微软雅黑" pitchFamily="34" charset="-122"/>
                <a:cs typeface="+mn-cs"/>
              </a:rPr>
              <a:t>过硬</a:t>
            </a:r>
            <a:r>
              <a:rPr lang="zh-CN" altLang="en-US" sz="2000" kern="1200" dirty="0" smtClean="0">
                <a:latin typeface="微软雅黑" pitchFamily="34" charset="-122"/>
                <a:ea typeface="微软雅黑" pitchFamily="34" charset="-122"/>
                <a:cs typeface="+mn-cs"/>
              </a:rPr>
              <a:t>，掌握检测技术。</a:t>
            </a:r>
            <a:endParaRPr lang="en-US" altLang="zh-CN" sz="20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身体</a:t>
            </a:r>
            <a:r>
              <a:rPr lang="zh-CN" altLang="en-US" sz="2000" b="1" kern="1200" dirty="0">
                <a:solidFill>
                  <a:srgbClr val="FF0000"/>
                </a:solidFill>
                <a:latin typeface="微软雅黑" pitchFamily="34" charset="-122"/>
                <a:ea typeface="微软雅黑" pitchFamily="34" charset="-122"/>
                <a:cs typeface="+mn-cs"/>
              </a:rPr>
              <a:t>健康</a:t>
            </a:r>
            <a:r>
              <a:rPr lang="zh-CN" altLang="en-US" sz="2000" kern="1200" dirty="0">
                <a:latin typeface="微软雅黑" pitchFamily="34" charset="-122"/>
                <a:ea typeface="微软雅黑" pitchFamily="34" charset="-122"/>
                <a:cs typeface="+mn-cs"/>
              </a:rPr>
              <a:t>，无色盲、高度近视</a:t>
            </a:r>
            <a:r>
              <a:rPr lang="zh-CN" altLang="en-US" sz="2000" kern="1200" dirty="0" smtClean="0">
                <a:latin typeface="微软雅黑" pitchFamily="34" charset="-122"/>
                <a:ea typeface="微软雅黑" pitchFamily="34" charset="-122"/>
                <a:cs typeface="+mn-cs"/>
              </a:rPr>
              <a:t>等。</a:t>
            </a:r>
            <a:endParaRPr lang="zh-CN" altLang="en-US" sz="2000" kern="1200" dirty="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通过</a:t>
            </a:r>
            <a:r>
              <a:rPr lang="zh-CN" altLang="en-US" sz="2000" kern="1200" dirty="0">
                <a:latin typeface="微软雅黑" pitchFamily="34" charset="-122"/>
                <a:ea typeface="微软雅黑" pitchFamily="34" charset="-122"/>
                <a:cs typeface="+mn-cs"/>
              </a:rPr>
              <a:t>考核，持有</a:t>
            </a:r>
            <a:r>
              <a:rPr lang="zh-CN" altLang="en-US" sz="2000" b="1" kern="1200" dirty="0">
                <a:solidFill>
                  <a:srgbClr val="FF0000"/>
                </a:solidFill>
                <a:latin typeface="微软雅黑" pitchFamily="34" charset="-122"/>
                <a:ea typeface="微软雅黑" pitchFamily="34" charset="-122"/>
                <a:cs typeface="+mn-cs"/>
              </a:rPr>
              <a:t>有效</a:t>
            </a:r>
            <a:r>
              <a:rPr lang="zh-CN" altLang="en-US" sz="2000" kern="1200" dirty="0">
                <a:latin typeface="微软雅黑" pitchFamily="34" charset="-122"/>
                <a:ea typeface="微软雅黑" pitchFamily="34" charset="-122"/>
                <a:cs typeface="+mn-cs"/>
              </a:rPr>
              <a:t>的“检验员资格证书”。</a:t>
            </a:r>
            <a:endParaRPr lang="en-US" altLang="zh-CN" sz="2000" kern="1200" dirty="0" smtClean="0">
              <a:latin typeface="微软雅黑" pitchFamily="34" charset="-122"/>
              <a:ea typeface="微软雅黑" pitchFamily="34" charset="-122"/>
              <a:cs typeface="+mn-cs"/>
            </a:endParaRPr>
          </a:p>
          <a:p>
            <a:pPr lvl="2">
              <a:lnSpc>
                <a:spcPct val="150000"/>
              </a:lnSpc>
              <a:spcBef>
                <a:spcPct val="0"/>
              </a:spcBef>
              <a:buFont typeface="Wingdings" pitchFamily="2" charset="2"/>
              <a:buChar char="Ø"/>
              <a:defRPr/>
            </a:pPr>
            <a:endParaRPr lang="en-US" altLang="zh-CN" sz="1800" kern="1200" dirty="0" smtClean="0">
              <a:latin typeface="微软雅黑" pitchFamily="34" charset="-122"/>
              <a:ea typeface="微软雅黑" pitchFamily="34" charset="-122"/>
              <a:cs typeface="+mn-cs"/>
            </a:endParaRPr>
          </a:p>
        </p:txBody>
      </p:sp>
      <p:grpSp>
        <p:nvGrpSpPr>
          <p:cNvPr id="60420" name="Gruppe 26"/>
          <p:cNvGrpSpPr>
            <a:grpSpLocks/>
          </p:cNvGrpSpPr>
          <p:nvPr/>
        </p:nvGrpSpPr>
        <p:grpSpPr bwMode="auto">
          <a:xfrm>
            <a:off x="5918200" y="1433513"/>
            <a:ext cx="3073400" cy="4357687"/>
            <a:chOff x="268288" y="1312760"/>
            <a:chExt cx="3770311" cy="5345533"/>
          </a:xfrm>
        </p:grpSpPr>
        <p:grpSp>
          <p:nvGrpSpPr>
            <p:cNvPr id="60421" name="Gruppe 23"/>
            <p:cNvGrpSpPr>
              <a:grpSpLocks/>
            </p:cNvGrpSpPr>
            <p:nvPr/>
          </p:nvGrpSpPr>
          <p:grpSpPr bwMode="auto">
            <a:xfrm>
              <a:off x="715962" y="1312760"/>
              <a:ext cx="3322637" cy="5142016"/>
              <a:chOff x="715962" y="1312760"/>
              <a:chExt cx="3322637" cy="5142016"/>
            </a:xfrm>
          </p:grpSpPr>
          <p:grpSp>
            <p:nvGrpSpPr>
              <p:cNvPr id="60428" name="Gruppe 19"/>
              <p:cNvGrpSpPr>
                <a:grpSpLocks/>
              </p:cNvGrpSpPr>
              <p:nvPr/>
            </p:nvGrpSpPr>
            <p:grpSpPr bwMode="auto">
              <a:xfrm>
                <a:off x="715962" y="1312760"/>
                <a:ext cx="3322637" cy="5142016"/>
                <a:chOff x="8240713" y="-3600450"/>
                <a:chExt cx="3136900" cy="4854575"/>
              </a:xfrm>
            </p:grpSpPr>
            <p:sp>
              <p:nvSpPr>
                <p:cNvPr id="60435" name="Freeform 55"/>
                <p:cNvSpPr>
                  <a:spLocks/>
                </p:cNvSpPr>
                <p:nvPr/>
              </p:nvSpPr>
              <p:spPr bwMode="auto">
                <a:xfrm>
                  <a:off x="8240713" y="-3600450"/>
                  <a:ext cx="3136900" cy="4854575"/>
                </a:xfrm>
                <a:custGeom>
                  <a:avLst/>
                  <a:gdLst>
                    <a:gd name="T0" fmla="*/ 2147483647 w 1976"/>
                    <a:gd name="T1" fmla="*/ 2147483647 h 3058"/>
                    <a:gd name="T2" fmla="*/ 2147483647 w 1976"/>
                    <a:gd name="T3" fmla="*/ 2147483647 h 3058"/>
                    <a:gd name="T4" fmla="*/ 2147483647 w 1976"/>
                    <a:gd name="T5" fmla="*/ 2147483647 h 3058"/>
                    <a:gd name="T6" fmla="*/ 2147483647 w 1976"/>
                    <a:gd name="T7" fmla="*/ 2147483647 h 3058"/>
                    <a:gd name="T8" fmla="*/ 2147483647 w 1976"/>
                    <a:gd name="T9" fmla="*/ 2147483647 h 3058"/>
                    <a:gd name="T10" fmla="*/ 2147483647 w 1976"/>
                    <a:gd name="T11" fmla="*/ 2147483647 h 3058"/>
                    <a:gd name="T12" fmla="*/ 2147483647 w 1976"/>
                    <a:gd name="T13" fmla="*/ 2147483647 h 3058"/>
                    <a:gd name="T14" fmla="*/ 2147483647 w 1976"/>
                    <a:gd name="T15" fmla="*/ 2147483647 h 3058"/>
                    <a:gd name="T16" fmla="*/ 2147483647 w 1976"/>
                    <a:gd name="T17" fmla="*/ 2147483647 h 3058"/>
                    <a:gd name="T18" fmla="*/ 2147483647 w 1976"/>
                    <a:gd name="T19" fmla="*/ 2147483647 h 3058"/>
                    <a:gd name="T20" fmla="*/ 2147483647 w 1976"/>
                    <a:gd name="T21" fmla="*/ 2147483647 h 3058"/>
                    <a:gd name="T22" fmla="*/ 2147483647 w 1976"/>
                    <a:gd name="T23" fmla="*/ 2147483647 h 3058"/>
                    <a:gd name="T24" fmla="*/ 2147483647 w 1976"/>
                    <a:gd name="T25" fmla="*/ 2147483647 h 3058"/>
                    <a:gd name="T26" fmla="*/ 2147483647 w 1976"/>
                    <a:gd name="T27" fmla="*/ 2147483647 h 3058"/>
                    <a:gd name="T28" fmla="*/ 2147483647 w 1976"/>
                    <a:gd name="T29" fmla="*/ 2147483647 h 3058"/>
                    <a:gd name="T30" fmla="*/ 2147483647 w 1976"/>
                    <a:gd name="T31" fmla="*/ 2147483647 h 3058"/>
                    <a:gd name="T32" fmla="*/ 2147483647 w 1976"/>
                    <a:gd name="T33" fmla="*/ 2147483647 h 3058"/>
                    <a:gd name="T34" fmla="*/ 2147483647 w 1976"/>
                    <a:gd name="T35" fmla="*/ 2147483647 h 3058"/>
                    <a:gd name="T36" fmla="*/ 2147483647 w 1976"/>
                    <a:gd name="T37" fmla="*/ 2147483647 h 3058"/>
                    <a:gd name="T38" fmla="*/ 2147483647 w 1976"/>
                    <a:gd name="T39" fmla="*/ 2147483647 h 3058"/>
                    <a:gd name="T40" fmla="*/ 2147483647 w 1976"/>
                    <a:gd name="T41" fmla="*/ 2147483647 h 3058"/>
                    <a:gd name="T42" fmla="*/ 2147483647 w 1976"/>
                    <a:gd name="T43" fmla="*/ 2147483647 h 3058"/>
                    <a:gd name="T44" fmla="*/ 2147483647 w 1976"/>
                    <a:gd name="T45" fmla="*/ 2147483647 h 3058"/>
                    <a:gd name="T46" fmla="*/ 2147483647 w 1976"/>
                    <a:gd name="T47" fmla="*/ 2147483647 h 3058"/>
                    <a:gd name="T48" fmla="*/ 2147483647 w 1976"/>
                    <a:gd name="T49" fmla="*/ 2147483647 h 3058"/>
                    <a:gd name="T50" fmla="*/ 2147483647 w 1976"/>
                    <a:gd name="T51" fmla="*/ 2147483647 h 3058"/>
                    <a:gd name="T52" fmla="*/ 2147483647 w 1976"/>
                    <a:gd name="T53" fmla="*/ 2147483647 h 3058"/>
                    <a:gd name="T54" fmla="*/ 2147483647 w 1976"/>
                    <a:gd name="T55" fmla="*/ 2147483647 h 3058"/>
                    <a:gd name="T56" fmla="*/ 2147483647 w 1976"/>
                    <a:gd name="T57" fmla="*/ 2147483647 h 3058"/>
                    <a:gd name="T58" fmla="*/ 2147483647 w 1976"/>
                    <a:gd name="T59" fmla="*/ 2147483647 h 3058"/>
                    <a:gd name="T60" fmla="*/ 2147483647 w 1976"/>
                    <a:gd name="T61" fmla="*/ 2147483647 h 3058"/>
                    <a:gd name="T62" fmla="*/ 2147483647 w 1976"/>
                    <a:gd name="T63" fmla="*/ 2147483647 h 3058"/>
                    <a:gd name="T64" fmla="*/ 2147483647 w 1976"/>
                    <a:gd name="T65" fmla="*/ 2147483647 h 3058"/>
                    <a:gd name="T66" fmla="*/ 2147483647 w 1976"/>
                    <a:gd name="T67" fmla="*/ 2147483647 h 3058"/>
                    <a:gd name="T68" fmla="*/ 2147483647 w 1976"/>
                    <a:gd name="T69" fmla="*/ 2147483647 h 3058"/>
                    <a:gd name="T70" fmla="*/ 2147483647 w 1976"/>
                    <a:gd name="T71" fmla="*/ 2147483647 h 3058"/>
                    <a:gd name="T72" fmla="*/ 2147483647 w 1976"/>
                    <a:gd name="T73" fmla="*/ 2147483647 h 3058"/>
                    <a:gd name="T74" fmla="*/ 2147483647 w 1976"/>
                    <a:gd name="T75" fmla="*/ 2147483647 h 3058"/>
                    <a:gd name="T76" fmla="*/ 2147483647 w 1976"/>
                    <a:gd name="T77" fmla="*/ 2147483647 h 3058"/>
                    <a:gd name="T78" fmla="*/ 2147483647 w 1976"/>
                    <a:gd name="T79" fmla="*/ 2147483647 h 3058"/>
                    <a:gd name="T80" fmla="*/ 2147483647 w 1976"/>
                    <a:gd name="T81" fmla="*/ 2147483647 h 3058"/>
                    <a:gd name="T82" fmla="*/ 2147483647 w 1976"/>
                    <a:gd name="T83" fmla="*/ 2147483647 h 3058"/>
                    <a:gd name="T84" fmla="*/ 2147483647 w 1976"/>
                    <a:gd name="T85" fmla="*/ 2147483647 h 3058"/>
                    <a:gd name="T86" fmla="*/ 2147483647 w 1976"/>
                    <a:gd name="T87" fmla="*/ 2147483647 h 3058"/>
                    <a:gd name="T88" fmla="*/ 2147483647 w 1976"/>
                    <a:gd name="T89" fmla="*/ 2147483647 h 3058"/>
                    <a:gd name="T90" fmla="*/ 2147483647 w 1976"/>
                    <a:gd name="T91" fmla="*/ 2147483647 h 3058"/>
                    <a:gd name="T92" fmla="*/ 2147483647 w 1976"/>
                    <a:gd name="T93" fmla="*/ 2147483647 h 3058"/>
                    <a:gd name="T94" fmla="*/ 2147483647 w 1976"/>
                    <a:gd name="T95" fmla="*/ 2147483647 h 3058"/>
                    <a:gd name="T96" fmla="*/ 2147483647 w 1976"/>
                    <a:gd name="T97" fmla="*/ 2147483647 h 3058"/>
                    <a:gd name="T98" fmla="*/ 2147483647 w 1976"/>
                    <a:gd name="T99" fmla="*/ 2147483647 h 3058"/>
                    <a:gd name="T100" fmla="*/ 2147483647 w 1976"/>
                    <a:gd name="T101" fmla="*/ 2147483647 h 3058"/>
                    <a:gd name="T102" fmla="*/ 2147483647 w 1976"/>
                    <a:gd name="T103" fmla="*/ 2147483647 h 3058"/>
                    <a:gd name="T104" fmla="*/ 2147483647 w 1976"/>
                    <a:gd name="T105" fmla="*/ 2147483647 h 3058"/>
                    <a:gd name="T106" fmla="*/ 2147483647 w 1976"/>
                    <a:gd name="T107" fmla="*/ 2147483647 h 3058"/>
                    <a:gd name="T108" fmla="*/ 2147483647 w 1976"/>
                    <a:gd name="T109" fmla="*/ 2147483647 h 3058"/>
                    <a:gd name="T110" fmla="*/ 2147483647 w 1976"/>
                    <a:gd name="T111" fmla="*/ 2147483647 h 3058"/>
                    <a:gd name="T112" fmla="*/ 2147483647 w 1976"/>
                    <a:gd name="T113" fmla="*/ 2147483647 h 3058"/>
                    <a:gd name="T114" fmla="*/ 2147483647 w 1976"/>
                    <a:gd name="T115" fmla="*/ 2147483647 h 305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976"/>
                    <a:gd name="T175" fmla="*/ 0 h 3058"/>
                    <a:gd name="T176" fmla="*/ 1976 w 1976"/>
                    <a:gd name="T177" fmla="*/ 3058 h 305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976" h="3058">
                      <a:moveTo>
                        <a:pt x="588" y="4"/>
                      </a:moveTo>
                      <a:lnTo>
                        <a:pt x="566" y="8"/>
                      </a:lnTo>
                      <a:lnTo>
                        <a:pt x="558" y="12"/>
                      </a:lnTo>
                      <a:lnTo>
                        <a:pt x="550" y="16"/>
                      </a:lnTo>
                      <a:lnTo>
                        <a:pt x="542" y="20"/>
                      </a:lnTo>
                      <a:lnTo>
                        <a:pt x="534" y="24"/>
                      </a:lnTo>
                      <a:lnTo>
                        <a:pt x="526" y="28"/>
                      </a:lnTo>
                      <a:lnTo>
                        <a:pt x="514" y="30"/>
                      </a:lnTo>
                      <a:lnTo>
                        <a:pt x="510" y="34"/>
                      </a:lnTo>
                      <a:lnTo>
                        <a:pt x="506" y="38"/>
                      </a:lnTo>
                      <a:lnTo>
                        <a:pt x="502" y="42"/>
                      </a:lnTo>
                      <a:lnTo>
                        <a:pt x="500" y="46"/>
                      </a:lnTo>
                      <a:lnTo>
                        <a:pt x="492" y="50"/>
                      </a:lnTo>
                      <a:lnTo>
                        <a:pt x="488" y="54"/>
                      </a:lnTo>
                      <a:lnTo>
                        <a:pt x="484" y="58"/>
                      </a:lnTo>
                      <a:lnTo>
                        <a:pt x="476" y="62"/>
                      </a:lnTo>
                      <a:lnTo>
                        <a:pt x="476" y="70"/>
                      </a:lnTo>
                      <a:lnTo>
                        <a:pt x="468" y="70"/>
                      </a:lnTo>
                      <a:lnTo>
                        <a:pt x="464" y="82"/>
                      </a:lnTo>
                      <a:lnTo>
                        <a:pt x="464" y="90"/>
                      </a:lnTo>
                      <a:lnTo>
                        <a:pt x="464" y="94"/>
                      </a:lnTo>
                      <a:lnTo>
                        <a:pt x="460" y="98"/>
                      </a:lnTo>
                      <a:lnTo>
                        <a:pt x="460" y="104"/>
                      </a:lnTo>
                      <a:lnTo>
                        <a:pt x="460" y="116"/>
                      </a:lnTo>
                      <a:lnTo>
                        <a:pt x="456" y="168"/>
                      </a:lnTo>
                      <a:lnTo>
                        <a:pt x="452" y="178"/>
                      </a:lnTo>
                      <a:lnTo>
                        <a:pt x="452" y="182"/>
                      </a:lnTo>
                      <a:lnTo>
                        <a:pt x="456" y="256"/>
                      </a:lnTo>
                      <a:lnTo>
                        <a:pt x="460" y="260"/>
                      </a:lnTo>
                      <a:lnTo>
                        <a:pt x="464" y="264"/>
                      </a:lnTo>
                      <a:lnTo>
                        <a:pt x="468" y="276"/>
                      </a:lnTo>
                      <a:lnTo>
                        <a:pt x="472" y="284"/>
                      </a:lnTo>
                      <a:lnTo>
                        <a:pt x="444" y="284"/>
                      </a:lnTo>
                      <a:lnTo>
                        <a:pt x="436" y="288"/>
                      </a:lnTo>
                      <a:lnTo>
                        <a:pt x="428" y="292"/>
                      </a:lnTo>
                      <a:lnTo>
                        <a:pt x="424" y="296"/>
                      </a:lnTo>
                      <a:lnTo>
                        <a:pt x="422" y="304"/>
                      </a:lnTo>
                      <a:lnTo>
                        <a:pt x="418" y="308"/>
                      </a:lnTo>
                      <a:lnTo>
                        <a:pt x="414" y="312"/>
                      </a:lnTo>
                      <a:lnTo>
                        <a:pt x="410" y="320"/>
                      </a:lnTo>
                      <a:lnTo>
                        <a:pt x="406" y="324"/>
                      </a:lnTo>
                      <a:lnTo>
                        <a:pt x="402" y="332"/>
                      </a:lnTo>
                      <a:lnTo>
                        <a:pt x="398" y="334"/>
                      </a:lnTo>
                      <a:lnTo>
                        <a:pt x="394" y="338"/>
                      </a:lnTo>
                      <a:lnTo>
                        <a:pt x="390" y="342"/>
                      </a:lnTo>
                      <a:lnTo>
                        <a:pt x="386" y="350"/>
                      </a:lnTo>
                      <a:lnTo>
                        <a:pt x="382" y="354"/>
                      </a:lnTo>
                      <a:lnTo>
                        <a:pt x="378" y="358"/>
                      </a:lnTo>
                      <a:lnTo>
                        <a:pt x="348" y="362"/>
                      </a:lnTo>
                      <a:lnTo>
                        <a:pt x="320" y="366"/>
                      </a:lnTo>
                      <a:lnTo>
                        <a:pt x="300" y="370"/>
                      </a:lnTo>
                      <a:lnTo>
                        <a:pt x="292" y="374"/>
                      </a:lnTo>
                      <a:lnTo>
                        <a:pt x="284" y="378"/>
                      </a:lnTo>
                      <a:lnTo>
                        <a:pt x="276" y="382"/>
                      </a:lnTo>
                      <a:lnTo>
                        <a:pt x="230" y="386"/>
                      </a:lnTo>
                      <a:lnTo>
                        <a:pt x="210" y="390"/>
                      </a:lnTo>
                      <a:lnTo>
                        <a:pt x="196" y="394"/>
                      </a:lnTo>
                      <a:lnTo>
                        <a:pt x="184" y="398"/>
                      </a:lnTo>
                      <a:lnTo>
                        <a:pt x="168" y="402"/>
                      </a:lnTo>
                      <a:lnTo>
                        <a:pt x="156" y="406"/>
                      </a:lnTo>
                      <a:lnTo>
                        <a:pt x="144" y="408"/>
                      </a:lnTo>
                      <a:lnTo>
                        <a:pt x="140" y="412"/>
                      </a:lnTo>
                      <a:lnTo>
                        <a:pt x="128" y="416"/>
                      </a:lnTo>
                      <a:lnTo>
                        <a:pt x="118" y="420"/>
                      </a:lnTo>
                      <a:lnTo>
                        <a:pt x="114" y="424"/>
                      </a:lnTo>
                      <a:lnTo>
                        <a:pt x="110" y="428"/>
                      </a:lnTo>
                      <a:lnTo>
                        <a:pt x="106" y="436"/>
                      </a:lnTo>
                      <a:lnTo>
                        <a:pt x="102" y="448"/>
                      </a:lnTo>
                      <a:lnTo>
                        <a:pt x="98" y="468"/>
                      </a:lnTo>
                      <a:lnTo>
                        <a:pt x="94" y="526"/>
                      </a:lnTo>
                      <a:lnTo>
                        <a:pt x="94" y="542"/>
                      </a:lnTo>
                      <a:lnTo>
                        <a:pt x="98" y="550"/>
                      </a:lnTo>
                      <a:lnTo>
                        <a:pt x="102" y="558"/>
                      </a:lnTo>
                      <a:lnTo>
                        <a:pt x="102" y="600"/>
                      </a:lnTo>
                      <a:lnTo>
                        <a:pt x="94" y="604"/>
                      </a:lnTo>
                      <a:lnTo>
                        <a:pt x="90" y="608"/>
                      </a:lnTo>
                      <a:lnTo>
                        <a:pt x="86" y="612"/>
                      </a:lnTo>
                      <a:lnTo>
                        <a:pt x="82" y="616"/>
                      </a:lnTo>
                      <a:lnTo>
                        <a:pt x="78" y="646"/>
                      </a:lnTo>
                      <a:lnTo>
                        <a:pt x="66" y="650"/>
                      </a:lnTo>
                      <a:lnTo>
                        <a:pt x="62" y="654"/>
                      </a:lnTo>
                      <a:lnTo>
                        <a:pt x="58" y="658"/>
                      </a:lnTo>
                      <a:lnTo>
                        <a:pt x="54" y="662"/>
                      </a:lnTo>
                      <a:lnTo>
                        <a:pt x="50" y="678"/>
                      </a:lnTo>
                      <a:lnTo>
                        <a:pt x="46" y="694"/>
                      </a:lnTo>
                      <a:lnTo>
                        <a:pt x="44" y="706"/>
                      </a:lnTo>
                      <a:lnTo>
                        <a:pt x="40" y="712"/>
                      </a:lnTo>
                      <a:lnTo>
                        <a:pt x="36" y="724"/>
                      </a:lnTo>
                      <a:lnTo>
                        <a:pt x="32" y="732"/>
                      </a:lnTo>
                      <a:lnTo>
                        <a:pt x="28" y="744"/>
                      </a:lnTo>
                      <a:lnTo>
                        <a:pt x="24" y="752"/>
                      </a:lnTo>
                      <a:lnTo>
                        <a:pt x="20" y="760"/>
                      </a:lnTo>
                      <a:lnTo>
                        <a:pt x="16" y="772"/>
                      </a:lnTo>
                      <a:lnTo>
                        <a:pt x="12" y="780"/>
                      </a:lnTo>
                      <a:lnTo>
                        <a:pt x="8" y="790"/>
                      </a:lnTo>
                      <a:lnTo>
                        <a:pt x="4" y="802"/>
                      </a:lnTo>
                      <a:lnTo>
                        <a:pt x="0" y="826"/>
                      </a:lnTo>
                      <a:lnTo>
                        <a:pt x="0" y="884"/>
                      </a:lnTo>
                      <a:lnTo>
                        <a:pt x="4" y="912"/>
                      </a:lnTo>
                      <a:lnTo>
                        <a:pt x="8" y="920"/>
                      </a:lnTo>
                      <a:lnTo>
                        <a:pt x="12" y="928"/>
                      </a:lnTo>
                      <a:lnTo>
                        <a:pt x="16" y="936"/>
                      </a:lnTo>
                      <a:lnTo>
                        <a:pt x="20" y="938"/>
                      </a:lnTo>
                      <a:lnTo>
                        <a:pt x="24" y="946"/>
                      </a:lnTo>
                      <a:lnTo>
                        <a:pt x="28" y="950"/>
                      </a:lnTo>
                      <a:lnTo>
                        <a:pt x="32" y="954"/>
                      </a:lnTo>
                      <a:lnTo>
                        <a:pt x="40" y="958"/>
                      </a:lnTo>
                      <a:lnTo>
                        <a:pt x="44" y="962"/>
                      </a:lnTo>
                      <a:lnTo>
                        <a:pt x="46" y="966"/>
                      </a:lnTo>
                      <a:lnTo>
                        <a:pt x="50" y="970"/>
                      </a:lnTo>
                      <a:lnTo>
                        <a:pt x="66" y="974"/>
                      </a:lnTo>
                      <a:lnTo>
                        <a:pt x="118" y="978"/>
                      </a:lnTo>
                      <a:lnTo>
                        <a:pt x="128" y="982"/>
                      </a:lnTo>
                      <a:lnTo>
                        <a:pt x="148" y="986"/>
                      </a:lnTo>
                      <a:lnTo>
                        <a:pt x="164" y="990"/>
                      </a:lnTo>
                      <a:lnTo>
                        <a:pt x="176" y="990"/>
                      </a:lnTo>
                      <a:lnTo>
                        <a:pt x="176" y="1012"/>
                      </a:lnTo>
                      <a:lnTo>
                        <a:pt x="180" y="1028"/>
                      </a:lnTo>
                      <a:lnTo>
                        <a:pt x="180" y="1044"/>
                      </a:lnTo>
                      <a:lnTo>
                        <a:pt x="176" y="1106"/>
                      </a:lnTo>
                      <a:lnTo>
                        <a:pt x="172" y="1126"/>
                      </a:lnTo>
                      <a:lnTo>
                        <a:pt x="168" y="1146"/>
                      </a:lnTo>
                      <a:lnTo>
                        <a:pt x="164" y="1164"/>
                      </a:lnTo>
                      <a:lnTo>
                        <a:pt x="160" y="1192"/>
                      </a:lnTo>
                      <a:lnTo>
                        <a:pt x="156" y="1208"/>
                      </a:lnTo>
                      <a:lnTo>
                        <a:pt x="152" y="1220"/>
                      </a:lnTo>
                      <a:lnTo>
                        <a:pt x="148" y="1236"/>
                      </a:lnTo>
                      <a:lnTo>
                        <a:pt x="144" y="1246"/>
                      </a:lnTo>
                      <a:lnTo>
                        <a:pt x="140" y="1332"/>
                      </a:lnTo>
                      <a:lnTo>
                        <a:pt x="136" y="1462"/>
                      </a:lnTo>
                      <a:lnTo>
                        <a:pt x="132" y="1628"/>
                      </a:lnTo>
                      <a:lnTo>
                        <a:pt x="132" y="1640"/>
                      </a:lnTo>
                      <a:lnTo>
                        <a:pt x="152" y="1644"/>
                      </a:lnTo>
                      <a:lnTo>
                        <a:pt x="160" y="1644"/>
                      </a:lnTo>
                      <a:lnTo>
                        <a:pt x="156" y="1660"/>
                      </a:lnTo>
                      <a:lnTo>
                        <a:pt x="156" y="1726"/>
                      </a:lnTo>
                      <a:lnTo>
                        <a:pt x="160" y="1758"/>
                      </a:lnTo>
                      <a:lnTo>
                        <a:pt x="164" y="1788"/>
                      </a:lnTo>
                      <a:lnTo>
                        <a:pt x="168" y="1816"/>
                      </a:lnTo>
                      <a:lnTo>
                        <a:pt x="172" y="1844"/>
                      </a:lnTo>
                      <a:lnTo>
                        <a:pt x="176" y="1932"/>
                      </a:lnTo>
                      <a:lnTo>
                        <a:pt x="180" y="1948"/>
                      </a:lnTo>
                      <a:lnTo>
                        <a:pt x="184" y="1960"/>
                      </a:lnTo>
                      <a:lnTo>
                        <a:pt x="188" y="1968"/>
                      </a:lnTo>
                      <a:lnTo>
                        <a:pt x="192" y="2018"/>
                      </a:lnTo>
                      <a:lnTo>
                        <a:pt x="196" y="2038"/>
                      </a:lnTo>
                      <a:lnTo>
                        <a:pt x="196" y="2062"/>
                      </a:lnTo>
                      <a:lnTo>
                        <a:pt x="192" y="2080"/>
                      </a:lnTo>
                      <a:lnTo>
                        <a:pt x="188" y="2096"/>
                      </a:lnTo>
                      <a:lnTo>
                        <a:pt x="184" y="2112"/>
                      </a:lnTo>
                      <a:lnTo>
                        <a:pt x="180" y="2128"/>
                      </a:lnTo>
                      <a:lnTo>
                        <a:pt x="176" y="2178"/>
                      </a:lnTo>
                      <a:lnTo>
                        <a:pt x="172" y="2198"/>
                      </a:lnTo>
                      <a:lnTo>
                        <a:pt x="168" y="2220"/>
                      </a:lnTo>
                      <a:lnTo>
                        <a:pt x="164" y="2244"/>
                      </a:lnTo>
                      <a:lnTo>
                        <a:pt x="160" y="2272"/>
                      </a:lnTo>
                      <a:lnTo>
                        <a:pt x="156" y="2298"/>
                      </a:lnTo>
                      <a:lnTo>
                        <a:pt x="152" y="2322"/>
                      </a:lnTo>
                      <a:lnTo>
                        <a:pt x="148" y="2354"/>
                      </a:lnTo>
                      <a:lnTo>
                        <a:pt x="148" y="2466"/>
                      </a:lnTo>
                      <a:lnTo>
                        <a:pt x="152" y="2518"/>
                      </a:lnTo>
                      <a:lnTo>
                        <a:pt x="156" y="2548"/>
                      </a:lnTo>
                      <a:lnTo>
                        <a:pt x="160" y="2572"/>
                      </a:lnTo>
                      <a:lnTo>
                        <a:pt x="160" y="2626"/>
                      </a:lnTo>
                      <a:lnTo>
                        <a:pt x="160" y="2744"/>
                      </a:lnTo>
                      <a:lnTo>
                        <a:pt x="164" y="2774"/>
                      </a:lnTo>
                      <a:lnTo>
                        <a:pt x="168" y="2798"/>
                      </a:lnTo>
                      <a:lnTo>
                        <a:pt x="172" y="2826"/>
                      </a:lnTo>
                      <a:lnTo>
                        <a:pt x="176" y="2872"/>
                      </a:lnTo>
                      <a:lnTo>
                        <a:pt x="176" y="2914"/>
                      </a:lnTo>
                      <a:lnTo>
                        <a:pt x="172" y="2918"/>
                      </a:lnTo>
                      <a:lnTo>
                        <a:pt x="168" y="2926"/>
                      </a:lnTo>
                      <a:lnTo>
                        <a:pt x="164" y="2930"/>
                      </a:lnTo>
                      <a:lnTo>
                        <a:pt x="160" y="2934"/>
                      </a:lnTo>
                      <a:lnTo>
                        <a:pt x="156" y="2938"/>
                      </a:lnTo>
                      <a:lnTo>
                        <a:pt x="152" y="2942"/>
                      </a:lnTo>
                      <a:lnTo>
                        <a:pt x="148" y="2946"/>
                      </a:lnTo>
                      <a:lnTo>
                        <a:pt x="144" y="2950"/>
                      </a:lnTo>
                      <a:lnTo>
                        <a:pt x="140" y="2954"/>
                      </a:lnTo>
                      <a:lnTo>
                        <a:pt x="136" y="2958"/>
                      </a:lnTo>
                      <a:lnTo>
                        <a:pt x="132" y="2966"/>
                      </a:lnTo>
                      <a:lnTo>
                        <a:pt x="128" y="2970"/>
                      </a:lnTo>
                      <a:lnTo>
                        <a:pt x="124" y="2974"/>
                      </a:lnTo>
                      <a:lnTo>
                        <a:pt x="122" y="2980"/>
                      </a:lnTo>
                      <a:lnTo>
                        <a:pt x="118" y="3012"/>
                      </a:lnTo>
                      <a:lnTo>
                        <a:pt x="114" y="3020"/>
                      </a:lnTo>
                      <a:lnTo>
                        <a:pt x="114" y="3052"/>
                      </a:lnTo>
                      <a:lnTo>
                        <a:pt x="118" y="3054"/>
                      </a:lnTo>
                      <a:lnTo>
                        <a:pt x="124" y="3058"/>
                      </a:lnTo>
                      <a:lnTo>
                        <a:pt x="160" y="3058"/>
                      </a:lnTo>
                      <a:lnTo>
                        <a:pt x="234" y="3054"/>
                      </a:lnTo>
                      <a:lnTo>
                        <a:pt x="276" y="3052"/>
                      </a:lnTo>
                      <a:lnTo>
                        <a:pt x="288" y="3048"/>
                      </a:lnTo>
                      <a:lnTo>
                        <a:pt x="300" y="3044"/>
                      </a:lnTo>
                      <a:lnTo>
                        <a:pt x="308" y="3040"/>
                      </a:lnTo>
                      <a:lnTo>
                        <a:pt x="312" y="3036"/>
                      </a:lnTo>
                      <a:lnTo>
                        <a:pt x="316" y="3032"/>
                      </a:lnTo>
                      <a:lnTo>
                        <a:pt x="320" y="3028"/>
                      </a:lnTo>
                      <a:lnTo>
                        <a:pt x="324" y="3024"/>
                      </a:lnTo>
                      <a:lnTo>
                        <a:pt x="328" y="3020"/>
                      </a:lnTo>
                      <a:lnTo>
                        <a:pt x="332" y="3012"/>
                      </a:lnTo>
                      <a:lnTo>
                        <a:pt x="332" y="3000"/>
                      </a:lnTo>
                      <a:lnTo>
                        <a:pt x="348" y="2996"/>
                      </a:lnTo>
                      <a:lnTo>
                        <a:pt x="358" y="2992"/>
                      </a:lnTo>
                      <a:lnTo>
                        <a:pt x="366" y="2988"/>
                      </a:lnTo>
                      <a:lnTo>
                        <a:pt x="370" y="2984"/>
                      </a:lnTo>
                      <a:lnTo>
                        <a:pt x="374" y="2980"/>
                      </a:lnTo>
                      <a:lnTo>
                        <a:pt x="382" y="2978"/>
                      </a:lnTo>
                      <a:lnTo>
                        <a:pt x="386" y="2970"/>
                      </a:lnTo>
                      <a:lnTo>
                        <a:pt x="386" y="2962"/>
                      </a:lnTo>
                      <a:lnTo>
                        <a:pt x="382" y="2926"/>
                      </a:lnTo>
                      <a:lnTo>
                        <a:pt x="378" y="2910"/>
                      </a:lnTo>
                      <a:lnTo>
                        <a:pt x="374" y="2896"/>
                      </a:lnTo>
                      <a:lnTo>
                        <a:pt x="382" y="2896"/>
                      </a:lnTo>
                      <a:lnTo>
                        <a:pt x="386" y="2864"/>
                      </a:lnTo>
                      <a:lnTo>
                        <a:pt x="390" y="2848"/>
                      </a:lnTo>
                      <a:lnTo>
                        <a:pt x="394" y="2826"/>
                      </a:lnTo>
                      <a:lnTo>
                        <a:pt x="398" y="2818"/>
                      </a:lnTo>
                      <a:lnTo>
                        <a:pt x="402" y="2806"/>
                      </a:lnTo>
                      <a:lnTo>
                        <a:pt x="406" y="2790"/>
                      </a:lnTo>
                      <a:lnTo>
                        <a:pt x="410" y="2778"/>
                      </a:lnTo>
                      <a:lnTo>
                        <a:pt x="414" y="2762"/>
                      </a:lnTo>
                      <a:lnTo>
                        <a:pt x="418" y="2750"/>
                      </a:lnTo>
                      <a:lnTo>
                        <a:pt x="422" y="2736"/>
                      </a:lnTo>
                      <a:lnTo>
                        <a:pt x="424" y="2720"/>
                      </a:lnTo>
                      <a:lnTo>
                        <a:pt x="428" y="2700"/>
                      </a:lnTo>
                      <a:lnTo>
                        <a:pt x="432" y="2676"/>
                      </a:lnTo>
                      <a:lnTo>
                        <a:pt x="436" y="2654"/>
                      </a:lnTo>
                      <a:lnTo>
                        <a:pt x="440" y="2630"/>
                      </a:lnTo>
                      <a:lnTo>
                        <a:pt x="444" y="2588"/>
                      </a:lnTo>
                      <a:lnTo>
                        <a:pt x="448" y="2514"/>
                      </a:lnTo>
                      <a:lnTo>
                        <a:pt x="448" y="2408"/>
                      </a:lnTo>
                      <a:lnTo>
                        <a:pt x="444" y="2272"/>
                      </a:lnTo>
                      <a:lnTo>
                        <a:pt x="440" y="2162"/>
                      </a:lnTo>
                      <a:lnTo>
                        <a:pt x="440" y="1948"/>
                      </a:lnTo>
                      <a:lnTo>
                        <a:pt x="444" y="1918"/>
                      </a:lnTo>
                      <a:lnTo>
                        <a:pt x="448" y="1906"/>
                      </a:lnTo>
                      <a:lnTo>
                        <a:pt x="452" y="1894"/>
                      </a:lnTo>
                      <a:lnTo>
                        <a:pt x="456" y="1878"/>
                      </a:lnTo>
                      <a:lnTo>
                        <a:pt x="460" y="1866"/>
                      </a:lnTo>
                      <a:lnTo>
                        <a:pt x="464" y="1850"/>
                      </a:lnTo>
                      <a:lnTo>
                        <a:pt x="468" y="1840"/>
                      </a:lnTo>
                      <a:lnTo>
                        <a:pt x="472" y="1832"/>
                      </a:lnTo>
                      <a:lnTo>
                        <a:pt x="476" y="1824"/>
                      </a:lnTo>
                      <a:lnTo>
                        <a:pt x="480" y="1816"/>
                      </a:lnTo>
                      <a:lnTo>
                        <a:pt x="484" y="1808"/>
                      </a:lnTo>
                      <a:lnTo>
                        <a:pt x="488" y="1792"/>
                      </a:lnTo>
                      <a:lnTo>
                        <a:pt x="492" y="1780"/>
                      </a:lnTo>
                      <a:lnTo>
                        <a:pt x="496" y="1764"/>
                      </a:lnTo>
                      <a:lnTo>
                        <a:pt x="500" y="1746"/>
                      </a:lnTo>
                      <a:lnTo>
                        <a:pt x="502" y="1730"/>
                      </a:lnTo>
                      <a:lnTo>
                        <a:pt x="502" y="1754"/>
                      </a:lnTo>
                      <a:lnTo>
                        <a:pt x="506" y="1784"/>
                      </a:lnTo>
                      <a:lnTo>
                        <a:pt x="510" y="1812"/>
                      </a:lnTo>
                      <a:lnTo>
                        <a:pt x="514" y="1836"/>
                      </a:lnTo>
                      <a:lnTo>
                        <a:pt x="518" y="1854"/>
                      </a:lnTo>
                      <a:lnTo>
                        <a:pt x="522" y="1878"/>
                      </a:lnTo>
                      <a:lnTo>
                        <a:pt x="526" y="1898"/>
                      </a:lnTo>
                      <a:lnTo>
                        <a:pt x="530" y="1918"/>
                      </a:lnTo>
                      <a:lnTo>
                        <a:pt x="534" y="1936"/>
                      </a:lnTo>
                      <a:lnTo>
                        <a:pt x="538" y="1952"/>
                      </a:lnTo>
                      <a:lnTo>
                        <a:pt x="542" y="1968"/>
                      </a:lnTo>
                      <a:lnTo>
                        <a:pt x="546" y="2038"/>
                      </a:lnTo>
                      <a:lnTo>
                        <a:pt x="550" y="2140"/>
                      </a:lnTo>
                      <a:lnTo>
                        <a:pt x="550" y="2182"/>
                      </a:lnTo>
                      <a:lnTo>
                        <a:pt x="546" y="2220"/>
                      </a:lnTo>
                      <a:lnTo>
                        <a:pt x="542" y="2264"/>
                      </a:lnTo>
                      <a:lnTo>
                        <a:pt x="538" y="2338"/>
                      </a:lnTo>
                      <a:lnTo>
                        <a:pt x="538" y="2580"/>
                      </a:lnTo>
                      <a:lnTo>
                        <a:pt x="542" y="2626"/>
                      </a:lnTo>
                      <a:lnTo>
                        <a:pt x="546" y="2658"/>
                      </a:lnTo>
                      <a:lnTo>
                        <a:pt x="550" y="2680"/>
                      </a:lnTo>
                      <a:lnTo>
                        <a:pt x="554" y="2704"/>
                      </a:lnTo>
                      <a:lnTo>
                        <a:pt x="558" y="2732"/>
                      </a:lnTo>
                      <a:lnTo>
                        <a:pt x="562" y="2748"/>
                      </a:lnTo>
                      <a:lnTo>
                        <a:pt x="566" y="2762"/>
                      </a:lnTo>
                      <a:lnTo>
                        <a:pt x="570" y="2778"/>
                      </a:lnTo>
                      <a:lnTo>
                        <a:pt x="574" y="2794"/>
                      </a:lnTo>
                      <a:lnTo>
                        <a:pt x="576" y="2806"/>
                      </a:lnTo>
                      <a:lnTo>
                        <a:pt x="580" y="2826"/>
                      </a:lnTo>
                      <a:lnTo>
                        <a:pt x="584" y="2840"/>
                      </a:lnTo>
                      <a:lnTo>
                        <a:pt x="588" y="2848"/>
                      </a:lnTo>
                      <a:lnTo>
                        <a:pt x="592" y="2860"/>
                      </a:lnTo>
                      <a:lnTo>
                        <a:pt x="596" y="2868"/>
                      </a:lnTo>
                      <a:lnTo>
                        <a:pt x="596" y="2884"/>
                      </a:lnTo>
                      <a:lnTo>
                        <a:pt x="592" y="2922"/>
                      </a:lnTo>
                      <a:lnTo>
                        <a:pt x="592" y="2938"/>
                      </a:lnTo>
                      <a:lnTo>
                        <a:pt x="596" y="2942"/>
                      </a:lnTo>
                      <a:lnTo>
                        <a:pt x="600" y="2946"/>
                      </a:lnTo>
                      <a:lnTo>
                        <a:pt x="608" y="2950"/>
                      </a:lnTo>
                      <a:lnTo>
                        <a:pt x="620" y="2954"/>
                      </a:lnTo>
                      <a:lnTo>
                        <a:pt x="640" y="2954"/>
                      </a:lnTo>
                      <a:lnTo>
                        <a:pt x="640" y="2974"/>
                      </a:lnTo>
                      <a:lnTo>
                        <a:pt x="644" y="2980"/>
                      </a:lnTo>
                      <a:lnTo>
                        <a:pt x="652" y="2984"/>
                      </a:lnTo>
                      <a:lnTo>
                        <a:pt x="654" y="2988"/>
                      </a:lnTo>
                      <a:lnTo>
                        <a:pt x="658" y="2992"/>
                      </a:lnTo>
                      <a:lnTo>
                        <a:pt x="666" y="2996"/>
                      </a:lnTo>
                      <a:lnTo>
                        <a:pt x="686" y="3000"/>
                      </a:lnTo>
                      <a:lnTo>
                        <a:pt x="698" y="3000"/>
                      </a:lnTo>
                      <a:lnTo>
                        <a:pt x="752" y="2996"/>
                      </a:lnTo>
                      <a:lnTo>
                        <a:pt x="796" y="2992"/>
                      </a:lnTo>
                      <a:lnTo>
                        <a:pt x="826" y="2988"/>
                      </a:lnTo>
                      <a:lnTo>
                        <a:pt x="838" y="2984"/>
                      </a:lnTo>
                      <a:lnTo>
                        <a:pt x="842" y="2980"/>
                      </a:lnTo>
                      <a:lnTo>
                        <a:pt x="846" y="2974"/>
                      </a:lnTo>
                      <a:lnTo>
                        <a:pt x="846" y="2962"/>
                      </a:lnTo>
                      <a:lnTo>
                        <a:pt x="842" y="2942"/>
                      </a:lnTo>
                      <a:lnTo>
                        <a:pt x="838" y="2938"/>
                      </a:lnTo>
                      <a:lnTo>
                        <a:pt x="834" y="2914"/>
                      </a:lnTo>
                      <a:lnTo>
                        <a:pt x="830" y="2906"/>
                      </a:lnTo>
                      <a:lnTo>
                        <a:pt x="826" y="2902"/>
                      </a:lnTo>
                      <a:lnTo>
                        <a:pt x="822" y="2900"/>
                      </a:lnTo>
                      <a:lnTo>
                        <a:pt x="818" y="2896"/>
                      </a:lnTo>
                      <a:lnTo>
                        <a:pt x="814" y="2892"/>
                      </a:lnTo>
                      <a:lnTo>
                        <a:pt x="810" y="2888"/>
                      </a:lnTo>
                      <a:lnTo>
                        <a:pt x="806" y="2884"/>
                      </a:lnTo>
                      <a:lnTo>
                        <a:pt x="804" y="2880"/>
                      </a:lnTo>
                      <a:lnTo>
                        <a:pt x="800" y="2876"/>
                      </a:lnTo>
                      <a:lnTo>
                        <a:pt x="796" y="2872"/>
                      </a:lnTo>
                      <a:lnTo>
                        <a:pt x="796" y="2860"/>
                      </a:lnTo>
                      <a:lnTo>
                        <a:pt x="800" y="2844"/>
                      </a:lnTo>
                      <a:lnTo>
                        <a:pt x="804" y="2828"/>
                      </a:lnTo>
                      <a:lnTo>
                        <a:pt x="806" y="2822"/>
                      </a:lnTo>
                      <a:lnTo>
                        <a:pt x="810" y="2810"/>
                      </a:lnTo>
                      <a:lnTo>
                        <a:pt x="814" y="2798"/>
                      </a:lnTo>
                      <a:lnTo>
                        <a:pt x="818" y="2790"/>
                      </a:lnTo>
                      <a:lnTo>
                        <a:pt x="822" y="2778"/>
                      </a:lnTo>
                      <a:lnTo>
                        <a:pt x="826" y="2766"/>
                      </a:lnTo>
                      <a:lnTo>
                        <a:pt x="830" y="2744"/>
                      </a:lnTo>
                      <a:lnTo>
                        <a:pt x="830" y="2528"/>
                      </a:lnTo>
                      <a:lnTo>
                        <a:pt x="830" y="2502"/>
                      </a:lnTo>
                      <a:lnTo>
                        <a:pt x="834" y="2482"/>
                      </a:lnTo>
                      <a:lnTo>
                        <a:pt x="838" y="2458"/>
                      </a:lnTo>
                      <a:lnTo>
                        <a:pt x="842" y="2428"/>
                      </a:lnTo>
                      <a:lnTo>
                        <a:pt x="842" y="2268"/>
                      </a:lnTo>
                      <a:lnTo>
                        <a:pt x="838" y="2236"/>
                      </a:lnTo>
                      <a:lnTo>
                        <a:pt x="838" y="1968"/>
                      </a:lnTo>
                      <a:lnTo>
                        <a:pt x="842" y="1932"/>
                      </a:lnTo>
                      <a:lnTo>
                        <a:pt x="846" y="1902"/>
                      </a:lnTo>
                      <a:lnTo>
                        <a:pt x="850" y="1866"/>
                      </a:lnTo>
                      <a:lnTo>
                        <a:pt x="854" y="1824"/>
                      </a:lnTo>
                      <a:lnTo>
                        <a:pt x="854" y="1628"/>
                      </a:lnTo>
                      <a:lnTo>
                        <a:pt x="850" y="1578"/>
                      </a:lnTo>
                      <a:lnTo>
                        <a:pt x="870" y="1578"/>
                      </a:lnTo>
                      <a:lnTo>
                        <a:pt x="912" y="1578"/>
                      </a:lnTo>
                      <a:lnTo>
                        <a:pt x="920" y="1582"/>
                      </a:lnTo>
                      <a:lnTo>
                        <a:pt x="928" y="1586"/>
                      </a:lnTo>
                      <a:lnTo>
                        <a:pt x="940" y="1590"/>
                      </a:lnTo>
                      <a:lnTo>
                        <a:pt x="948" y="1594"/>
                      </a:lnTo>
                      <a:lnTo>
                        <a:pt x="954" y="1598"/>
                      </a:lnTo>
                      <a:lnTo>
                        <a:pt x="962" y="1602"/>
                      </a:lnTo>
                      <a:lnTo>
                        <a:pt x="974" y="1606"/>
                      </a:lnTo>
                      <a:lnTo>
                        <a:pt x="986" y="1610"/>
                      </a:lnTo>
                      <a:lnTo>
                        <a:pt x="998" y="1614"/>
                      </a:lnTo>
                      <a:lnTo>
                        <a:pt x="1010" y="1616"/>
                      </a:lnTo>
                      <a:lnTo>
                        <a:pt x="1022" y="1620"/>
                      </a:lnTo>
                      <a:lnTo>
                        <a:pt x="1032" y="1624"/>
                      </a:lnTo>
                      <a:lnTo>
                        <a:pt x="1048" y="1628"/>
                      </a:lnTo>
                      <a:lnTo>
                        <a:pt x="1060" y="1632"/>
                      </a:lnTo>
                      <a:lnTo>
                        <a:pt x="1076" y="1636"/>
                      </a:lnTo>
                      <a:lnTo>
                        <a:pt x="1092" y="1640"/>
                      </a:lnTo>
                      <a:lnTo>
                        <a:pt x="1096" y="1644"/>
                      </a:lnTo>
                      <a:lnTo>
                        <a:pt x="1104" y="1648"/>
                      </a:lnTo>
                      <a:lnTo>
                        <a:pt x="1106" y="1652"/>
                      </a:lnTo>
                      <a:lnTo>
                        <a:pt x="1114" y="1656"/>
                      </a:lnTo>
                      <a:lnTo>
                        <a:pt x="1126" y="1656"/>
                      </a:lnTo>
                      <a:lnTo>
                        <a:pt x="1130" y="1652"/>
                      </a:lnTo>
                      <a:lnTo>
                        <a:pt x="1130" y="1640"/>
                      </a:lnTo>
                      <a:lnTo>
                        <a:pt x="1126" y="1620"/>
                      </a:lnTo>
                      <a:lnTo>
                        <a:pt x="1122" y="1610"/>
                      </a:lnTo>
                      <a:lnTo>
                        <a:pt x="1118" y="1598"/>
                      </a:lnTo>
                      <a:lnTo>
                        <a:pt x="1114" y="1582"/>
                      </a:lnTo>
                      <a:lnTo>
                        <a:pt x="1110" y="1562"/>
                      </a:lnTo>
                      <a:lnTo>
                        <a:pt x="1106" y="1542"/>
                      </a:lnTo>
                      <a:lnTo>
                        <a:pt x="1104" y="1524"/>
                      </a:lnTo>
                      <a:lnTo>
                        <a:pt x="1100" y="1504"/>
                      </a:lnTo>
                      <a:lnTo>
                        <a:pt x="1096" y="1480"/>
                      </a:lnTo>
                      <a:lnTo>
                        <a:pt x="1092" y="1462"/>
                      </a:lnTo>
                      <a:lnTo>
                        <a:pt x="1088" y="1438"/>
                      </a:lnTo>
                      <a:lnTo>
                        <a:pt x="1084" y="1414"/>
                      </a:lnTo>
                      <a:lnTo>
                        <a:pt x="1080" y="1392"/>
                      </a:lnTo>
                      <a:lnTo>
                        <a:pt x="1076" y="1364"/>
                      </a:lnTo>
                      <a:lnTo>
                        <a:pt x="1072" y="1348"/>
                      </a:lnTo>
                      <a:lnTo>
                        <a:pt x="1080" y="1348"/>
                      </a:lnTo>
                      <a:lnTo>
                        <a:pt x="1154" y="1344"/>
                      </a:lnTo>
                      <a:lnTo>
                        <a:pt x="1228" y="1340"/>
                      </a:lnTo>
                      <a:lnTo>
                        <a:pt x="1302" y="1336"/>
                      </a:lnTo>
                      <a:lnTo>
                        <a:pt x="1384" y="1332"/>
                      </a:lnTo>
                      <a:lnTo>
                        <a:pt x="1466" y="1328"/>
                      </a:lnTo>
                      <a:lnTo>
                        <a:pt x="1536" y="1324"/>
                      </a:lnTo>
                      <a:lnTo>
                        <a:pt x="1606" y="1320"/>
                      </a:lnTo>
                      <a:lnTo>
                        <a:pt x="1688" y="1316"/>
                      </a:lnTo>
                      <a:lnTo>
                        <a:pt x="1774" y="1314"/>
                      </a:lnTo>
                      <a:lnTo>
                        <a:pt x="1836" y="1310"/>
                      </a:lnTo>
                      <a:lnTo>
                        <a:pt x="1898" y="1306"/>
                      </a:lnTo>
                      <a:lnTo>
                        <a:pt x="1976" y="1302"/>
                      </a:lnTo>
                      <a:lnTo>
                        <a:pt x="1976" y="1278"/>
                      </a:lnTo>
                      <a:lnTo>
                        <a:pt x="1972" y="1246"/>
                      </a:lnTo>
                      <a:lnTo>
                        <a:pt x="1968" y="1216"/>
                      </a:lnTo>
                      <a:lnTo>
                        <a:pt x="1964" y="1180"/>
                      </a:lnTo>
                      <a:lnTo>
                        <a:pt x="1960" y="1150"/>
                      </a:lnTo>
                      <a:lnTo>
                        <a:pt x="1956" y="1114"/>
                      </a:lnTo>
                      <a:lnTo>
                        <a:pt x="1952" y="1084"/>
                      </a:lnTo>
                      <a:lnTo>
                        <a:pt x="1948" y="1048"/>
                      </a:lnTo>
                      <a:lnTo>
                        <a:pt x="1944" y="1016"/>
                      </a:lnTo>
                      <a:lnTo>
                        <a:pt x="1940" y="982"/>
                      </a:lnTo>
                      <a:lnTo>
                        <a:pt x="1938" y="950"/>
                      </a:lnTo>
                      <a:lnTo>
                        <a:pt x="1934" y="916"/>
                      </a:lnTo>
                      <a:lnTo>
                        <a:pt x="1930" y="884"/>
                      </a:lnTo>
                      <a:lnTo>
                        <a:pt x="1926" y="850"/>
                      </a:lnTo>
                      <a:lnTo>
                        <a:pt x="1926" y="826"/>
                      </a:lnTo>
                      <a:lnTo>
                        <a:pt x="1930" y="822"/>
                      </a:lnTo>
                      <a:lnTo>
                        <a:pt x="1930" y="806"/>
                      </a:lnTo>
                      <a:lnTo>
                        <a:pt x="1926" y="802"/>
                      </a:lnTo>
                      <a:lnTo>
                        <a:pt x="1918" y="802"/>
                      </a:lnTo>
                      <a:lnTo>
                        <a:pt x="1922" y="790"/>
                      </a:lnTo>
                      <a:lnTo>
                        <a:pt x="1934" y="786"/>
                      </a:lnTo>
                      <a:lnTo>
                        <a:pt x="1938" y="784"/>
                      </a:lnTo>
                      <a:lnTo>
                        <a:pt x="1938" y="764"/>
                      </a:lnTo>
                      <a:lnTo>
                        <a:pt x="1934" y="760"/>
                      </a:lnTo>
                      <a:lnTo>
                        <a:pt x="1930" y="756"/>
                      </a:lnTo>
                      <a:lnTo>
                        <a:pt x="1914" y="756"/>
                      </a:lnTo>
                      <a:lnTo>
                        <a:pt x="1914" y="744"/>
                      </a:lnTo>
                      <a:lnTo>
                        <a:pt x="1910" y="724"/>
                      </a:lnTo>
                      <a:lnTo>
                        <a:pt x="1922" y="724"/>
                      </a:lnTo>
                      <a:lnTo>
                        <a:pt x="1926" y="720"/>
                      </a:lnTo>
                      <a:lnTo>
                        <a:pt x="1930" y="716"/>
                      </a:lnTo>
                      <a:lnTo>
                        <a:pt x="1930" y="702"/>
                      </a:lnTo>
                      <a:lnTo>
                        <a:pt x="1926" y="698"/>
                      </a:lnTo>
                      <a:lnTo>
                        <a:pt x="1918" y="694"/>
                      </a:lnTo>
                      <a:lnTo>
                        <a:pt x="1906" y="694"/>
                      </a:lnTo>
                      <a:lnTo>
                        <a:pt x="1906" y="670"/>
                      </a:lnTo>
                      <a:lnTo>
                        <a:pt x="1902" y="632"/>
                      </a:lnTo>
                      <a:lnTo>
                        <a:pt x="1898" y="588"/>
                      </a:lnTo>
                      <a:lnTo>
                        <a:pt x="1894" y="550"/>
                      </a:lnTo>
                      <a:lnTo>
                        <a:pt x="1890" y="518"/>
                      </a:lnTo>
                      <a:lnTo>
                        <a:pt x="1886" y="502"/>
                      </a:lnTo>
                      <a:lnTo>
                        <a:pt x="1824" y="502"/>
                      </a:lnTo>
                      <a:lnTo>
                        <a:pt x="1726" y="506"/>
                      </a:lnTo>
                      <a:lnTo>
                        <a:pt x="1626" y="510"/>
                      </a:lnTo>
                      <a:lnTo>
                        <a:pt x="1524" y="514"/>
                      </a:lnTo>
                      <a:lnTo>
                        <a:pt x="1410" y="518"/>
                      </a:lnTo>
                      <a:lnTo>
                        <a:pt x="1302" y="522"/>
                      </a:lnTo>
                      <a:lnTo>
                        <a:pt x="1200" y="526"/>
                      </a:lnTo>
                      <a:lnTo>
                        <a:pt x="1064" y="530"/>
                      </a:lnTo>
                      <a:lnTo>
                        <a:pt x="962" y="534"/>
                      </a:lnTo>
                      <a:lnTo>
                        <a:pt x="962" y="526"/>
                      </a:lnTo>
                      <a:lnTo>
                        <a:pt x="958" y="518"/>
                      </a:lnTo>
                      <a:lnTo>
                        <a:pt x="954" y="510"/>
                      </a:lnTo>
                      <a:lnTo>
                        <a:pt x="952" y="506"/>
                      </a:lnTo>
                      <a:lnTo>
                        <a:pt x="948" y="498"/>
                      </a:lnTo>
                      <a:lnTo>
                        <a:pt x="944" y="490"/>
                      </a:lnTo>
                      <a:lnTo>
                        <a:pt x="940" y="486"/>
                      </a:lnTo>
                      <a:lnTo>
                        <a:pt x="936" y="484"/>
                      </a:lnTo>
                      <a:lnTo>
                        <a:pt x="932" y="480"/>
                      </a:lnTo>
                      <a:lnTo>
                        <a:pt x="928" y="476"/>
                      </a:lnTo>
                      <a:lnTo>
                        <a:pt x="924" y="472"/>
                      </a:lnTo>
                      <a:lnTo>
                        <a:pt x="920" y="468"/>
                      </a:lnTo>
                      <a:lnTo>
                        <a:pt x="916" y="464"/>
                      </a:lnTo>
                      <a:lnTo>
                        <a:pt x="908" y="460"/>
                      </a:lnTo>
                      <a:lnTo>
                        <a:pt x="892" y="456"/>
                      </a:lnTo>
                      <a:lnTo>
                        <a:pt x="888" y="452"/>
                      </a:lnTo>
                      <a:lnTo>
                        <a:pt x="880" y="448"/>
                      </a:lnTo>
                      <a:lnTo>
                        <a:pt x="874" y="444"/>
                      </a:lnTo>
                      <a:lnTo>
                        <a:pt x="866" y="440"/>
                      </a:lnTo>
                      <a:lnTo>
                        <a:pt x="854" y="436"/>
                      </a:lnTo>
                      <a:lnTo>
                        <a:pt x="842" y="432"/>
                      </a:lnTo>
                      <a:lnTo>
                        <a:pt x="822" y="428"/>
                      </a:lnTo>
                      <a:lnTo>
                        <a:pt x="806" y="424"/>
                      </a:lnTo>
                      <a:lnTo>
                        <a:pt x="796" y="420"/>
                      </a:lnTo>
                      <a:lnTo>
                        <a:pt x="776" y="416"/>
                      </a:lnTo>
                      <a:lnTo>
                        <a:pt x="760" y="412"/>
                      </a:lnTo>
                      <a:lnTo>
                        <a:pt x="744" y="408"/>
                      </a:lnTo>
                      <a:lnTo>
                        <a:pt x="744" y="402"/>
                      </a:lnTo>
                      <a:lnTo>
                        <a:pt x="748" y="386"/>
                      </a:lnTo>
                      <a:lnTo>
                        <a:pt x="748" y="378"/>
                      </a:lnTo>
                      <a:lnTo>
                        <a:pt x="760" y="378"/>
                      </a:lnTo>
                      <a:lnTo>
                        <a:pt x="768" y="374"/>
                      </a:lnTo>
                      <a:lnTo>
                        <a:pt x="772" y="366"/>
                      </a:lnTo>
                      <a:lnTo>
                        <a:pt x="772" y="354"/>
                      </a:lnTo>
                      <a:lnTo>
                        <a:pt x="768" y="342"/>
                      </a:lnTo>
                      <a:lnTo>
                        <a:pt x="768" y="334"/>
                      </a:lnTo>
                      <a:lnTo>
                        <a:pt x="772" y="320"/>
                      </a:lnTo>
                      <a:lnTo>
                        <a:pt x="772" y="292"/>
                      </a:lnTo>
                      <a:lnTo>
                        <a:pt x="772" y="288"/>
                      </a:lnTo>
                      <a:lnTo>
                        <a:pt x="772" y="276"/>
                      </a:lnTo>
                      <a:lnTo>
                        <a:pt x="780" y="280"/>
                      </a:lnTo>
                      <a:lnTo>
                        <a:pt x="788" y="280"/>
                      </a:lnTo>
                      <a:lnTo>
                        <a:pt x="788" y="276"/>
                      </a:lnTo>
                      <a:lnTo>
                        <a:pt x="784" y="272"/>
                      </a:lnTo>
                      <a:lnTo>
                        <a:pt x="780" y="264"/>
                      </a:lnTo>
                      <a:lnTo>
                        <a:pt x="784" y="260"/>
                      </a:lnTo>
                      <a:lnTo>
                        <a:pt x="788" y="256"/>
                      </a:lnTo>
                      <a:lnTo>
                        <a:pt x="792" y="254"/>
                      </a:lnTo>
                      <a:lnTo>
                        <a:pt x="796" y="250"/>
                      </a:lnTo>
                      <a:lnTo>
                        <a:pt x="800" y="246"/>
                      </a:lnTo>
                      <a:lnTo>
                        <a:pt x="800" y="238"/>
                      </a:lnTo>
                      <a:lnTo>
                        <a:pt x="796" y="194"/>
                      </a:lnTo>
                      <a:lnTo>
                        <a:pt x="792" y="164"/>
                      </a:lnTo>
                      <a:lnTo>
                        <a:pt x="788" y="152"/>
                      </a:lnTo>
                      <a:lnTo>
                        <a:pt x="784" y="120"/>
                      </a:lnTo>
                      <a:lnTo>
                        <a:pt x="780" y="108"/>
                      </a:lnTo>
                      <a:lnTo>
                        <a:pt x="776" y="98"/>
                      </a:lnTo>
                      <a:lnTo>
                        <a:pt x="772" y="90"/>
                      </a:lnTo>
                      <a:lnTo>
                        <a:pt x="768" y="82"/>
                      </a:lnTo>
                      <a:lnTo>
                        <a:pt x="764" y="78"/>
                      </a:lnTo>
                      <a:lnTo>
                        <a:pt x="760" y="70"/>
                      </a:lnTo>
                      <a:lnTo>
                        <a:pt x="756" y="66"/>
                      </a:lnTo>
                      <a:lnTo>
                        <a:pt x="752" y="58"/>
                      </a:lnTo>
                      <a:lnTo>
                        <a:pt x="748" y="54"/>
                      </a:lnTo>
                      <a:lnTo>
                        <a:pt x="744" y="50"/>
                      </a:lnTo>
                      <a:lnTo>
                        <a:pt x="740" y="46"/>
                      </a:lnTo>
                      <a:lnTo>
                        <a:pt x="736" y="42"/>
                      </a:lnTo>
                      <a:lnTo>
                        <a:pt x="732" y="38"/>
                      </a:lnTo>
                      <a:lnTo>
                        <a:pt x="726" y="34"/>
                      </a:lnTo>
                      <a:lnTo>
                        <a:pt x="722" y="30"/>
                      </a:lnTo>
                      <a:lnTo>
                        <a:pt x="714" y="28"/>
                      </a:lnTo>
                      <a:lnTo>
                        <a:pt x="710" y="24"/>
                      </a:lnTo>
                      <a:lnTo>
                        <a:pt x="702" y="20"/>
                      </a:lnTo>
                      <a:lnTo>
                        <a:pt x="694" y="16"/>
                      </a:lnTo>
                      <a:lnTo>
                        <a:pt x="686" y="12"/>
                      </a:lnTo>
                      <a:lnTo>
                        <a:pt x="674" y="8"/>
                      </a:lnTo>
                      <a:lnTo>
                        <a:pt x="654" y="4"/>
                      </a:lnTo>
                      <a:lnTo>
                        <a:pt x="640" y="0"/>
                      </a:lnTo>
                      <a:lnTo>
                        <a:pt x="600" y="0"/>
                      </a:lnTo>
                      <a:lnTo>
                        <a:pt x="588" y="4"/>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zh-CN" altLang="en-US"/>
                </a:p>
              </p:txBody>
            </p:sp>
            <p:sp>
              <p:nvSpPr>
                <p:cNvPr id="60436" name="Freeform 60"/>
                <p:cNvSpPr>
                  <a:spLocks/>
                </p:cNvSpPr>
                <p:nvPr/>
              </p:nvSpPr>
              <p:spPr bwMode="auto">
                <a:xfrm>
                  <a:off x="9345298" y="-2756583"/>
                  <a:ext cx="2032315" cy="1996634"/>
                </a:xfrm>
                <a:custGeom>
                  <a:avLst/>
                  <a:gdLst>
                    <a:gd name="T0" fmla="*/ 2147483647 w 1248"/>
                    <a:gd name="T1" fmla="*/ 2147483647 h 792"/>
                    <a:gd name="T2" fmla="*/ 2147483647 w 1248"/>
                    <a:gd name="T3" fmla="*/ 2147483647 h 792"/>
                    <a:gd name="T4" fmla="*/ 2147483647 w 1248"/>
                    <a:gd name="T5" fmla="*/ 0 h 792"/>
                    <a:gd name="T6" fmla="*/ 0 w 1248"/>
                    <a:gd name="T7" fmla="*/ 2147483647 h 792"/>
                    <a:gd name="T8" fmla="*/ 2147483647 w 1248"/>
                    <a:gd name="T9" fmla="*/ 2147483647 h 792"/>
                    <a:gd name="T10" fmla="*/ 2147483647 w 1248"/>
                    <a:gd name="T11" fmla="*/ 2147483647 h 792"/>
                    <a:gd name="T12" fmla="*/ 2147483647 w 1248"/>
                    <a:gd name="T13" fmla="*/ 2147483647 h 792"/>
                    <a:gd name="T14" fmla="*/ 2147483647 w 1248"/>
                    <a:gd name="T15" fmla="*/ 2147483647 h 792"/>
                    <a:gd name="T16" fmla="*/ 2147483647 w 1248"/>
                    <a:gd name="T17" fmla="*/ 2147483647 h 792"/>
                    <a:gd name="T18" fmla="*/ 2147483647 w 1248"/>
                    <a:gd name="T19" fmla="*/ 2147483647 h 792"/>
                    <a:gd name="T20" fmla="*/ 2147483647 w 1248"/>
                    <a:gd name="T21" fmla="*/ 2147483647 h 792"/>
                    <a:gd name="T22" fmla="*/ 2147483647 w 1248"/>
                    <a:gd name="T23" fmla="*/ 2147483647 h 792"/>
                    <a:gd name="T24" fmla="*/ 2147483647 w 1248"/>
                    <a:gd name="T25" fmla="*/ 2147483647 h 792"/>
                    <a:gd name="T26" fmla="*/ 2147483647 w 1248"/>
                    <a:gd name="T27" fmla="*/ 2147483647 h 792"/>
                    <a:gd name="T28" fmla="*/ 2147483647 w 1248"/>
                    <a:gd name="T29" fmla="*/ 2147483647 h 792"/>
                    <a:gd name="T30" fmla="*/ 2147483647 w 1248"/>
                    <a:gd name="T31" fmla="*/ 2147483647 h 792"/>
                    <a:gd name="T32" fmla="*/ 2147483647 w 1248"/>
                    <a:gd name="T33" fmla="*/ 2147483647 h 792"/>
                    <a:gd name="T34" fmla="*/ 2147483647 w 1248"/>
                    <a:gd name="T35" fmla="*/ 2147483647 h 792"/>
                    <a:gd name="T36" fmla="*/ 2147483647 w 1248"/>
                    <a:gd name="T37" fmla="*/ 2147483647 h 792"/>
                    <a:gd name="T38" fmla="*/ 2147483647 w 1248"/>
                    <a:gd name="T39" fmla="*/ 2147483647 h 792"/>
                    <a:gd name="T40" fmla="*/ 2147483647 w 1248"/>
                    <a:gd name="T41" fmla="*/ 2147483647 h 792"/>
                    <a:gd name="T42" fmla="*/ 2147483647 w 1248"/>
                    <a:gd name="T43" fmla="*/ 2147483647 h 792"/>
                    <a:gd name="T44" fmla="*/ 2147483647 w 1248"/>
                    <a:gd name="T45" fmla="*/ 2147483647 h 792"/>
                    <a:gd name="T46" fmla="*/ 2147483647 w 1248"/>
                    <a:gd name="T47" fmla="*/ 2147483647 h 792"/>
                    <a:gd name="T48" fmla="*/ 2147483647 w 1248"/>
                    <a:gd name="T49" fmla="*/ 2147483647 h 792"/>
                    <a:gd name="T50" fmla="*/ 2147483647 w 1248"/>
                    <a:gd name="T51" fmla="*/ 2147483647 h 792"/>
                    <a:gd name="T52" fmla="*/ 2147483647 w 1248"/>
                    <a:gd name="T53" fmla="*/ 2147483647 h 792"/>
                    <a:gd name="T54" fmla="*/ 2147483647 w 1248"/>
                    <a:gd name="T55" fmla="*/ 2147483647 h 792"/>
                    <a:gd name="T56" fmla="*/ 2147483647 w 1248"/>
                    <a:gd name="T57" fmla="*/ 2147483647 h 792"/>
                    <a:gd name="T58" fmla="*/ 2147483647 w 1248"/>
                    <a:gd name="T59" fmla="*/ 2147483647 h 792"/>
                    <a:gd name="T60" fmla="*/ 2147483647 w 1248"/>
                    <a:gd name="T61" fmla="*/ 2147483647 h 792"/>
                    <a:gd name="T62" fmla="*/ 2147483647 w 1248"/>
                    <a:gd name="T63" fmla="*/ 2147483647 h 792"/>
                    <a:gd name="T64" fmla="*/ 2147483647 w 1248"/>
                    <a:gd name="T65" fmla="*/ 2147483647 h 792"/>
                    <a:gd name="T66" fmla="*/ 2147483647 w 1248"/>
                    <a:gd name="T67" fmla="*/ 2147483647 h 792"/>
                    <a:gd name="T68" fmla="*/ 2147483647 w 1248"/>
                    <a:gd name="T69" fmla="*/ 2147483647 h 792"/>
                    <a:gd name="T70" fmla="*/ 2147483647 w 1248"/>
                    <a:gd name="T71" fmla="*/ 2147483647 h 792"/>
                    <a:gd name="T72" fmla="*/ 2147483647 w 1248"/>
                    <a:gd name="T73" fmla="*/ 2147483647 h 792"/>
                    <a:gd name="T74" fmla="*/ 2147483647 w 1248"/>
                    <a:gd name="T75" fmla="*/ 2147483647 h 792"/>
                    <a:gd name="T76" fmla="*/ 2147483647 w 1248"/>
                    <a:gd name="T77" fmla="*/ 2147483647 h 792"/>
                    <a:gd name="T78" fmla="*/ 2147483647 w 1248"/>
                    <a:gd name="T79" fmla="*/ 2147483647 h 792"/>
                    <a:gd name="T80" fmla="*/ 2147483647 w 1248"/>
                    <a:gd name="T81" fmla="*/ 2147483647 h 792"/>
                    <a:gd name="T82" fmla="*/ 2147483647 w 1248"/>
                    <a:gd name="T83" fmla="*/ 2147483647 h 79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248"/>
                    <a:gd name="T127" fmla="*/ 0 h 792"/>
                    <a:gd name="T128" fmla="*/ 1248 w 1248"/>
                    <a:gd name="T129" fmla="*/ 792 h 792"/>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248" h="792">
                      <a:moveTo>
                        <a:pt x="60" y="792"/>
                      </a:moveTo>
                      <a:lnTo>
                        <a:pt x="1248" y="734"/>
                      </a:lnTo>
                      <a:lnTo>
                        <a:pt x="1164" y="0"/>
                      </a:lnTo>
                      <a:lnTo>
                        <a:pt x="0" y="38"/>
                      </a:lnTo>
                      <a:lnTo>
                        <a:pt x="12" y="212"/>
                      </a:lnTo>
                      <a:lnTo>
                        <a:pt x="18" y="218"/>
                      </a:lnTo>
                      <a:lnTo>
                        <a:pt x="22" y="218"/>
                      </a:lnTo>
                      <a:lnTo>
                        <a:pt x="26" y="218"/>
                      </a:lnTo>
                      <a:lnTo>
                        <a:pt x="32" y="220"/>
                      </a:lnTo>
                      <a:lnTo>
                        <a:pt x="38" y="224"/>
                      </a:lnTo>
                      <a:lnTo>
                        <a:pt x="44" y="226"/>
                      </a:lnTo>
                      <a:lnTo>
                        <a:pt x="60" y="228"/>
                      </a:lnTo>
                      <a:lnTo>
                        <a:pt x="68" y="230"/>
                      </a:lnTo>
                      <a:lnTo>
                        <a:pt x="72" y="234"/>
                      </a:lnTo>
                      <a:lnTo>
                        <a:pt x="76" y="236"/>
                      </a:lnTo>
                      <a:lnTo>
                        <a:pt x="78" y="240"/>
                      </a:lnTo>
                      <a:lnTo>
                        <a:pt x="78" y="244"/>
                      </a:lnTo>
                      <a:lnTo>
                        <a:pt x="76" y="250"/>
                      </a:lnTo>
                      <a:lnTo>
                        <a:pt x="72" y="254"/>
                      </a:lnTo>
                      <a:lnTo>
                        <a:pt x="68" y="256"/>
                      </a:lnTo>
                      <a:lnTo>
                        <a:pt x="62" y="258"/>
                      </a:lnTo>
                      <a:lnTo>
                        <a:pt x="60" y="258"/>
                      </a:lnTo>
                      <a:lnTo>
                        <a:pt x="58" y="258"/>
                      </a:lnTo>
                      <a:lnTo>
                        <a:pt x="54" y="264"/>
                      </a:lnTo>
                      <a:lnTo>
                        <a:pt x="52" y="272"/>
                      </a:lnTo>
                      <a:lnTo>
                        <a:pt x="50" y="286"/>
                      </a:lnTo>
                      <a:lnTo>
                        <a:pt x="46" y="294"/>
                      </a:lnTo>
                      <a:lnTo>
                        <a:pt x="40" y="302"/>
                      </a:lnTo>
                      <a:lnTo>
                        <a:pt x="32" y="310"/>
                      </a:lnTo>
                      <a:lnTo>
                        <a:pt x="24" y="312"/>
                      </a:lnTo>
                      <a:lnTo>
                        <a:pt x="20" y="316"/>
                      </a:lnTo>
                      <a:lnTo>
                        <a:pt x="60" y="792"/>
                      </a:lnTo>
                      <a:close/>
                    </a:path>
                  </a:pathLst>
                </a:custGeom>
                <a:gradFill rotWithShape="1">
                  <a:gsLst>
                    <a:gs pos="0">
                      <a:srgbClr val="5AF300"/>
                    </a:gs>
                    <a:gs pos="100000">
                      <a:srgbClr val="208A00"/>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r>
                    <a:rPr lang="zh-CN" altLang="en-US" sz="2000" b="1" dirty="0">
                      <a:solidFill>
                        <a:schemeClr val="bg1"/>
                      </a:solidFill>
                      <a:latin typeface="华文新魏" pitchFamily="2" charset="-122"/>
                      <a:ea typeface="华文新魏" pitchFamily="2" charset="-122"/>
                    </a:rPr>
                    <a:t>检验人员自身素质的高低，对能否完成其职能，起着关键作用。</a:t>
                  </a:r>
                  <a:endParaRPr lang="en-US" sz="2000" b="1" dirty="0">
                    <a:solidFill>
                      <a:schemeClr val="bg1"/>
                    </a:solidFill>
                    <a:latin typeface="华文新魏" pitchFamily="2" charset="-122"/>
                    <a:ea typeface="华文新魏" pitchFamily="2" charset="-122"/>
                  </a:endParaRPr>
                </a:p>
              </p:txBody>
            </p:sp>
          </p:grpSp>
          <p:grpSp>
            <p:nvGrpSpPr>
              <p:cNvPr id="60429" name="Gruppe 20"/>
              <p:cNvGrpSpPr>
                <a:grpSpLocks/>
              </p:cNvGrpSpPr>
              <p:nvPr/>
            </p:nvGrpSpPr>
            <p:grpSpPr bwMode="auto">
              <a:xfrm>
                <a:off x="1477963" y="1831975"/>
                <a:ext cx="400050" cy="1581150"/>
                <a:chOff x="8945563" y="-3140075"/>
                <a:chExt cx="400050" cy="1581150"/>
              </a:xfrm>
            </p:grpSpPr>
            <p:sp>
              <p:nvSpPr>
                <p:cNvPr id="60431" name="Freeform 56"/>
                <p:cNvSpPr>
                  <a:spLocks/>
                </p:cNvSpPr>
                <p:nvPr/>
              </p:nvSpPr>
              <p:spPr bwMode="auto">
                <a:xfrm>
                  <a:off x="8945563" y="-3140075"/>
                  <a:ext cx="241300" cy="768350"/>
                </a:xfrm>
                <a:custGeom>
                  <a:avLst/>
                  <a:gdLst>
                    <a:gd name="T0" fmla="*/ 2147483647 w 152"/>
                    <a:gd name="T1" fmla="*/ 2147483647 h 484"/>
                    <a:gd name="T2" fmla="*/ 2147483647 w 152"/>
                    <a:gd name="T3" fmla="*/ 2147483647 h 484"/>
                    <a:gd name="T4" fmla="*/ 2147483647 w 152"/>
                    <a:gd name="T5" fmla="*/ 2147483647 h 484"/>
                    <a:gd name="T6" fmla="*/ 2147483647 w 152"/>
                    <a:gd name="T7" fmla="*/ 2147483647 h 484"/>
                    <a:gd name="T8" fmla="*/ 2147483647 w 152"/>
                    <a:gd name="T9" fmla="*/ 2147483647 h 484"/>
                    <a:gd name="T10" fmla="*/ 2147483647 w 152"/>
                    <a:gd name="T11" fmla="*/ 2147483647 h 484"/>
                    <a:gd name="T12" fmla="*/ 2147483647 w 152"/>
                    <a:gd name="T13" fmla="*/ 2147483647 h 484"/>
                    <a:gd name="T14" fmla="*/ 2147483647 w 152"/>
                    <a:gd name="T15" fmla="*/ 2147483647 h 484"/>
                    <a:gd name="T16" fmla="*/ 2147483647 w 152"/>
                    <a:gd name="T17" fmla="*/ 2147483647 h 484"/>
                    <a:gd name="T18" fmla="*/ 2147483647 w 152"/>
                    <a:gd name="T19" fmla="*/ 2147483647 h 484"/>
                    <a:gd name="T20" fmla="*/ 2147483647 w 152"/>
                    <a:gd name="T21" fmla="*/ 2147483647 h 484"/>
                    <a:gd name="T22" fmla="*/ 2147483647 w 152"/>
                    <a:gd name="T23" fmla="*/ 2147483647 h 484"/>
                    <a:gd name="T24" fmla="*/ 2147483647 w 152"/>
                    <a:gd name="T25" fmla="*/ 2147483647 h 484"/>
                    <a:gd name="T26" fmla="*/ 2147483647 w 152"/>
                    <a:gd name="T27" fmla="*/ 2147483647 h 484"/>
                    <a:gd name="T28" fmla="*/ 2147483647 w 152"/>
                    <a:gd name="T29" fmla="*/ 2147483647 h 484"/>
                    <a:gd name="T30" fmla="*/ 2147483647 w 152"/>
                    <a:gd name="T31" fmla="*/ 2147483647 h 484"/>
                    <a:gd name="T32" fmla="*/ 2147483647 w 152"/>
                    <a:gd name="T33" fmla="*/ 2147483647 h 484"/>
                    <a:gd name="T34" fmla="*/ 2147483647 w 152"/>
                    <a:gd name="T35" fmla="*/ 2147483647 h 484"/>
                    <a:gd name="T36" fmla="*/ 2147483647 w 152"/>
                    <a:gd name="T37" fmla="*/ 2147483647 h 484"/>
                    <a:gd name="T38" fmla="*/ 2147483647 w 152"/>
                    <a:gd name="T39" fmla="*/ 2147483647 h 484"/>
                    <a:gd name="T40" fmla="*/ 2147483647 w 152"/>
                    <a:gd name="T41" fmla="*/ 2147483647 h 484"/>
                    <a:gd name="T42" fmla="*/ 2147483647 w 152"/>
                    <a:gd name="T43" fmla="*/ 2147483647 h 484"/>
                    <a:gd name="T44" fmla="*/ 2147483647 w 152"/>
                    <a:gd name="T45" fmla="*/ 2147483647 h 484"/>
                    <a:gd name="T46" fmla="*/ 2147483647 w 152"/>
                    <a:gd name="T47" fmla="*/ 2147483647 h 484"/>
                    <a:gd name="T48" fmla="*/ 2147483647 w 152"/>
                    <a:gd name="T49" fmla="*/ 2147483647 h 484"/>
                    <a:gd name="T50" fmla="*/ 2147483647 w 152"/>
                    <a:gd name="T51" fmla="*/ 2147483647 h 484"/>
                    <a:gd name="T52" fmla="*/ 2147483647 w 152"/>
                    <a:gd name="T53" fmla="*/ 2147483647 h 484"/>
                    <a:gd name="T54" fmla="*/ 2147483647 w 152"/>
                    <a:gd name="T55" fmla="*/ 2147483647 h 484"/>
                    <a:gd name="T56" fmla="*/ 0 w 152"/>
                    <a:gd name="T57" fmla="*/ 2147483647 h 484"/>
                    <a:gd name="T58" fmla="*/ 2147483647 w 152"/>
                    <a:gd name="T59" fmla="*/ 2147483647 h 484"/>
                    <a:gd name="T60" fmla="*/ 2147483647 w 152"/>
                    <a:gd name="T61" fmla="*/ 2147483647 h 484"/>
                    <a:gd name="T62" fmla="*/ 2147483647 w 152"/>
                    <a:gd name="T63" fmla="*/ 2147483647 h 484"/>
                    <a:gd name="T64" fmla="*/ 2147483647 w 152"/>
                    <a:gd name="T65" fmla="*/ 0 h 484"/>
                    <a:gd name="T66" fmla="*/ 2147483647 w 152"/>
                    <a:gd name="T67" fmla="*/ 0 h 48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2"/>
                    <a:gd name="T103" fmla="*/ 0 h 484"/>
                    <a:gd name="T104" fmla="*/ 152 w 152"/>
                    <a:gd name="T105" fmla="*/ 484 h 48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2" h="484">
                      <a:moveTo>
                        <a:pt x="30" y="2"/>
                      </a:moveTo>
                      <a:lnTo>
                        <a:pt x="30" y="2"/>
                      </a:lnTo>
                      <a:lnTo>
                        <a:pt x="24" y="4"/>
                      </a:lnTo>
                      <a:lnTo>
                        <a:pt x="18" y="8"/>
                      </a:lnTo>
                      <a:lnTo>
                        <a:pt x="14" y="12"/>
                      </a:lnTo>
                      <a:lnTo>
                        <a:pt x="12" y="18"/>
                      </a:lnTo>
                      <a:lnTo>
                        <a:pt x="10" y="24"/>
                      </a:lnTo>
                      <a:lnTo>
                        <a:pt x="12" y="34"/>
                      </a:lnTo>
                      <a:lnTo>
                        <a:pt x="18" y="56"/>
                      </a:lnTo>
                      <a:lnTo>
                        <a:pt x="34" y="88"/>
                      </a:lnTo>
                      <a:lnTo>
                        <a:pt x="46" y="104"/>
                      </a:lnTo>
                      <a:lnTo>
                        <a:pt x="58" y="122"/>
                      </a:lnTo>
                      <a:lnTo>
                        <a:pt x="74" y="140"/>
                      </a:lnTo>
                      <a:lnTo>
                        <a:pt x="92" y="160"/>
                      </a:lnTo>
                      <a:lnTo>
                        <a:pt x="112" y="180"/>
                      </a:lnTo>
                      <a:lnTo>
                        <a:pt x="138" y="204"/>
                      </a:lnTo>
                      <a:lnTo>
                        <a:pt x="120" y="230"/>
                      </a:lnTo>
                      <a:lnTo>
                        <a:pt x="118" y="232"/>
                      </a:lnTo>
                      <a:lnTo>
                        <a:pt x="118" y="234"/>
                      </a:lnTo>
                      <a:lnTo>
                        <a:pt x="120" y="236"/>
                      </a:lnTo>
                      <a:lnTo>
                        <a:pt x="132" y="248"/>
                      </a:lnTo>
                      <a:lnTo>
                        <a:pt x="142" y="258"/>
                      </a:lnTo>
                      <a:lnTo>
                        <a:pt x="146" y="264"/>
                      </a:lnTo>
                      <a:lnTo>
                        <a:pt x="148" y="270"/>
                      </a:lnTo>
                      <a:lnTo>
                        <a:pt x="150" y="278"/>
                      </a:lnTo>
                      <a:lnTo>
                        <a:pt x="152" y="284"/>
                      </a:lnTo>
                      <a:lnTo>
                        <a:pt x="152" y="286"/>
                      </a:lnTo>
                      <a:lnTo>
                        <a:pt x="150" y="288"/>
                      </a:lnTo>
                      <a:lnTo>
                        <a:pt x="148" y="294"/>
                      </a:lnTo>
                      <a:lnTo>
                        <a:pt x="146" y="308"/>
                      </a:lnTo>
                      <a:lnTo>
                        <a:pt x="144" y="358"/>
                      </a:lnTo>
                      <a:lnTo>
                        <a:pt x="144" y="388"/>
                      </a:lnTo>
                      <a:lnTo>
                        <a:pt x="144" y="420"/>
                      </a:lnTo>
                      <a:lnTo>
                        <a:pt x="146" y="450"/>
                      </a:lnTo>
                      <a:lnTo>
                        <a:pt x="150" y="480"/>
                      </a:lnTo>
                      <a:lnTo>
                        <a:pt x="146" y="484"/>
                      </a:lnTo>
                      <a:lnTo>
                        <a:pt x="140" y="484"/>
                      </a:lnTo>
                      <a:lnTo>
                        <a:pt x="118" y="390"/>
                      </a:lnTo>
                      <a:lnTo>
                        <a:pt x="94" y="296"/>
                      </a:lnTo>
                      <a:lnTo>
                        <a:pt x="82" y="250"/>
                      </a:lnTo>
                      <a:lnTo>
                        <a:pt x="66" y="202"/>
                      </a:lnTo>
                      <a:lnTo>
                        <a:pt x="50" y="158"/>
                      </a:lnTo>
                      <a:lnTo>
                        <a:pt x="30" y="114"/>
                      </a:lnTo>
                      <a:lnTo>
                        <a:pt x="18" y="92"/>
                      </a:lnTo>
                      <a:lnTo>
                        <a:pt x="6" y="68"/>
                      </a:lnTo>
                      <a:lnTo>
                        <a:pt x="2" y="58"/>
                      </a:lnTo>
                      <a:lnTo>
                        <a:pt x="0" y="44"/>
                      </a:lnTo>
                      <a:lnTo>
                        <a:pt x="0" y="32"/>
                      </a:lnTo>
                      <a:lnTo>
                        <a:pt x="2" y="18"/>
                      </a:lnTo>
                      <a:lnTo>
                        <a:pt x="10" y="8"/>
                      </a:lnTo>
                      <a:lnTo>
                        <a:pt x="12" y="4"/>
                      </a:lnTo>
                      <a:lnTo>
                        <a:pt x="10" y="2"/>
                      </a:lnTo>
                      <a:lnTo>
                        <a:pt x="12" y="2"/>
                      </a:lnTo>
                      <a:lnTo>
                        <a:pt x="14" y="0"/>
                      </a:lnTo>
                      <a:lnTo>
                        <a:pt x="26" y="0"/>
                      </a:lnTo>
                      <a:lnTo>
                        <a:pt x="32" y="0"/>
                      </a:lnTo>
                      <a:lnTo>
                        <a:pt x="30" y="2"/>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zh-CN" altLang="en-US"/>
                </a:p>
              </p:txBody>
            </p:sp>
            <p:sp>
              <p:nvSpPr>
                <p:cNvPr id="60432" name="Freeform 57"/>
                <p:cNvSpPr>
                  <a:spLocks/>
                </p:cNvSpPr>
                <p:nvPr/>
              </p:nvSpPr>
              <p:spPr bwMode="auto">
                <a:xfrm>
                  <a:off x="9301163" y="-2806700"/>
                  <a:ext cx="44450" cy="66675"/>
                </a:xfrm>
                <a:custGeom>
                  <a:avLst/>
                  <a:gdLst>
                    <a:gd name="T0" fmla="*/ 0 w 28"/>
                    <a:gd name="T1" fmla="*/ 2147483647 h 42"/>
                    <a:gd name="T2" fmla="*/ 0 w 28"/>
                    <a:gd name="T3" fmla="*/ 2147483647 h 42"/>
                    <a:gd name="T4" fmla="*/ 2147483647 w 28"/>
                    <a:gd name="T5" fmla="*/ 2147483647 h 42"/>
                    <a:gd name="T6" fmla="*/ 2147483647 w 28"/>
                    <a:gd name="T7" fmla="*/ 2147483647 h 42"/>
                    <a:gd name="T8" fmla="*/ 2147483647 w 28"/>
                    <a:gd name="T9" fmla="*/ 2147483647 h 42"/>
                    <a:gd name="T10" fmla="*/ 2147483647 w 28"/>
                    <a:gd name="T11" fmla="*/ 2147483647 h 42"/>
                    <a:gd name="T12" fmla="*/ 2147483647 w 28"/>
                    <a:gd name="T13" fmla="*/ 2147483647 h 42"/>
                    <a:gd name="T14" fmla="*/ 2147483647 w 28"/>
                    <a:gd name="T15" fmla="*/ 2147483647 h 42"/>
                    <a:gd name="T16" fmla="*/ 2147483647 w 28"/>
                    <a:gd name="T17" fmla="*/ 2147483647 h 42"/>
                    <a:gd name="T18" fmla="*/ 2147483647 w 28"/>
                    <a:gd name="T19" fmla="*/ 2147483647 h 42"/>
                    <a:gd name="T20" fmla="*/ 2147483647 w 28"/>
                    <a:gd name="T21" fmla="*/ 0 h 42"/>
                    <a:gd name="T22" fmla="*/ 2147483647 w 28"/>
                    <a:gd name="T23" fmla="*/ 0 h 42"/>
                    <a:gd name="T24" fmla="*/ 2147483647 w 28"/>
                    <a:gd name="T25" fmla="*/ 2147483647 h 42"/>
                    <a:gd name="T26" fmla="*/ 2147483647 w 28"/>
                    <a:gd name="T27" fmla="*/ 2147483647 h 42"/>
                    <a:gd name="T28" fmla="*/ 2147483647 w 28"/>
                    <a:gd name="T29" fmla="*/ 2147483647 h 42"/>
                    <a:gd name="T30" fmla="*/ 2147483647 w 28"/>
                    <a:gd name="T31" fmla="*/ 2147483647 h 42"/>
                    <a:gd name="T32" fmla="*/ 2147483647 w 28"/>
                    <a:gd name="T33" fmla="*/ 2147483647 h 42"/>
                    <a:gd name="T34" fmla="*/ 0 w 28"/>
                    <a:gd name="T35" fmla="*/ 2147483647 h 42"/>
                    <a:gd name="T36" fmla="*/ 0 w 28"/>
                    <a:gd name="T37" fmla="*/ 2147483647 h 4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8"/>
                    <a:gd name="T58" fmla="*/ 0 h 42"/>
                    <a:gd name="T59" fmla="*/ 28 w 28"/>
                    <a:gd name="T60" fmla="*/ 42 h 4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8" h="42">
                      <a:moveTo>
                        <a:pt x="0" y="10"/>
                      </a:moveTo>
                      <a:lnTo>
                        <a:pt x="0" y="10"/>
                      </a:lnTo>
                      <a:lnTo>
                        <a:pt x="10" y="24"/>
                      </a:lnTo>
                      <a:lnTo>
                        <a:pt x="16" y="32"/>
                      </a:lnTo>
                      <a:lnTo>
                        <a:pt x="18" y="42"/>
                      </a:lnTo>
                      <a:lnTo>
                        <a:pt x="24" y="40"/>
                      </a:lnTo>
                      <a:lnTo>
                        <a:pt x="24" y="30"/>
                      </a:lnTo>
                      <a:lnTo>
                        <a:pt x="24" y="20"/>
                      </a:lnTo>
                      <a:lnTo>
                        <a:pt x="24" y="10"/>
                      </a:lnTo>
                      <a:lnTo>
                        <a:pt x="28" y="0"/>
                      </a:lnTo>
                      <a:lnTo>
                        <a:pt x="22" y="0"/>
                      </a:lnTo>
                      <a:lnTo>
                        <a:pt x="16" y="2"/>
                      </a:lnTo>
                      <a:lnTo>
                        <a:pt x="14" y="4"/>
                      </a:lnTo>
                      <a:lnTo>
                        <a:pt x="10" y="6"/>
                      </a:lnTo>
                      <a:lnTo>
                        <a:pt x="0" y="1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zh-CN" altLang="en-US"/>
                </a:p>
              </p:txBody>
            </p:sp>
            <p:sp>
              <p:nvSpPr>
                <p:cNvPr id="60433" name="Freeform 58"/>
                <p:cNvSpPr>
                  <a:spLocks/>
                </p:cNvSpPr>
                <p:nvPr/>
              </p:nvSpPr>
              <p:spPr bwMode="auto">
                <a:xfrm>
                  <a:off x="9263063" y="-2743200"/>
                  <a:ext cx="41275" cy="104775"/>
                </a:xfrm>
                <a:custGeom>
                  <a:avLst/>
                  <a:gdLst>
                    <a:gd name="T0" fmla="*/ 2147483647 w 26"/>
                    <a:gd name="T1" fmla="*/ 0 h 66"/>
                    <a:gd name="T2" fmla="*/ 2147483647 w 26"/>
                    <a:gd name="T3" fmla="*/ 0 h 66"/>
                    <a:gd name="T4" fmla="*/ 2147483647 w 26"/>
                    <a:gd name="T5" fmla="*/ 2147483647 h 66"/>
                    <a:gd name="T6" fmla="*/ 2147483647 w 26"/>
                    <a:gd name="T7" fmla="*/ 2147483647 h 66"/>
                    <a:gd name="T8" fmla="*/ 2147483647 w 26"/>
                    <a:gd name="T9" fmla="*/ 2147483647 h 66"/>
                    <a:gd name="T10" fmla="*/ 2147483647 w 26"/>
                    <a:gd name="T11" fmla="*/ 2147483647 h 66"/>
                    <a:gd name="T12" fmla="*/ 2147483647 w 26"/>
                    <a:gd name="T13" fmla="*/ 2147483647 h 66"/>
                    <a:gd name="T14" fmla="*/ 2147483647 w 26"/>
                    <a:gd name="T15" fmla="*/ 2147483647 h 66"/>
                    <a:gd name="T16" fmla="*/ 2147483647 w 26"/>
                    <a:gd name="T17" fmla="*/ 2147483647 h 66"/>
                    <a:gd name="T18" fmla="*/ 2147483647 w 26"/>
                    <a:gd name="T19" fmla="*/ 2147483647 h 66"/>
                    <a:gd name="T20" fmla="*/ 2147483647 w 26"/>
                    <a:gd name="T21" fmla="*/ 2147483647 h 66"/>
                    <a:gd name="T22" fmla="*/ 2147483647 w 26"/>
                    <a:gd name="T23" fmla="*/ 2147483647 h 66"/>
                    <a:gd name="T24" fmla="*/ 2147483647 w 26"/>
                    <a:gd name="T25" fmla="*/ 2147483647 h 66"/>
                    <a:gd name="T26" fmla="*/ 2147483647 w 26"/>
                    <a:gd name="T27" fmla="*/ 2147483647 h 66"/>
                    <a:gd name="T28" fmla="*/ 2147483647 w 26"/>
                    <a:gd name="T29" fmla="*/ 2147483647 h 66"/>
                    <a:gd name="T30" fmla="*/ 2147483647 w 26"/>
                    <a:gd name="T31" fmla="*/ 2147483647 h 66"/>
                    <a:gd name="T32" fmla="*/ 2147483647 w 26"/>
                    <a:gd name="T33" fmla="*/ 2147483647 h 66"/>
                    <a:gd name="T34" fmla="*/ 2147483647 w 26"/>
                    <a:gd name="T35" fmla="*/ 2147483647 h 66"/>
                    <a:gd name="T36" fmla="*/ 2147483647 w 26"/>
                    <a:gd name="T37" fmla="*/ 2147483647 h 66"/>
                    <a:gd name="T38" fmla="*/ 0 w 26"/>
                    <a:gd name="T39" fmla="*/ 2147483647 h 66"/>
                    <a:gd name="T40" fmla="*/ 0 w 26"/>
                    <a:gd name="T41" fmla="*/ 2147483647 h 66"/>
                    <a:gd name="T42" fmla="*/ 2147483647 w 26"/>
                    <a:gd name="T43" fmla="*/ 2147483647 h 66"/>
                    <a:gd name="T44" fmla="*/ 2147483647 w 26"/>
                    <a:gd name="T45" fmla="*/ 2147483647 h 66"/>
                    <a:gd name="T46" fmla="*/ 2147483647 w 26"/>
                    <a:gd name="T47" fmla="*/ 2147483647 h 66"/>
                    <a:gd name="T48" fmla="*/ 2147483647 w 26"/>
                    <a:gd name="T49" fmla="*/ 2147483647 h 66"/>
                    <a:gd name="T50" fmla="*/ 2147483647 w 26"/>
                    <a:gd name="T51" fmla="*/ 2147483647 h 66"/>
                    <a:gd name="T52" fmla="*/ 2147483647 w 26"/>
                    <a:gd name="T53" fmla="*/ 2147483647 h 66"/>
                    <a:gd name="T54" fmla="*/ 2147483647 w 26"/>
                    <a:gd name="T55" fmla="*/ 2147483647 h 66"/>
                    <a:gd name="T56" fmla="*/ 2147483647 w 26"/>
                    <a:gd name="T57" fmla="*/ 0 h 66"/>
                    <a:gd name="T58" fmla="*/ 2147483647 w 26"/>
                    <a:gd name="T59" fmla="*/ 0 h 66"/>
                    <a:gd name="T60" fmla="*/ 2147483647 w 26"/>
                    <a:gd name="T61" fmla="*/ 0 h 6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6"/>
                    <a:gd name="T94" fmla="*/ 0 h 66"/>
                    <a:gd name="T95" fmla="*/ 26 w 26"/>
                    <a:gd name="T96" fmla="*/ 66 h 6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6" h="66">
                      <a:moveTo>
                        <a:pt x="22" y="0"/>
                      </a:moveTo>
                      <a:lnTo>
                        <a:pt x="22" y="0"/>
                      </a:lnTo>
                      <a:lnTo>
                        <a:pt x="24" y="32"/>
                      </a:lnTo>
                      <a:lnTo>
                        <a:pt x="24" y="42"/>
                      </a:lnTo>
                      <a:lnTo>
                        <a:pt x="26" y="56"/>
                      </a:lnTo>
                      <a:lnTo>
                        <a:pt x="26" y="66"/>
                      </a:lnTo>
                      <a:lnTo>
                        <a:pt x="24" y="66"/>
                      </a:lnTo>
                      <a:lnTo>
                        <a:pt x="20" y="66"/>
                      </a:lnTo>
                      <a:lnTo>
                        <a:pt x="10" y="56"/>
                      </a:lnTo>
                      <a:lnTo>
                        <a:pt x="8" y="52"/>
                      </a:lnTo>
                      <a:lnTo>
                        <a:pt x="6" y="46"/>
                      </a:lnTo>
                      <a:lnTo>
                        <a:pt x="2" y="36"/>
                      </a:lnTo>
                      <a:lnTo>
                        <a:pt x="0" y="30"/>
                      </a:lnTo>
                      <a:lnTo>
                        <a:pt x="4" y="20"/>
                      </a:lnTo>
                      <a:lnTo>
                        <a:pt x="6" y="10"/>
                      </a:lnTo>
                      <a:lnTo>
                        <a:pt x="10" y="4"/>
                      </a:lnTo>
                      <a:lnTo>
                        <a:pt x="14" y="2"/>
                      </a:lnTo>
                      <a:lnTo>
                        <a:pt x="18" y="0"/>
                      </a:lnTo>
                      <a:lnTo>
                        <a:pt x="22" y="0"/>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zh-CN" altLang="en-US"/>
                </a:p>
              </p:txBody>
            </p:sp>
            <p:sp>
              <p:nvSpPr>
                <p:cNvPr id="60434" name="Freeform 59"/>
                <p:cNvSpPr>
                  <a:spLocks/>
                </p:cNvSpPr>
                <p:nvPr/>
              </p:nvSpPr>
              <p:spPr bwMode="auto">
                <a:xfrm>
                  <a:off x="9174163" y="-1793875"/>
                  <a:ext cx="34925" cy="234950"/>
                </a:xfrm>
                <a:custGeom>
                  <a:avLst/>
                  <a:gdLst>
                    <a:gd name="T0" fmla="*/ 2147483647 w 22"/>
                    <a:gd name="T1" fmla="*/ 2147483647 h 148"/>
                    <a:gd name="T2" fmla="*/ 2147483647 w 22"/>
                    <a:gd name="T3" fmla="*/ 2147483647 h 148"/>
                    <a:gd name="T4" fmla="*/ 2147483647 w 22"/>
                    <a:gd name="T5" fmla="*/ 2147483647 h 148"/>
                    <a:gd name="T6" fmla="*/ 0 w 22"/>
                    <a:gd name="T7" fmla="*/ 2147483647 h 148"/>
                    <a:gd name="T8" fmla="*/ 0 w 22"/>
                    <a:gd name="T9" fmla="*/ 2147483647 h 148"/>
                    <a:gd name="T10" fmla="*/ 2147483647 w 22"/>
                    <a:gd name="T11" fmla="*/ 2147483647 h 148"/>
                    <a:gd name="T12" fmla="*/ 2147483647 w 22"/>
                    <a:gd name="T13" fmla="*/ 0 h 148"/>
                    <a:gd name="T14" fmla="*/ 2147483647 w 22"/>
                    <a:gd name="T15" fmla="*/ 2147483647 h 148"/>
                    <a:gd name="T16" fmla="*/ 0 60000 65536"/>
                    <a:gd name="T17" fmla="*/ 0 60000 65536"/>
                    <a:gd name="T18" fmla="*/ 0 60000 65536"/>
                    <a:gd name="T19" fmla="*/ 0 60000 65536"/>
                    <a:gd name="T20" fmla="*/ 0 60000 65536"/>
                    <a:gd name="T21" fmla="*/ 0 60000 65536"/>
                    <a:gd name="T22" fmla="*/ 0 60000 65536"/>
                    <a:gd name="T23" fmla="*/ 0 60000 65536"/>
                    <a:gd name="T24" fmla="*/ 0 w 22"/>
                    <a:gd name="T25" fmla="*/ 0 h 148"/>
                    <a:gd name="T26" fmla="*/ 22 w 22"/>
                    <a:gd name="T27" fmla="*/ 148 h 14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2" h="148">
                      <a:moveTo>
                        <a:pt x="18" y="148"/>
                      </a:moveTo>
                      <a:lnTo>
                        <a:pt x="10" y="148"/>
                      </a:lnTo>
                      <a:lnTo>
                        <a:pt x="4" y="146"/>
                      </a:lnTo>
                      <a:lnTo>
                        <a:pt x="0" y="146"/>
                      </a:lnTo>
                      <a:lnTo>
                        <a:pt x="12" y="72"/>
                      </a:lnTo>
                      <a:lnTo>
                        <a:pt x="22" y="0"/>
                      </a:lnTo>
                      <a:lnTo>
                        <a:pt x="18" y="148"/>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zh-CN" altLang="en-US"/>
                </a:p>
              </p:txBody>
            </p:sp>
          </p:grpSp>
          <p:sp>
            <p:nvSpPr>
              <p:cNvPr id="11" name="Kombinationstegning 22"/>
              <p:cNvSpPr>
                <a:spLocks noChangeArrowheads="1"/>
              </p:cNvSpPr>
              <p:nvPr/>
            </p:nvSpPr>
            <p:spPr bwMode="auto">
              <a:xfrm>
                <a:off x="1639310" y="2142340"/>
                <a:ext cx="208380" cy="496579"/>
              </a:xfrm>
              <a:custGeom>
                <a:avLst/>
                <a:gdLst>
                  <a:gd name="T0" fmla="*/ 142077 w 209550"/>
                  <a:gd name="T1" fmla="*/ 124155 h 495300"/>
                  <a:gd name="T2" fmla="*/ 208380 w 209550"/>
                  <a:gd name="T3" fmla="*/ 248310 h 495300"/>
                  <a:gd name="T4" fmla="*/ 208380 w 209550"/>
                  <a:gd name="T5" fmla="*/ 429767 h 495300"/>
                  <a:gd name="T6" fmla="*/ 75775 w 209550"/>
                  <a:gd name="T7" fmla="*/ 496619 h 495300"/>
                  <a:gd name="T8" fmla="*/ 75775 w 209550"/>
                  <a:gd name="T9" fmla="*/ 496619 h 495300"/>
                  <a:gd name="T10" fmla="*/ 56831 w 209550"/>
                  <a:gd name="T11" fmla="*/ 152806 h 495300"/>
                  <a:gd name="T12" fmla="*/ 56831 w 209550"/>
                  <a:gd name="T13" fmla="*/ 114604 h 495300"/>
                  <a:gd name="T14" fmla="*/ 0 w 209550"/>
                  <a:gd name="T15" fmla="*/ 66852 h 495300"/>
                  <a:gd name="T16" fmla="*/ 47359 w 209550"/>
                  <a:gd name="T17" fmla="*/ 0 h 495300"/>
                  <a:gd name="T18" fmla="*/ 151549 w 209550"/>
                  <a:gd name="T19" fmla="*/ 19101 h 495300"/>
                  <a:gd name="T20" fmla="*/ 198908 w 209550"/>
                  <a:gd name="T21" fmla="*/ 66852 h 495300"/>
                  <a:gd name="T22" fmla="*/ 142077 w 209550"/>
                  <a:gd name="T23" fmla="*/ 124155 h 4953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9550"/>
                  <a:gd name="T37" fmla="*/ 0 h 495300"/>
                  <a:gd name="T38" fmla="*/ 209550 w 209550"/>
                  <a:gd name="T39" fmla="*/ 495300 h 4953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9550" h="495300">
                    <a:moveTo>
                      <a:pt x="142875" y="123825"/>
                    </a:moveTo>
                    <a:lnTo>
                      <a:pt x="209550" y="247650"/>
                    </a:lnTo>
                    <a:lnTo>
                      <a:pt x="209550" y="428625"/>
                    </a:lnTo>
                    <a:lnTo>
                      <a:pt x="76200" y="495300"/>
                    </a:lnTo>
                    <a:lnTo>
                      <a:pt x="57150" y="152400"/>
                    </a:lnTo>
                    <a:lnTo>
                      <a:pt x="57150" y="114300"/>
                    </a:lnTo>
                    <a:lnTo>
                      <a:pt x="0" y="66675"/>
                    </a:lnTo>
                    <a:lnTo>
                      <a:pt x="47625" y="0"/>
                    </a:lnTo>
                    <a:lnTo>
                      <a:pt x="152400" y="19050"/>
                    </a:lnTo>
                    <a:lnTo>
                      <a:pt x="200025" y="66675"/>
                    </a:lnTo>
                    <a:lnTo>
                      <a:pt x="142875" y="123825"/>
                    </a:lnTo>
                    <a:close/>
                  </a:path>
                </a:pathLst>
              </a:custGeom>
              <a:gradFill rotWithShape="1">
                <a:gsLst>
                  <a:gs pos="0">
                    <a:srgbClr val="208A00"/>
                  </a:gs>
                  <a:gs pos="100000">
                    <a:srgbClr val="5AF300"/>
                  </a:gs>
                </a:gsLst>
                <a:lin ang="16200000" scaled="1"/>
              </a:gradFill>
              <a:ln w="9525">
                <a:noFill/>
                <a:miter lim="800000"/>
                <a:headEnd/>
                <a:tailEnd/>
              </a:ln>
              <a:effectLst>
                <a:outerShdw blurRad="63500" dist="38100" dir="2700000" algn="tl" rotWithShape="0">
                  <a:srgbClr val="000000">
                    <a:alpha val="39998"/>
                  </a:srgbClr>
                </a:outerShdw>
              </a:effectLst>
            </p:spPr>
            <p:txBody>
              <a:bodyPr anchor="ctr"/>
              <a:lstStyle/>
              <a:p>
                <a:pPr indent="-342900" algn="ctr">
                  <a:buFont typeface="Calibri" pitchFamily="-108" charset="0"/>
                  <a:buAutoNum type="arabicPeriod"/>
                  <a:defRPr/>
                </a:pPr>
                <a:endParaRPr lang="en-US" noProof="1">
                  <a:solidFill>
                    <a:srgbClr val="FFFFFF"/>
                  </a:solidFill>
                  <a:latin typeface="Calibri" pitchFamily="-108" charset="0"/>
                </a:endParaRPr>
              </a:p>
            </p:txBody>
          </p:sp>
        </p:grpSp>
        <p:sp>
          <p:nvSpPr>
            <p:cNvPr id="6" name="Ellipse 24"/>
            <p:cNvSpPr/>
            <p:nvPr/>
          </p:nvSpPr>
          <p:spPr bwMode="auto">
            <a:xfrm>
              <a:off x="268288" y="6215727"/>
              <a:ext cx="1517332" cy="442566"/>
            </a:xfrm>
            <a:prstGeom prst="ellipse">
              <a:avLst/>
            </a:prstGeom>
            <a:gradFill flip="none" rotWithShape="1">
              <a:gsLst>
                <a:gs pos="24000">
                  <a:sysClr val="windowText" lastClr="000000">
                    <a:alpha val="22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algn="ctr" fontAlgn="auto">
                <a:spcBef>
                  <a:spcPts val="0"/>
                </a:spcBef>
                <a:spcAft>
                  <a:spcPts val="0"/>
                </a:spcAft>
                <a:defRPr/>
              </a:pPr>
              <a:endParaRPr lang="en-US" dirty="0">
                <a:solidFill>
                  <a:srgbClr val="FFFFFF"/>
                </a:solidFill>
                <a:latin typeface="Calibri" pitchFamily="-109" charset="0"/>
                <a:ea typeface="+mn-ea"/>
              </a:endParaRPr>
            </a:p>
          </p:txBody>
        </p:sp>
        <p:sp>
          <p:nvSpPr>
            <p:cNvPr id="7" name="Ellipse 25"/>
            <p:cNvSpPr/>
            <p:nvPr/>
          </p:nvSpPr>
          <p:spPr bwMode="auto">
            <a:xfrm>
              <a:off x="1238568" y="5945534"/>
              <a:ext cx="1517332" cy="442566"/>
            </a:xfrm>
            <a:prstGeom prst="ellipse">
              <a:avLst/>
            </a:prstGeom>
            <a:gradFill flip="none" rotWithShape="1">
              <a:gsLst>
                <a:gs pos="24000">
                  <a:sysClr val="windowText" lastClr="000000">
                    <a:alpha val="22000"/>
                  </a:sysClr>
                </a:gs>
                <a:gs pos="100000">
                  <a:sysClr val="window" lastClr="FFFFFF">
                    <a:alpha val="0"/>
                  </a:sysClr>
                </a:gs>
              </a:gsLst>
              <a:path path="shape">
                <a:fillToRect l="50000" t="50000" r="50000" b="50000"/>
              </a:path>
              <a:tileRect/>
            </a:gradFill>
            <a:ln w="9525" cap="flat" cmpd="sng" algn="ctr">
              <a:noFill/>
              <a:prstDash val="solid"/>
            </a:ln>
            <a:effectLst/>
          </p:spPr>
          <p:txBody>
            <a:bodyPr anchor="ctr"/>
            <a:lstStyle/>
            <a:p>
              <a:pPr algn="ctr" fontAlgn="auto">
                <a:spcBef>
                  <a:spcPts val="0"/>
                </a:spcBef>
                <a:spcAft>
                  <a:spcPts val="0"/>
                </a:spcAft>
                <a:defRPr/>
              </a:pPr>
              <a:endParaRPr lang="en-US" dirty="0">
                <a:solidFill>
                  <a:srgbClr val="FFFFFF"/>
                </a:solidFill>
                <a:latin typeface="Calibri" pitchFamily="-109" charset="0"/>
                <a:ea typeface="+mn-ea"/>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概念与术语</a:t>
            </a:r>
          </a:p>
        </p:txBody>
      </p:sp>
      <p:sp>
        <p:nvSpPr>
          <p:cNvPr id="4" name="内容占位符 2"/>
          <p:cNvSpPr>
            <a:spLocks noGrp="1"/>
          </p:cNvSpPr>
          <p:nvPr>
            <p:ph idx="1"/>
          </p:nvPr>
        </p:nvSpPr>
        <p:spPr>
          <a:xfrm>
            <a:off x="-76200" y="1066800"/>
            <a:ext cx="8610600" cy="5211763"/>
          </a:xfrm>
        </p:spPr>
        <p:txBody>
          <a:bodyPr/>
          <a:lstStyle/>
          <a:p>
            <a:pPr marL="685800" lvl="2" defTabSz="1200150" eaLnBrk="1" hangingPunct="1">
              <a:lnSpc>
                <a:spcPct val="90000"/>
              </a:lnSpc>
              <a:spcAft>
                <a:spcPct val="15000"/>
              </a:spcAft>
              <a:buFontTx/>
              <a:buChar char="••"/>
              <a:defRPr/>
            </a:pPr>
            <a:endParaRPr lang="en-US" altLang="zh-CN" sz="1800" kern="1200" dirty="0" smtClean="0">
              <a:solidFill>
                <a:srgbClr val="3333FF"/>
              </a:solidFill>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800" kern="1200" dirty="0" smtClean="0">
                <a:solidFill>
                  <a:srgbClr val="3333FF"/>
                </a:solidFill>
                <a:latin typeface="微软雅黑" pitchFamily="34" charset="-122"/>
                <a:ea typeface="微软雅黑" pitchFamily="34" charset="-122"/>
              </a:rPr>
              <a:t>关键特性</a:t>
            </a: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如达不到设计要求或发生故障，可能迅速地导致型号或主要系统失效或对人身财产的安全造成严重危害的特性。</a:t>
            </a:r>
            <a:endParaRPr lang="en-US" altLang="zh-CN" sz="24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endParaRPr lang="en-US" altLang="zh-CN" sz="2400"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800" kern="1200" dirty="0" smtClean="0">
                <a:solidFill>
                  <a:srgbClr val="3333FF"/>
                </a:solidFill>
                <a:latin typeface="微软雅黑" pitchFamily="34" charset="-122"/>
                <a:ea typeface="微软雅黑" pitchFamily="34" charset="-122"/>
              </a:rPr>
              <a:t>重要特性</a:t>
            </a: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如达不到设计要求或发生故障，可能导致产品不能完成预定的使命，但不会引起型号或主要系统失效的特性。</a:t>
            </a:r>
            <a:endParaRPr lang="en-US" altLang="zh-CN" sz="2400"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endParaRPr lang="zh-CN" altLang="en-US" sz="3200" dirty="0" smtClean="0">
              <a:latin typeface="微软雅黑" pitchFamily="34" charset="-122"/>
              <a:ea typeface="微软雅黑" pitchFamily="34" charset="-122"/>
            </a:endParaRPr>
          </a:p>
          <a:p>
            <a:pPr marL="0" indent="0" eaLnBrk="1" hangingPunct="1">
              <a:buFontTx/>
              <a:buNone/>
              <a:defRPr/>
            </a:pPr>
            <a:r>
              <a:rPr lang="en-US" altLang="zh-CN" sz="4000" dirty="0" smtClean="0">
                <a:latin typeface="微软雅黑" pitchFamily="34" charset="-122"/>
                <a:ea typeface="微软雅黑" pitchFamily="34" charset="-122"/>
              </a:rPr>
              <a:t>	</a:t>
            </a:r>
            <a:endParaRPr lang="zh-CN" altLang="en-US" sz="4000" dirty="0" smtClean="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检验员资质及要求</a:t>
            </a:r>
            <a:endParaRPr lang="zh-CN" altLang="en-US" sz="2800" smtClean="0"/>
          </a:p>
        </p:txBody>
      </p:sp>
      <p:sp>
        <p:nvSpPr>
          <p:cNvPr id="9" name="文本占位符 8"/>
          <p:cNvSpPr>
            <a:spLocks noGrp="1"/>
          </p:cNvSpPr>
          <p:nvPr>
            <p:ph type="body" sz="half" idx="1"/>
          </p:nvPr>
        </p:nvSpPr>
        <p:spPr>
          <a:xfrm>
            <a:off x="304800" y="1219200"/>
            <a:ext cx="8305800" cy="4724400"/>
          </a:xfrm>
        </p:spPr>
        <p:txBody>
          <a:bodyPr/>
          <a:lstStyle/>
          <a:p>
            <a:pPr eaLnBrk="1" hangingPunct="1">
              <a:buFont typeface="Wingdings" pitchFamily="2" charset="2"/>
              <a:buChar char="p"/>
              <a:defRPr/>
            </a:pPr>
            <a:r>
              <a:rPr lang="zh-CN" altLang="en-US" sz="2800" dirty="0">
                <a:solidFill>
                  <a:srgbClr val="3333FF"/>
                </a:solidFill>
                <a:latin typeface="华文新魏" pitchFamily="2" charset="-122"/>
                <a:ea typeface="华文新魏" pitchFamily="2" charset="-122"/>
              </a:rPr>
              <a:t>检验</a:t>
            </a:r>
            <a:r>
              <a:rPr lang="zh-CN" altLang="en-US" sz="2800" dirty="0" smtClean="0">
                <a:solidFill>
                  <a:srgbClr val="3333FF"/>
                </a:solidFill>
                <a:latin typeface="华文新魏" pitchFamily="2" charset="-122"/>
                <a:ea typeface="华文新魏" pitchFamily="2" charset="-122"/>
              </a:rPr>
              <a:t>员培训内容要求</a:t>
            </a:r>
            <a:endParaRPr lang="en-US" altLang="zh-CN" sz="900" kern="1200" dirty="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质量法律</a:t>
            </a:r>
            <a:r>
              <a:rPr lang="zh-CN" altLang="en-US" sz="2000" b="1" kern="1200" dirty="0" smtClean="0">
                <a:solidFill>
                  <a:srgbClr val="FF0000"/>
                </a:solidFill>
                <a:latin typeface="微软雅黑" pitchFamily="34" charset="-122"/>
                <a:ea typeface="微软雅黑" pitchFamily="34" charset="-122"/>
                <a:cs typeface="+mn-cs"/>
              </a:rPr>
              <a:t>法规</a:t>
            </a:r>
            <a:r>
              <a:rPr lang="zh-CN" altLang="en-US" sz="2000" kern="1200" dirty="0" smtClean="0">
                <a:latin typeface="微软雅黑" pitchFamily="34" charset="-122"/>
                <a:ea typeface="微软雅黑" pitchFamily="34" charset="-122"/>
                <a:cs typeface="+mn-cs"/>
              </a:rPr>
              <a:t>、团队的质量管理标准、制度、规定等。</a:t>
            </a:r>
            <a:endParaRPr lang="en-US" altLang="zh-CN" sz="20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质量检验专业</a:t>
            </a:r>
            <a:r>
              <a:rPr lang="zh-CN" altLang="en-US" sz="2000" b="1" kern="1200" dirty="0" smtClean="0">
                <a:solidFill>
                  <a:srgbClr val="FF0000"/>
                </a:solidFill>
                <a:latin typeface="微软雅黑" pitchFamily="34" charset="-122"/>
                <a:ea typeface="微软雅黑" pitchFamily="34" charset="-122"/>
                <a:cs typeface="+mn-cs"/>
              </a:rPr>
              <a:t>基础</a:t>
            </a:r>
            <a:r>
              <a:rPr lang="zh-CN" altLang="en-US" sz="2000" kern="1200" dirty="0" smtClean="0">
                <a:latin typeface="微软雅黑" pitchFamily="34" charset="-122"/>
                <a:ea typeface="微软雅黑" pitchFamily="34" charset="-122"/>
                <a:cs typeface="+mn-cs"/>
              </a:rPr>
              <a:t>知识。</a:t>
            </a:r>
            <a:endParaRPr lang="en-US" altLang="zh-CN" sz="20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检验工作岗位的应知、应会的基本知识和操作</a:t>
            </a:r>
            <a:r>
              <a:rPr lang="zh-CN" altLang="en-US" sz="2000" b="1" kern="1200" dirty="0" smtClean="0">
                <a:solidFill>
                  <a:srgbClr val="FF0000"/>
                </a:solidFill>
                <a:latin typeface="微软雅黑" pitchFamily="34" charset="-122"/>
                <a:ea typeface="微软雅黑" pitchFamily="34" charset="-122"/>
                <a:cs typeface="+mn-cs"/>
              </a:rPr>
              <a:t>技能</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cs typeface="+mn-cs"/>
              </a:rPr>
              <a:t>全面质量</a:t>
            </a:r>
            <a:r>
              <a:rPr lang="zh-CN" altLang="en-US" sz="2000" b="1" kern="1200" dirty="0" smtClean="0">
                <a:solidFill>
                  <a:srgbClr val="FF0000"/>
                </a:solidFill>
                <a:latin typeface="微软雅黑" pitchFamily="34" charset="-122"/>
                <a:ea typeface="微软雅黑" pitchFamily="34" charset="-122"/>
                <a:cs typeface="+mn-cs"/>
              </a:rPr>
              <a:t>管理</a:t>
            </a:r>
            <a:r>
              <a:rPr lang="zh-CN" altLang="en-US" sz="2000" kern="1200" dirty="0" smtClean="0">
                <a:latin typeface="微软雅黑" pitchFamily="34" charset="-122"/>
                <a:ea typeface="微软雅黑" pitchFamily="34" charset="-122"/>
                <a:cs typeface="+mn-cs"/>
              </a:rPr>
              <a:t>和</a:t>
            </a:r>
            <a:r>
              <a:rPr lang="zh-CN" altLang="en-US" sz="2000" b="1" kern="1200" dirty="0" smtClean="0">
                <a:solidFill>
                  <a:srgbClr val="FF0000"/>
                </a:solidFill>
                <a:latin typeface="微软雅黑" pitchFamily="34" charset="-122"/>
                <a:ea typeface="微软雅黑" pitchFamily="34" charset="-122"/>
                <a:cs typeface="+mn-cs"/>
              </a:rPr>
              <a:t>统计</a:t>
            </a:r>
            <a:r>
              <a:rPr lang="zh-CN" altLang="en-US" sz="2000" kern="1200" dirty="0" smtClean="0">
                <a:latin typeface="微软雅黑" pitchFamily="34" charset="-122"/>
                <a:ea typeface="微软雅黑" pitchFamily="34" charset="-122"/>
                <a:cs typeface="+mn-cs"/>
              </a:rPr>
              <a:t>技术的基本知识。</a:t>
            </a:r>
            <a:endParaRPr lang="en-US" altLang="zh-CN" sz="2000" kern="1200" dirty="0" smtClean="0">
              <a:latin typeface="微软雅黑" pitchFamily="34" charset="-122"/>
              <a:ea typeface="微软雅黑" pitchFamily="34" charset="-122"/>
              <a:cs typeface="+mn-cs"/>
            </a:endParaRPr>
          </a:p>
          <a:p>
            <a:pPr eaLnBrk="1" hangingPunct="1">
              <a:buFont typeface="Wingdings" pitchFamily="2" charset="2"/>
              <a:buChar char="p"/>
              <a:defRPr/>
            </a:pPr>
            <a:r>
              <a:rPr lang="zh-CN" altLang="en-US" sz="2800" dirty="0">
                <a:solidFill>
                  <a:srgbClr val="3333FF"/>
                </a:solidFill>
                <a:latin typeface="华文新魏" pitchFamily="2" charset="-122"/>
                <a:ea typeface="华文新魏" pitchFamily="2" charset="-122"/>
              </a:rPr>
              <a:t>检验员</a:t>
            </a:r>
            <a:r>
              <a:rPr lang="zh-CN" altLang="en-US" sz="2800" dirty="0" smtClean="0">
                <a:solidFill>
                  <a:srgbClr val="3333FF"/>
                </a:solidFill>
                <a:latin typeface="华文新魏" pitchFamily="2" charset="-122"/>
                <a:ea typeface="华文新魏" pitchFamily="2" charset="-122"/>
              </a:rPr>
              <a:t>培训管理要求</a:t>
            </a:r>
            <a:endParaRPr lang="en-US" altLang="zh-CN" sz="900" kern="1200" dirty="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2000" b="1" kern="1200" dirty="0" smtClean="0">
                <a:solidFill>
                  <a:srgbClr val="FF0000"/>
                </a:solidFill>
                <a:latin typeface="微软雅黑" pitchFamily="34" charset="-122"/>
                <a:ea typeface="微软雅黑" pitchFamily="34" charset="-122"/>
              </a:rPr>
              <a:t>专人</a:t>
            </a:r>
            <a:r>
              <a:rPr lang="zh-CN" altLang="en-US" sz="2000" kern="1200" dirty="0" smtClean="0">
                <a:latin typeface="微软雅黑" pitchFamily="34" charset="-122"/>
                <a:ea typeface="微软雅黑" pitchFamily="34" charset="-122"/>
              </a:rPr>
              <a:t>负责组织培训工作。检验员培训应列入团队人员</a:t>
            </a:r>
            <a:r>
              <a:rPr lang="zh-CN" altLang="en-US" sz="2000" b="1" kern="1200" dirty="0" smtClean="0">
                <a:solidFill>
                  <a:srgbClr val="FF0000"/>
                </a:solidFill>
                <a:latin typeface="微软雅黑" pitchFamily="34" charset="-122"/>
                <a:ea typeface="微软雅黑" pitchFamily="34" charset="-122"/>
              </a:rPr>
              <a:t>培训计划</a:t>
            </a:r>
            <a:r>
              <a:rPr lang="zh-CN" altLang="en-US" sz="2000" kern="1200" dirty="0" smtClean="0">
                <a:latin typeface="微软雅黑" pitchFamily="34" charset="-122"/>
                <a:ea typeface="微软雅黑" pitchFamily="34" charset="-122"/>
              </a:rPr>
              <a:t>。</a:t>
            </a:r>
            <a:endParaRPr lang="en-US" altLang="zh-CN" sz="2000" kern="1200" dirty="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rPr>
              <a:t>师资团队能满足培训要求，培训前编制培训计划和培训教材。</a:t>
            </a:r>
            <a:endParaRPr lang="en-US" altLang="zh-CN" sz="2000" kern="1200" dirty="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rPr>
              <a:t>形式可以多样，但要有严格的</a:t>
            </a:r>
            <a:r>
              <a:rPr lang="zh-CN" altLang="en-US" sz="2000" b="1" kern="1200" dirty="0" smtClean="0">
                <a:solidFill>
                  <a:srgbClr val="FF0000"/>
                </a:solidFill>
                <a:latin typeface="微软雅黑" pitchFamily="34" charset="-122"/>
                <a:ea typeface="微软雅黑" pitchFamily="34" charset="-122"/>
              </a:rPr>
              <a:t>管理制度</a:t>
            </a:r>
            <a:r>
              <a:rPr lang="zh-CN" altLang="en-US" sz="2000" kern="1200" dirty="0" smtClean="0">
                <a:latin typeface="微软雅黑" pitchFamily="34" charset="-122"/>
                <a:ea typeface="微软雅黑" pitchFamily="34" charset="-122"/>
              </a:rPr>
              <a:t>。</a:t>
            </a:r>
            <a:endParaRPr lang="en-US" altLang="zh-CN" sz="2000" kern="1200" dirty="0" smtClean="0">
              <a:latin typeface="微软雅黑" pitchFamily="34" charset="-122"/>
              <a:ea typeface="微软雅黑" pitchFamily="34" charset="-122"/>
            </a:endParaRPr>
          </a:p>
          <a:p>
            <a:pPr lvl="1">
              <a:lnSpc>
                <a:spcPct val="150000"/>
              </a:lnSpc>
              <a:spcBef>
                <a:spcPct val="0"/>
              </a:spcBef>
              <a:buFont typeface="Wingdings" pitchFamily="2" charset="2"/>
              <a:buChar char="Ø"/>
              <a:defRPr/>
            </a:pPr>
            <a:r>
              <a:rPr lang="zh-CN" altLang="en-US" sz="2000" kern="1200" dirty="0" smtClean="0">
                <a:latin typeface="微软雅黑" pitchFamily="34" charset="-122"/>
                <a:ea typeface="微软雅黑" pitchFamily="34" charset="-122"/>
              </a:rPr>
              <a:t>培训考试</a:t>
            </a:r>
            <a:r>
              <a:rPr lang="zh-CN" altLang="en-US" sz="2000" b="1" kern="1200" dirty="0" smtClean="0">
                <a:solidFill>
                  <a:srgbClr val="FF0000"/>
                </a:solidFill>
                <a:latin typeface="微软雅黑" pitchFamily="34" charset="-122"/>
                <a:ea typeface="微软雅黑" pitchFamily="34" charset="-122"/>
              </a:rPr>
              <a:t>成绩</a:t>
            </a:r>
            <a:r>
              <a:rPr lang="zh-CN" altLang="en-US" sz="2000" kern="1200" dirty="0" smtClean="0">
                <a:latin typeface="微软雅黑" pitchFamily="34" charset="-122"/>
                <a:ea typeface="微软雅黑" pitchFamily="34" charset="-122"/>
              </a:rPr>
              <a:t>纳入检验员工作考核中，并记录在培训档案中。</a:t>
            </a:r>
            <a:endParaRPr lang="en-US" altLang="zh-CN" sz="1800" kern="1200" dirty="0">
              <a:latin typeface="微软雅黑" pitchFamily="34" charset="-122"/>
              <a:ea typeface="微软雅黑" pitchFamily="34" charset="-122"/>
            </a:endParaRPr>
          </a:p>
          <a:p>
            <a:pPr lvl="1">
              <a:lnSpc>
                <a:spcPct val="150000"/>
              </a:lnSpc>
              <a:spcBef>
                <a:spcPct val="0"/>
              </a:spcBef>
              <a:buFont typeface="Wingdings" pitchFamily="2" charset="2"/>
              <a:buChar char="Ø"/>
              <a:defRPr/>
            </a:pPr>
            <a:endParaRPr lang="en-US" altLang="zh-CN" sz="1800" kern="1200" dirty="0" smtClean="0">
              <a:latin typeface="微软雅黑" pitchFamily="34" charset="-122"/>
              <a:ea typeface="微软雅黑" pitchFamily="34" charset="-122"/>
              <a:cs typeface="+mn-cs"/>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检验印章</a:t>
            </a:r>
            <a:endParaRPr lang="zh-CN" altLang="en-US" sz="2800" smtClean="0"/>
          </a:p>
        </p:txBody>
      </p:sp>
      <p:grpSp>
        <p:nvGrpSpPr>
          <p:cNvPr id="62467" name="Group 2"/>
          <p:cNvGrpSpPr>
            <a:grpSpLocks/>
          </p:cNvGrpSpPr>
          <p:nvPr/>
        </p:nvGrpSpPr>
        <p:grpSpPr bwMode="auto">
          <a:xfrm>
            <a:off x="1765300" y="2547938"/>
            <a:ext cx="2295525" cy="3432175"/>
            <a:chOff x="0" y="0"/>
            <a:chExt cx="1161" cy="1737"/>
          </a:xfrm>
        </p:grpSpPr>
        <p:grpSp>
          <p:nvGrpSpPr>
            <p:cNvPr id="62481" name="Group 3"/>
            <p:cNvGrpSpPr>
              <a:grpSpLocks/>
            </p:cNvGrpSpPr>
            <p:nvPr/>
          </p:nvGrpSpPr>
          <p:grpSpPr bwMode="auto">
            <a:xfrm>
              <a:off x="0" y="1046"/>
              <a:ext cx="1161" cy="691"/>
              <a:chOff x="0" y="0"/>
              <a:chExt cx="1161" cy="1539"/>
            </a:xfrm>
          </p:grpSpPr>
          <p:sp>
            <p:nvSpPr>
              <p:cNvPr id="62488" name="Oval 4"/>
              <p:cNvSpPr>
                <a:spLocks noChangeArrowheads="1"/>
              </p:cNvSpPr>
              <p:nvPr/>
            </p:nvSpPr>
            <p:spPr bwMode="auto">
              <a:xfrm>
                <a:off x="0" y="1166"/>
                <a:ext cx="1159" cy="362"/>
              </a:xfrm>
              <a:prstGeom prst="ellipse">
                <a:avLst/>
              </a:prstGeom>
              <a:gradFill rotWithShape="1">
                <a:gsLst>
                  <a:gs pos="0">
                    <a:srgbClr val="C1CF9D"/>
                  </a:gs>
                  <a:gs pos="50000">
                    <a:srgbClr val="E5EBD5"/>
                  </a:gs>
                  <a:gs pos="100000">
                    <a:srgbClr val="C1CF9D"/>
                  </a:gs>
                </a:gsLst>
                <a:lin ang="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5" name="AutoShape 5"/>
              <p:cNvSpPr>
                <a:spLocks noChangeArrowheads="1"/>
              </p:cNvSpPr>
              <p:nvPr/>
            </p:nvSpPr>
            <p:spPr bwMode="auto">
              <a:xfrm>
                <a:off x="2" y="0"/>
                <a:ext cx="1159" cy="1539"/>
              </a:xfrm>
              <a:prstGeom prst="can">
                <a:avLst>
                  <a:gd name="adj" fmla="val 33197"/>
                </a:avLst>
              </a:prstGeom>
              <a:gradFill rotWithShape="1">
                <a:gsLst>
                  <a:gs pos="0">
                    <a:schemeClr val="accent1">
                      <a:gamma/>
                      <a:shade val="46275"/>
                      <a:invGamma/>
                    </a:schemeClr>
                  </a:gs>
                  <a:gs pos="50000">
                    <a:schemeClr val="accent1">
                      <a:alpha val="50000"/>
                    </a:schemeClr>
                  </a:gs>
                  <a:gs pos="100000">
                    <a:schemeClr val="accent1">
                      <a:gamma/>
                      <a:shade val="46275"/>
                      <a:invGamma/>
                    </a:schemeClr>
                  </a:gs>
                </a:gsLst>
                <a:lin ang="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grpSp>
        <p:grpSp>
          <p:nvGrpSpPr>
            <p:cNvPr id="62482" name="Group 6"/>
            <p:cNvGrpSpPr>
              <a:grpSpLocks/>
            </p:cNvGrpSpPr>
            <p:nvPr/>
          </p:nvGrpSpPr>
          <p:grpSpPr bwMode="auto">
            <a:xfrm>
              <a:off x="0" y="524"/>
              <a:ext cx="1161" cy="691"/>
              <a:chOff x="0" y="0"/>
              <a:chExt cx="1161" cy="1539"/>
            </a:xfrm>
          </p:grpSpPr>
          <p:sp>
            <p:nvSpPr>
              <p:cNvPr id="62486" name="Oval 7"/>
              <p:cNvSpPr>
                <a:spLocks noChangeArrowheads="1"/>
              </p:cNvSpPr>
              <p:nvPr/>
            </p:nvSpPr>
            <p:spPr bwMode="auto">
              <a:xfrm>
                <a:off x="0" y="1166"/>
                <a:ext cx="1159" cy="362"/>
              </a:xfrm>
              <a:prstGeom prst="ellipse">
                <a:avLst/>
              </a:prstGeom>
              <a:gradFill rotWithShape="1">
                <a:gsLst>
                  <a:gs pos="0">
                    <a:srgbClr val="C1CF9D"/>
                  </a:gs>
                  <a:gs pos="50000">
                    <a:srgbClr val="E5EBD5"/>
                  </a:gs>
                  <a:gs pos="100000">
                    <a:srgbClr val="C1CF9D"/>
                  </a:gs>
                </a:gsLst>
                <a:lin ang="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 name="AutoShape 8"/>
              <p:cNvSpPr>
                <a:spLocks noChangeArrowheads="1"/>
              </p:cNvSpPr>
              <p:nvPr/>
            </p:nvSpPr>
            <p:spPr bwMode="auto">
              <a:xfrm>
                <a:off x="2" y="0"/>
                <a:ext cx="1159" cy="1539"/>
              </a:xfrm>
              <a:prstGeom prst="can">
                <a:avLst>
                  <a:gd name="adj" fmla="val 33197"/>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grpSp>
        <p:grpSp>
          <p:nvGrpSpPr>
            <p:cNvPr id="62483" name="Group 9"/>
            <p:cNvGrpSpPr>
              <a:grpSpLocks/>
            </p:cNvGrpSpPr>
            <p:nvPr/>
          </p:nvGrpSpPr>
          <p:grpSpPr bwMode="auto">
            <a:xfrm>
              <a:off x="0" y="0"/>
              <a:ext cx="1161" cy="691"/>
              <a:chOff x="0" y="0"/>
              <a:chExt cx="1161" cy="1539"/>
            </a:xfrm>
          </p:grpSpPr>
          <p:sp>
            <p:nvSpPr>
              <p:cNvPr id="62484" name="Oval 10"/>
              <p:cNvSpPr>
                <a:spLocks noChangeArrowheads="1"/>
              </p:cNvSpPr>
              <p:nvPr/>
            </p:nvSpPr>
            <p:spPr bwMode="auto">
              <a:xfrm>
                <a:off x="0" y="1166"/>
                <a:ext cx="1159" cy="362"/>
              </a:xfrm>
              <a:prstGeom prst="ellipse">
                <a:avLst/>
              </a:prstGeom>
              <a:gradFill rotWithShape="1">
                <a:gsLst>
                  <a:gs pos="0">
                    <a:srgbClr val="C1CF9D"/>
                  </a:gs>
                  <a:gs pos="50000">
                    <a:srgbClr val="E5EBD5"/>
                  </a:gs>
                  <a:gs pos="100000">
                    <a:srgbClr val="C1CF9D"/>
                  </a:gs>
                </a:gsLst>
                <a:lin ang="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 name="AutoShape 11"/>
              <p:cNvSpPr>
                <a:spLocks noChangeArrowheads="1"/>
              </p:cNvSpPr>
              <p:nvPr/>
            </p:nvSpPr>
            <p:spPr bwMode="auto">
              <a:xfrm>
                <a:off x="2" y="0"/>
                <a:ext cx="1159" cy="1539"/>
              </a:xfrm>
              <a:prstGeom prst="can">
                <a:avLst>
                  <a:gd name="adj" fmla="val 33197"/>
                </a:avLst>
              </a:prstGeom>
              <a:gradFill rotWithShape="1">
                <a:gsLst>
                  <a:gs pos="0">
                    <a:schemeClr val="accent2">
                      <a:gamma/>
                      <a:shade val="46275"/>
                      <a:invGamma/>
                    </a:schemeClr>
                  </a:gs>
                  <a:gs pos="50000">
                    <a:schemeClr val="accent2">
                      <a:alpha val="50000"/>
                    </a:schemeClr>
                  </a:gs>
                  <a:gs pos="100000">
                    <a:schemeClr val="accent2">
                      <a:gamma/>
                      <a:shade val="46275"/>
                      <a:invGamma/>
                    </a:schemeClr>
                  </a:gs>
                </a:gsLst>
                <a:lin ang="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grpSp>
      </p:grpSp>
      <p:sp>
        <p:nvSpPr>
          <p:cNvPr id="62468" name="AutoShape 12"/>
          <p:cNvSpPr>
            <a:spLocks noChangeArrowheads="1"/>
          </p:cNvSpPr>
          <p:nvPr/>
        </p:nvSpPr>
        <p:spPr bwMode="auto">
          <a:xfrm>
            <a:off x="4333875" y="2852738"/>
            <a:ext cx="3354388" cy="911225"/>
          </a:xfrm>
          <a:prstGeom prst="roundRect">
            <a:avLst>
              <a:gd name="adj" fmla="val 11505"/>
            </a:avLst>
          </a:prstGeom>
          <a:solidFill>
            <a:srgbClr val="4D4D4D">
              <a:alpha val="5098"/>
            </a:srgbClr>
          </a:solidFill>
          <a:ln w="6350">
            <a:solidFill>
              <a:schemeClr val="tx1"/>
            </a:solidFill>
            <a:prstDash val="sysDot"/>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469" name="Text Box 14"/>
          <p:cNvSpPr txBox="1">
            <a:spLocks noChangeArrowheads="1"/>
          </p:cNvSpPr>
          <p:nvPr/>
        </p:nvSpPr>
        <p:spPr bwMode="auto">
          <a:xfrm>
            <a:off x="1847850" y="3141663"/>
            <a:ext cx="2128838" cy="461962"/>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dirty="0">
                <a:solidFill>
                  <a:schemeClr val="bg1"/>
                </a:solidFill>
                <a:cs typeface="Arial" charset="0"/>
              </a:rPr>
              <a:t>  </a:t>
            </a:r>
            <a:r>
              <a:rPr lang="zh-CN" altLang="en-US" sz="2400" b="1" dirty="0">
                <a:solidFill>
                  <a:schemeClr val="bg1"/>
                </a:solidFill>
                <a:cs typeface="Arial" charset="0"/>
              </a:rPr>
              <a:t>胶印章</a:t>
            </a:r>
            <a:endParaRPr lang="zh-CN" altLang="zh-CN" sz="2400" b="1" dirty="0">
              <a:solidFill>
                <a:schemeClr val="bg1"/>
              </a:solidFill>
              <a:cs typeface="Arial" charset="0"/>
            </a:endParaRPr>
          </a:p>
        </p:txBody>
      </p:sp>
      <p:sp>
        <p:nvSpPr>
          <p:cNvPr id="62470" name="Text Box 15"/>
          <p:cNvSpPr txBox="1">
            <a:spLocks noChangeArrowheads="1"/>
          </p:cNvSpPr>
          <p:nvPr/>
        </p:nvSpPr>
        <p:spPr bwMode="auto">
          <a:xfrm>
            <a:off x="4621213" y="2998788"/>
            <a:ext cx="2849562" cy="630237"/>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buFontTx/>
              <a:buChar char="•"/>
            </a:pPr>
            <a:r>
              <a:rPr lang="zh-CN" altLang="en-US" sz="1400" b="1">
                <a:cs typeface="Arial" charset="0"/>
              </a:rPr>
              <a:t>工序检验合格后</a:t>
            </a:r>
            <a:endParaRPr lang="en-US" altLang="zh-CN" sz="1400" b="1">
              <a:cs typeface="Arial" charset="0"/>
            </a:endParaRPr>
          </a:p>
          <a:p>
            <a:pPr eaLnBrk="1" hangingPunct="1">
              <a:spcBef>
                <a:spcPct val="50000"/>
              </a:spcBef>
              <a:buFontTx/>
              <a:buChar char="•"/>
            </a:pPr>
            <a:r>
              <a:rPr lang="zh-CN" altLang="en-US" sz="1400" b="1">
                <a:cs typeface="Arial" charset="0"/>
              </a:rPr>
              <a:t>质量凭证和产品质量证明文件上</a:t>
            </a:r>
            <a:endParaRPr lang="zh-CN" altLang="zh-CN" sz="1400" b="1">
              <a:cs typeface="Arial" charset="0"/>
            </a:endParaRPr>
          </a:p>
        </p:txBody>
      </p:sp>
      <p:sp>
        <p:nvSpPr>
          <p:cNvPr id="19" name="Text Box 16"/>
          <p:cNvSpPr txBox="1">
            <a:spLocks noChangeArrowheads="1"/>
          </p:cNvSpPr>
          <p:nvPr/>
        </p:nvSpPr>
        <p:spPr bwMode="auto">
          <a:xfrm>
            <a:off x="1847850" y="4181475"/>
            <a:ext cx="2128838" cy="46166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chemeClr val="accent2">
                        <a:gamma/>
                        <a:tint val="73725"/>
                        <a:invGamma/>
                      </a:schemeClr>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p>
            <a:pPr algn="ctr">
              <a:spcBef>
                <a:spcPct val="50000"/>
              </a:spcBef>
              <a:defRPr/>
            </a:pPr>
            <a:r>
              <a:rPr lang="zh-CN" altLang="en-US" sz="2400" b="1" dirty="0">
                <a:ln>
                  <a:solidFill>
                    <a:schemeClr val="accent6">
                      <a:lumMod val="50000"/>
                    </a:schemeClr>
                  </a:solidFill>
                </a:ln>
                <a:solidFill>
                  <a:schemeClr val="bg1"/>
                </a:solidFill>
                <a:cs typeface="Arial" pitchFamily="34" charset="0"/>
              </a:rPr>
              <a:t>钢印章</a:t>
            </a:r>
            <a:endParaRPr lang="zh-CN" altLang="zh-CN" sz="2400" b="1" dirty="0">
              <a:ln>
                <a:solidFill>
                  <a:schemeClr val="accent6">
                    <a:lumMod val="50000"/>
                  </a:schemeClr>
                </a:solidFill>
              </a:ln>
              <a:solidFill>
                <a:schemeClr val="bg1"/>
              </a:solidFill>
              <a:cs typeface="Arial" pitchFamily="34" charset="0"/>
            </a:endParaRPr>
          </a:p>
        </p:txBody>
      </p:sp>
      <p:sp>
        <p:nvSpPr>
          <p:cNvPr id="20" name="Text Box 17"/>
          <p:cNvSpPr txBox="1">
            <a:spLocks noChangeArrowheads="1"/>
          </p:cNvSpPr>
          <p:nvPr/>
        </p:nvSpPr>
        <p:spPr bwMode="auto">
          <a:xfrm>
            <a:off x="1847850" y="5248275"/>
            <a:ext cx="2128838" cy="46166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chemeClr val="accent2">
                        <a:gamma/>
                        <a:tint val="73725"/>
                        <a:invGamma/>
                      </a:schemeClr>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p>
            <a:pPr algn="ctr">
              <a:spcBef>
                <a:spcPct val="50000"/>
              </a:spcBef>
              <a:defRPr/>
            </a:pPr>
            <a:r>
              <a:rPr lang="zh-CN" altLang="en-US" sz="2400" b="1" dirty="0">
                <a:ln>
                  <a:solidFill>
                    <a:schemeClr val="accent6">
                      <a:lumMod val="50000"/>
                    </a:schemeClr>
                  </a:solidFill>
                </a:ln>
                <a:solidFill>
                  <a:schemeClr val="bg1"/>
                </a:solidFill>
                <a:cs typeface="Arial" pitchFamily="34" charset="0"/>
              </a:rPr>
              <a:t>封印章</a:t>
            </a:r>
            <a:endParaRPr lang="zh-CN" altLang="zh-CN" sz="2400" b="1" dirty="0">
              <a:ln>
                <a:solidFill>
                  <a:schemeClr val="accent6">
                    <a:lumMod val="50000"/>
                  </a:schemeClr>
                </a:solidFill>
              </a:ln>
              <a:solidFill>
                <a:schemeClr val="bg1"/>
              </a:solidFill>
              <a:cs typeface="Arial" pitchFamily="34" charset="0"/>
            </a:endParaRPr>
          </a:p>
        </p:txBody>
      </p:sp>
      <p:sp>
        <p:nvSpPr>
          <p:cNvPr id="62473" name="AutoShape 18"/>
          <p:cNvSpPr>
            <a:spLocks noChangeArrowheads="1"/>
          </p:cNvSpPr>
          <p:nvPr/>
        </p:nvSpPr>
        <p:spPr bwMode="auto">
          <a:xfrm>
            <a:off x="4333875" y="3910013"/>
            <a:ext cx="3354388" cy="911225"/>
          </a:xfrm>
          <a:prstGeom prst="roundRect">
            <a:avLst>
              <a:gd name="adj" fmla="val 11505"/>
            </a:avLst>
          </a:prstGeom>
          <a:solidFill>
            <a:srgbClr val="4D4D4D">
              <a:alpha val="5098"/>
            </a:srgbClr>
          </a:solidFill>
          <a:ln w="6350">
            <a:solidFill>
              <a:schemeClr val="tx1"/>
            </a:solidFill>
            <a:prstDash val="sysDot"/>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474" name="Text Box 19"/>
          <p:cNvSpPr txBox="1">
            <a:spLocks noChangeArrowheads="1"/>
          </p:cNvSpPr>
          <p:nvPr/>
        </p:nvSpPr>
        <p:spPr bwMode="auto">
          <a:xfrm>
            <a:off x="4621213" y="4056063"/>
            <a:ext cx="2849562" cy="630237"/>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buFontTx/>
              <a:buChar char="•"/>
            </a:pPr>
            <a:r>
              <a:rPr lang="zh-CN" altLang="zh-CN" sz="1400" b="1">
                <a:cs typeface="Arial" charset="0"/>
              </a:rPr>
              <a:t> </a:t>
            </a:r>
            <a:r>
              <a:rPr lang="zh-CN" altLang="en-US" sz="1400" b="1">
                <a:cs typeface="Arial" charset="0"/>
              </a:rPr>
              <a:t>用于工序、产品经检验合格后</a:t>
            </a:r>
            <a:endParaRPr lang="en-US" altLang="zh-CN" sz="1400" b="1">
              <a:cs typeface="Arial" charset="0"/>
            </a:endParaRPr>
          </a:p>
          <a:p>
            <a:pPr eaLnBrk="1" hangingPunct="1">
              <a:spcBef>
                <a:spcPct val="50000"/>
              </a:spcBef>
              <a:buFontTx/>
              <a:buChar char="•"/>
            </a:pPr>
            <a:r>
              <a:rPr lang="zh-CN" altLang="en-US" sz="1400" b="1">
                <a:cs typeface="Arial" charset="0"/>
              </a:rPr>
              <a:t>打在产品或工装、样板上</a:t>
            </a:r>
            <a:endParaRPr lang="zh-CN" altLang="zh-CN" sz="1400" b="1">
              <a:cs typeface="Arial" charset="0"/>
            </a:endParaRPr>
          </a:p>
        </p:txBody>
      </p:sp>
      <p:sp>
        <p:nvSpPr>
          <p:cNvPr id="62475" name="AutoShape 20"/>
          <p:cNvSpPr>
            <a:spLocks noChangeArrowheads="1"/>
          </p:cNvSpPr>
          <p:nvPr/>
        </p:nvSpPr>
        <p:spPr bwMode="auto">
          <a:xfrm>
            <a:off x="4333875" y="4976813"/>
            <a:ext cx="3354388" cy="911225"/>
          </a:xfrm>
          <a:prstGeom prst="roundRect">
            <a:avLst>
              <a:gd name="adj" fmla="val 11505"/>
            </a:avLst>
          </a:prstGeom>
          <a:solidFill>
            <a:srgbClr val="4D4D4D">
              <a:alpha val="5098"/>
            </a:srgbClr>
          </a:solidFill>
          <a:ln w="6350">
            <a:solidFill>
              <a:schemeClr val="tx1"/>
            </a:solidFill>
            <a:prstDash val="sysDot"/>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476" name="Text Box 21"/>
          <p:cNvSpPr txBox="1">
            <a:spLocks noChangeArrowheads="1"/>
          </p:cNvSpPr>
          <p:nvPr/>
        </p:nvSpPr>
        <p:spPr bwMode="auto">
          <a:xfrm>
            <a:off x="4621213" y="5122863"/>
            <a:ext cx="2849562" cy="630237"/>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spcBef>
                <a:spcPct val="50000"/>
              </a:spcBef>
              <a:buFontTx/>
              <a:buChar char="•"/>
            </a:pPr>
            <a:r>
              <a:rPr lang="zh-CN" altLang="en-US" sz="1400" b="1">
                <a:cs typeface="Arial" charset="0"/>
              </a:rPr>
              <a:t>用于铅封</a:t>
            </a:r>
            <a:endParaRPr lang="en-US" altLang="zh-CN" sz="1400" b="1">
              <a:cs typeface="Arial" charset="0"/>
            </a:endParaRPr>
          </a:p>
          <a:p>
            <a:pPr eaLnBrk="1" hangingPunct="1">
              <a:spcBef>
                <a:spcPct val="50000"/>
              </a:spcBef>
              <a:buFontTx/>
              <a:buChar char="•"/>
            </a:pPr>
            <a:r>
              <a:rPr lang="zh-CN" altLang="en-US" sz="1400" b="1">
                <a:cs typeface="Arial" charset="0"/>
              </a:rPr>
              <a:t>漆封等</a:t>
            </a:r>
            <a:endParaRPr lang="zh-CN" altLang="zh-CN" sz="1400" b="1">
              <a:cs typeface="Arial" charset="0"/>
            </a:endParaRPr>
          </a:p>
        </p:txBody>
      </p:sp>
      <p:sp>
        <p:nvSpPr>
          <p:cNvPr id="62477" name="Rectangle 22"/>
          <p:cNvSpPr>
            <a:spLocks noChangeArrowheads="1"/>
          </p:cNvSpPr>
          <p:nvPr/>
        </p:nvSpPr>
        <p:spPr bwMode="auto">
          <a:xfrm>
            <a:off x="1066800" y="1495425"/>
            <a:ext cx="7543800" cy="830263"/>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zh-CN" altLang="en-US" sz="2400" b="1" dirty="0">
                <a:solidFill>
                  <a:srgbClr val="CC0000"/>
                </a:solidFill>
                <a:latin typeface="微软雅黑" pitchFamily="34" charset="-122"/>
                <a:ea typeface="微软雅黑" pitchFamily="34" charset="-122"/>
                <a:cs typeface="Arial" charset="0"/>
              </a:rPr>
              <a:t>检验印章</a:t>
            </a:r>
            <a:r>
              <a:rPr lang="zh-CN" altLang="en-US" sz="2400" dirty="0">
                <a:latin typeface="微软雅黑" pitchFamily="34" charset="-122"/>
                <a:ea typeface="微软雅黑" pitchFamily="34" charset="-122"/>
                <a:cs typeface="Arial" charset="0"/>
              </a:rPr>
              <a:t>是一种法定印章，是检验人员资格的证明，检验印章是判断产品质量评价有效性的</a:t>
            </a:r>
            <a:r>
              <a:rPr lang="zh-CN" altLang="en-US" sz="2400" b="1" dirty="0">
                <a:solidFill>
                  <a:srgbClr val="FF0000"/>
                </a:solidFill>
                <a:latin typeface="微软雅黑" pitchFamily="34" charset="-122"/>
                <a:ea typeface="微软雅黑" pitchFamily="34" charset="-122"/>
                <a:cs typeface="Arial" charset="0"/>
              </a:rPr>
              <a:t>凭证</a:t>
            </a:r>
            <a:r>
              <a:rPr lang="zh-CN" altLang="en-US" sz="2400" b="1" dirty="0">
                <a:ea typeface="微软雅黑" pitchFamily="34" charset="-122"/>
                <a:cs typeface="Arial" charset="0"/>
              </a:rPr>
              <a:t>。</a:t>
            </a:r>
          </a:p>
        </p:txBody>
      </p:sp>
      <p:sp>
        <p:nvSpPr>
          <p:cNvPr id="62478" name="AutoShape 23"/>
          <p:cNvSpPr>
            <a:spLocks noChangeArrowheads="1"/>
          </p:cNvSpPr>
          <p:nvPr/>
        </p:nvSpPr>
        <p:spPr bwMode="auto">
          <a:xfrm rot="-8100000">
            <a:off x="4181475" y="3157538"/>
            <a:ext cx="298450" cy="298450"/>
          </a:xfrm>
          <a:prstGeom prst="rtTriangle">
            <a:avLst/>
          </a:prstGeom>
          <a:solidFill>
            <a:schemeClr val="accent2"/>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479" name="AutoShape 24"/>
          <p:cNvSpPr>
            <a:spLocks noChangeArrowheads="1"/>
          </p:cNvSpPr>
          <p:nvPr/>
        </p:nvSpPr>
        <p:spPr bwMode="auto">
          <a:xfrm rot="-8100000">
            <a:off x="4181475" y="4238625"/>
            <a:ext cx="298450" cy="298450"/>
          </a:xfrm>
          <a:prstGeom prst="rtTriangle">
            <a:avLst/>
          </a:prstGeom>
          <a:solidFill>
            <a:schemeClr val="folHlink"/>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480" name="AutoShape 25"/>
          <p:cNvSpPr>
            <a:spLocks noChangeArrowheads="1"/>
          </p:cNvSpPr>
          <p:nvPr/>
        </p:nvSpPr>
        <p:spPr bwMode="auto">
          <a:xfrm rot="-8100000">
            <a:off x="4181475" y="5305425"/>
            <a:ext cx="298450" cy="298450"/>
          </a:xfrm>
          <a:prstGeom prst="rtTriangle">
            <a:avLst/>
          </a:prstGeom>
          <a:solidFill>
            <a:schemeClr val="accent1"/>
          </a:solidFill>
          <a:ln>
            <a:noFill/>
          </a:ln>
          <a:effectLst/>
          <a:extLs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检验印章</a:t>
            </a:r>
            <a:endParaRPr lang="zh-CN" altLang="en-US" sz="2800" smtClean="0"/>
          </a:p>
        </p:txBody>
      </p:sp>
      <p:sp>
        <p:nvSpPr>
          <p:cNvPr id="63491"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63492"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63493"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63494" name="矩形 1"/>
          <p:cNvSpPr>
            <a:spLocks noChangeArrowheads="1"/>
          </p:cNvSpPr>
          <p:nvPr/>
        </p:nvSpPr>
        <p:spPr bwMode="auto">
          <a:xfrm>
            <a:off x="533400" y="1219200"/>
            <a:ext cx="8077200" cy="3986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检验印章的管理</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900" dirty="0">
              <a:latin typeface="微软雅黑" pitchFamily="34" charset="-122"/>
              <a:ea typeface="微软雅黑" pitchFamily="34" charset="-122"/>
            </a:endParaRPr>
          </a:p>
          <a:p>
            <a:pPr lvl="1">
              <a:lnSpc>
                <a:spcPct val="150000"/>
              </a:lnSpc>
              <a:buFont typeface="Wingdings" pitchFamily="2" charset="2"/>
              <a:buChar char="Ø"/>
            </a:pPr>
            <a:r>
              <a:rPr lang="zh-CN" altLang="en-US" sz="2000" dirty="0">
                <a:latin typeface="微软雅黑" pitchFamily="34" charset="-122"/>
                <a:ea typeface="微软雅黑" pitchFamily="34" charset="-122"/>
              </a:rPr>
              <a:t>由检验部门</a:t>
            </a:r>
            <a:r>
              <a:rPr lang="zh-CN" altLang="en-US" sz="2000" b="1" dirty="0">
                <a:solidFill>
                  <a:srgbClr val="FF0000"/>
                </a:solidFill>
                <a:latin typeface="微软雅黑" pitchFamily="34" charset="-122"/>
                <a:ea typeface="微软雅黑" pitchFamily="34" charset="-122"/>
              </a:rPr>
              <a:t>统一</a:t>
            </a:r>
            <a:r>
              <a:rPr lang="zh-CN" altLang="en-US" sz="2000" dirty="0">
                <a:latin typeface="微软雅黑" pitchFamily="34" charset="-122"/>
                <a:ea typeface="微软雅黑" pitchFamily="34" charset="-122"/>
              </a:rPr>
              <a:t>设计、发放、并进行管理，明确授权使用范围，非检验部门均无权设计、制作、发放、管理检验印章。</a:t>
            </a:r>
            <a:endParaRPr lang="en-US" altLang="zh-CN" sz="2000" dirty="0">
              <a:latin typeface="微软雅黑" pitchFamily="34" charset="-122"/>
              <a:ea typeface="微软雅黑" pitchFamily="34" charset="-122"/>
            </a:endParaRPr>
          </a:p>
          <a:p>
            <a:pPr lvl="1">
              <a:lnSpc>
                <a:spcPct val="150000"/>
              </a:lnSpc>
              <a:buFont typeface="Wingdings" pitchFamily="2" charset="2"/>
              <a:buChar char="Ø"/>
            </a:pPr>
            <a:endParaRPr lang="zh-CN" altLang="en-US" sz="1200" dirty="0">
              <a:latin typeface="微软雅黑" pitchFamily="34" charset="-122"/>
              <a:ea typeface="微软雅黑" pitchFamily="34" charset="-122"/>
            </a:endParaRPr>
          </a:p>
          <a:p>
            <a:pPr lvl="1">
              <a:lnSpc>
                <a:spcPct val="150000"/>
              </a:lnSpc>
              <a:buFont typeface="Wingdings" pitchFamily="2" charset="2"/>
              <a:buChar char="Ø"/>
            </a:pPr>
            <a:r>
              <a:rPr lang="zh-CN" altLang="en-US" sz="2000" dirty="0">
                <a:latin typeface="微软雅黑" pitchFamily="34" charset="-122"/>
                <a:ea typeface="微软雅黑" pitchFamily="34" charset="-122"/>
              </a:rPr>
              <a:t> 检验部门应建立检验印章的</a:t>
            </a:r>
            <a:r>
              <a:rPr lang="zh-CN" altLang="en-US" sz="2000" b="1" dirty="0">
                <a:solidFill>
                  <a:srgbClr val="FF0000"/>
                </a:solidFill>
                <a:latin typeface="微软雅黑" pitchFamily="34" charset="-122"/>
                <a:ea typeface="微软雅黑" pitchFamily="34" charset="-122"/>
              </a:rPr>
              <a:t>管理台帐</a:t>
            </a:r>
            <a:r>
              <a:rPr lang="zh-CN" altLang="en-US" sz="2000" dirty="0">
                <a:latin typeface="微软雅黑" pitchFamily="34" charset="-122"/>
                <a:ea typeface="微软雅黑" pitchFamily="34" charset="-122"/>
              </a:rPr>
              <a:t>和发放与注销</a:t>
            </a:r>
            <a:r>
              <a:rPr lang="zh-CN" altLang="en-US" sz="2000" b="1" dirty="0">
                <a:solidFill>
                  <a:srgbClr val="FF0000"/>
                </a:solidFill>
                <a:latin typeface="微软雅黑" pitchFamily="34" charset="-122"/>
                <a:ea typeface="微软雅黑" pitchFamily="34" charset="-122"/>
              </a:rPr>
              <a:t>档案</a:t>
            </a:r>
            <a:r>
              <a:rPr lang="zh-CN" altLang="en-US" sz="2000" dirty="0">
                <a:latin typeface="微软雅黑" pitchFamily="34" charset="-122"/>
                <a:ea typeface="微软雅黑" pitchFamily="34" charset="-122"/>
              </a:rPr>
              <a:t>，印章档案应长期保存，不得任意销毁。</a:t>
            </a:r>
            <a:endParaRPr lang="en-US" altLang="zh-CN" sz="2000" dirty="0">
              <a:latin typeface="微软雅黑" pitchFamily="34" charset="-122"/>
              <a:ea typeface="微软雅黑" pitchFamily="34" charset="-122"/>
            </a:endParaRPr>
          </a:p>
          <a:p>
            <a:pPr lvl="1">
              <a:lnSpc>
                <a:spcPct val="150000"/>
              </a:lnSpc>
              <a:buFont typeface="Wingdings" pitchFamily="2" charset="2"/>
              <a:buChar char="Ø"/>
            </a:pPr>
            <a:endParaRPr lang="zh-CN" altLang="en-US" sz="1200" dirty="0">
              <a:latin typeface="微软雅黑" pitchFamily="34" charset="-122"/>
              <a:ea typeface="微软雅黑" pitchFamily="34" charset="-122"/>
            </a:endParaRPr>
          </a:p>
          <a:p>
            <a:pPr lvl="1">
              <a:lnSpc>
                <a:spcPct val="150000"/>
              </a:lnSpc>
              <a:buFont typeface="Wingdings" pitchFamily="2" charset="2"/>
              <a:buChar char="Ø"/>
            </a:pPr>
            <a:r>
              <a:rPr lang="zh-CN" altLang="en-US" sz="2000" dirty="0">
                <a:latin typeface="微软雅黑" pitchFamily="34" charset="-122"/>
                <a:ea typeface="微软雅黑" pitchFamily="34" charset="-122"/>
              </a:rPr>
              <a:t>应根据本单位的产品特点、复杂程度、专业工种以及具体检验要求和性质，选定</a:t>
            </a:r>
            <a:r>
              <a:rPr lang="zh-CN" altLang="en-US" sz="2000" b="1" dirty="0">
                <a:solidFill>
                  <a:srgbClr val="FF0000"/>
                </a:solidFill>
                <a:latin typeface="微软雅黑" pitchFamily="34" charset="-122"/>
                <a:ea typeface="微软雅黑" pitchFamily="34" charset="-122"/>
              </a:rPr>
              <a:t>适用</a:t>
            </a:r>
            <a:r>
              <a:rPr lang="zh-CN" altLang="en-US" sz="2000" dirty="0">
                <a:latin typeface="微软雅黑" pitchFamily="34" charset="-122"/>
                <a:ea typeface="微软雅黑" pitchFamily="34" charset="-122"/>
              </a:rPr>
              <a:t>的检验印章。</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检验印章</a:t>
            </a:r>
            <a:endParaRPr lang="zh-CN" altLang="en-US" sz="2800" smtClean="0"/>
          </a:p>
        </p:txBody>
      </p:sp>
      <p:sp>
        <p:nvSpPr>
          <p:cNvPr id="64515"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64516"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64517"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64518" name="矩形 1"/>
          <p:cNvSpPr>
            <a:spLocks noChangeArrowheads="1"/>
          </p:cNvSpPr>
          <p:nvPr/>
        </p:nvSpPr>
        <p:spPr bwMode="auto">
          <a:xfrm>
            <a:off x="533400" y="1219200"/>
            <a:ext cx="8077200" cy="3986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检验印章的发放</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900" dirty="0">
              <a:latin typeface="微软雅黑" pitchFamily="34" charset="-122"/>
              <a:ea typeface="微软雅黑" pitchFamily="34" charset="-122"/>
            </a:endParaRPr>
          </a:p>
          <a:p>
            <a:pPr lvl="1">
              <a:lnSpc>
                <a:spcPct val="150000"/>
              </a:lnSpc>
              <a:buFont typeface="Wingdings" pitchFamily="2" charset="2"/>
              <a:buChar char="Ø"/>
            </a:pPr>
            <a:r>
              <a:rPr lang="zh-CN" altLang="en-US" sz="2000" dirty="0">
                <a:latin typeface="微软雅黑" pitchFamily="34" charset="-122"/>
                <a:ea typeface="微软雅黑" pitchFamily="34" charset="-122"/>
              </a:rPr>
              <a:t> </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检验员资格证书”是检验员印章发放的必要</a:t>
            </a:r>
            <a:r>
              <a:rPr lang="zh-CN" altLang="en-US" sz="2000" b="1" dirty="0">
                <a:solidFill>
                  <a:srgbClr val="FF0000"/>
                </a:solidFill>
                <a:latin typeface="微软雅黑" pitchFamily="34" charset="-122"/>
                <a:ea typeface="微软雅黑" pitchFamily="34" charset="-122"/>
              </a:rPr>
              <a:t>条件</a:t>
            </a:r>
            <a:r>
              <a:rPr lang="zh-CN" altLang="en-US" sz="2000" dirty="0">
                <a:latin typeface="微软雅黑" pitchFamily="34" charset="-122"/>
                <a:ea typeface="微软雅黑" pitchFamily="34" charset="-122"/>
              </a:rPr>
              <a:t>，未经培训及资格考核合格取得资格证书的，不能发放印章。</a:t>
            </a:r>
            <a:endParaRPr lang="en-US" altLang="zh-CN" sz="2000" dirty="0">
              <a:latin typeface="微软雅黑" pitchFamily="34" charset="-122"/>
              <a:ea typeface="微软雅黑" pitchFamily="34" charset="-122"/>
            </a:endParaRPr>
          </a:p>
          <a:p>
            <a:pPr lvl="1">
              <a:lnSpc>
                <a:spcPct val="150000"/>
              </a:lnSpc>
              <a:buFont typeface="Wingdings" pitchFamily="2" charset="2"/>
              <a:buChar char="Ø"/>
            </a:pPr>
            <a:endParaRPr lang="zh-CN" altLang="en-US" sz="1200" dirty="0">
              <a:latin typeface="微软雅黑" pitchFamily="34" charset="-122"/>
              <a:ea typeface="微软雅黑" pitchFamily="34" charset="-122"/>
            </a:endParaRPr>
          </a:p>
          <a:p>
            <a:pPr lvl="1">
              <a:lnSpc>
                <a:spcPct val="150000"/>
              </a:lnSpc>
              <a:buFont typeface="Wingdings" pitchFamily="2" charset="2"/>
              <a:buChar char="Ø"/>
            </a:pPr>
            <a:r>
              <a:rPr lang="zh-CN" altLang="en-US" sz="2000" dirty="0">
                <a:latin typeface="微软雅黑" pitchFamily="34" charset="-122"/>
                <a:ea typeface="微软雅黑" pitchFamily="34" charset="-122"/>
              </a:rPr>
              <a:t> 检验人员岗位</a:t>
            </a:r>
            <a:r>
              <a:rPr lang="zh-CN" altLang="en-US" sz="2000" b="1" dirty="0">
                <a:solidFill>
                  <a:srgbClr val="FF0000"/>
                </a:solidFill>
                <a:latin typeface="微软雅黑" pitchFamily="34" charset="-122"/>
                <a:ea typeface="微软雅黑" pitchFamily="34" charset="-122"/>
              </a:rPr>
              <a:t>变动</a:t>
            </a:r>
            <a:r>
              <a:rPr lang="zh-CN" altLang="en-US" sz="2000" dirty="0">
                <a:latin typeface="微软雅黑" pitchFamily="34" charset="-122"/>
                <a:ea typeface="微软雅黑" pitchFamily="34" charset="-122"/>
              </a:rPr>
              <a:t>或增加新的检验项目、内容，应按有关规定，重新进行资格考核并合格后，方能发放相应印章。</a:t>
            </a:r>
            <a:endParaRPr lang="en-US" altLang="zh-CN" sz="2000" dirty="0">
              <a:latin typeface="微软雅黑" pitchFamily="34" charset="-122"/>
              <a:ea typeface="微软雅黑" pitchFamily="34" charset="-122"/>
            </a:endParaRPr>
          </a:p>
          <a:p>
            <a:pPr lvl="1">
              <a:lnSpc>
                <a:spcPct val="150000"/>
              </a:lnSpc>
              <a:buFont typeface="Wingdings" pitchFamily="2" charset="2"/>
              <a:buChar char="Ø"/>
            </a:pPr>
            <a:endParaRPr lang="zh-CN" altLang="en-US" sz="1200" dirty="0">
              <a:latin typeface="微软雅黑" pitchFamily="34" charset="-122"/>
              <a:ea typeface="微软雅黑" pitchFamily="34" charset="-122"/>
            </a:endParaRPr>
          </a:p>
          <a:p>
            <a:pPr lvl="1">
              <a:lnSpc>
                <a:spcPct val="150000"/>
              </a:lnSpc>
              <a:buFont typeface="Wingdings" pitchFamily="2" charset="2"/>
              <a:buChar char="Ø"/>
            </a:pPr>
            <a:r>
              <a:rPr lang="zh-CN" altLang="en-US" sz="2000" dirty="0">
                <a:latin typeface="微软雅黑" pitchFamily="34" charset="-122"/>
                <a:ea typeface="微软雅黑" pitchFamily="34" charset="-122"/>
              </a:rPr>
              <a:t> </a:t>
            </a:r>
            <a:r>
              <a:rPr lang="zh-CN" altLang="en-US" sz="2000" b="1" dirty="0">
                <a:solidFill>
                  <a:srgbClr val="FF0000"/>
                </a:solidFill>
                <a:latin typeface="微软雅黑" pitchFamily="34" charset="-122"/>
                <a:ea typeface="微软雅黑" pitchFamily="34" charset="-122"/>
              </a:rPr>
              <a:t>脱岗</a:t>
            </a:r>
            <a:r>
              <a:rPr lang="zh-CN" altLang="en-US" sz="2000" dirty="0">
                <a:latin typeface="微软雅黑" pitchFamily="34" charset="-122"/>
                <a:ea typeface="微软雅黑" pitchFamily="34" charset="-122"/>
              </a:rPr>
              <a:t>时间超过半年以上的检验员，需经重新考核合格后，才能发印章复岗。</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检验印章</a:t>
            </a:r>
            <a:endParaRPr lang="zh-CN" altLang="en-US" sz="2800" smtClean="0"/>
          </a:p>
        </p:txBody>
      </p:sp>
      <p:sp>
        <p:nvSpPr>
          <p:cNvPr id="65539"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65540"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65541"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65542" name="矩形 1"/>
          <p:cNvSpPr>
            <a:spLocks noChangeArrowheads="1"/>
          </p:cNvSpPr>
          <p:nvPr/>
        </p:nvSpPr>
        <p:spPr bwMode="auto">
          <a:xfrm>
            <a:off x="571472" y="1428736"/>
            <a:ext cx="8077200" cy="3839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检验印章的使用</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900" dirty="0">
              <a:latin typeface="微软雅黑" pitchFamily="34" charset="-122"/>
              <a:ea typeface="微软雅黑" pitchFamily="34" charset="-122"/>
            </a:endParaRPr>
          </a:p>
          <a:p>
            <a:pPr lvl="1">
              <a:lnSpc>
                <a:spcPct val="150000"/>
              </a:lnSpc>
              <a:buFont typeface="Wingdings" pitchFamily="2" charset="2"/>
              <a:buChar char="Ø"/>
            </a:pPr>
            <a:r>
              <a:rPr lang="zh-CN" altLang="en-US" sz="2000" b="1" dirty="0">
                <a:solidFill>
                  <a:srgbClr val="FF0000"/>
                </a:solidFill>
                <a:latin typeface="微软雅黑" pitchFamily="34" charset="-122"/>
                <a:ea typeface="微软雅黑" pitchFamily="34" charset="-122"/>
              </a:rPr>
              <a:t>专人专用</a:t>
            </a:r>
            <a:r>
              <a:rPr lang="zh-CN" altLang="en-US" sz="2000" dirty="0">
                <a:latin typeface="微软雅黑" pitchFamily="34" charset="-122"/>
                <a:ea typeface="微软雅黑" pitchFamily="34" charset="-122"/>
              </a:rPr>
              <a:t>，且只能在授权范围内使用。</a:t>
            </a:r>
          </a:p>
          <a:p>
            <a:pPr lvl="1">
              <a:lnSpc>
                <a:spcPct val="150000"/>
              </a:lnSpc>
              <a:buFont typeface="Wingdings" pitchFamily="2" charset="2"/>
              <a:buChar char="Ø"/>
            </a:pPr>
            <a:r>
              <a:rPr lang="zh-CN" altLang="en-US" sz="2000" dirty="0">
                <a:latin typeface="微软雅黑" pitchFamily="34" charset="-122"/>
                <a:ea typeface="微软雅黑" pitchFamily="34" charset="-122"/>
              </a:rPr>
              <a:t>不得以</a:t>
            </a:r>
            <a:r>
              <a:rPr lang="zh-CN" altLang="en-US" sz="2000" b="1" dirty="0">
                <a:solidFill>
                  <a:srgbClr val="FF0000"/>
                </a:solidFill>
                <a:latin typeface="微软雅黑" pitchFamily="34" charset="-122"/>
                <a:ea typeface="微软雅黑" pitchFamily="34" charset="-122"/>
              </a:rPr>
              <a:t>签名</a:t>
            </a:r>
            <a:r>
              <a:rPr lang="zh-CN" altLang="en-US" sz="2000" dirty="0">
                <a:latin typeface="微软雅黑" pitchFamily="34" charset="-122"/>
                <a:ea typeface="微软雅黑" pitchFamily="34" charset="-122"/>
              </a:rPr>
              <a:t>代替。</a:t>
            </a:r>
          </a:p>
          <a:p>
            <a:pPr lvl="1">
              <a:lnSpc>
                <a:spcPct val="150000"/>
              </a:lnSpc>
              <a:buFont typeface="Wingdings" pitchFamily="2" charset="2"/>
              <a:buChar char="Ø"/>
            </a:pPr>
            <a:r>
              <a:rPr lang="zh-CN" altLang="en-US" sz="2000" b="1" dirty="0">
                <a:solidFill>
                  <a:srgbClr val="FF0000"/>
                </a:solidFill>
                <a:latin typeface="微软雅黑" pitchFamily="34" charset="-122"/>
                <a:ea typeface="微软雅黑" pitchFamily="34" charset="-122"/>
              </a:rPr>
              <a:t>丢失</a:t>
            </a:r>
            <a:r>
              <a:rPr lang="zh-CN" altLang="en-US" sz="2000" dirty="0">
                <a:latin typeface="微软雅黑" pitchFamily="34" charset="-122"/>
                <a:ea typeface="微软雅黑" pitchFamily="34" charset="-122"/>
              </a:rPr>
              <a:t>检验印章，立即上报备案、注销、通报。</a:t>
            </a:r>
          </a:p>
          <a:p>
            <a:pPr lvl="1">
              <a:lnSpc>
                <a:spcPct val="150000"/>
              </a:lnSpc>
              <a:buFont typeface="Wingdings" pitchFamily="2" charset="2"/>
              <a:buChar char="Ø"/>
            </a:pPr>
            <a:r>
              <a:rPr lang="zh-CN" altLang="en-US" sz="2000" dirty="0">
                <a:latin typeface="微软雅黑" pitchFamily="34" charset="-122"/>
                <a:ea typeface="微软雅黑" pitchFamily="34" charset="-122"/>
              </a:rPr>
              <a:t>检验人员</a:t>
            </a:r>
            <a:r>
              <a:rPr lang="zh-CN" altLang="en-US" sz="2000" b="1" dirty="0">
                <a:solidFill>
                  <a:srgbClr val="FF0000"/>
                </a:solidFill>
                <a:latin typeface="微软雅黑" pitchFamily="34" charset="-122"/>
                <a:ea typeface="微软雅黑" pitchFamily="34" charset="-122"/>
              </a:rPr>
              <a:t>免职或调离</a:t>
            </a:r>
            <a:r>
              <a:rPr lang="zh-CN" altLang="en-US" sz="2000" dirty="0">
                <a:latin typeface="微软雅黑" pitchFamily="34" charset="-122"/>
                <a:ea typeface="微软雅黑" pitchFamily="34" charset="-122"/>
              </a:rPr>
              <a:t>时，立即收回停用</a:t>
            </a:r>
            <a:r>
              <a:rPr lang="zh-CN" altLang="en-US" sz="2000" dirty="0" smtClean="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lvl="1">
              <a:lnSpc>
                <a:spcPct val="150000"/>
              </a:lnSpc>
              <a:buFont typeface="Wingdings" pitchFamily="2" charset="2"/>
              <a:buChar char="Ø"/>
            </a:pPr>
            <a:r>
              <a:rPr lang="zh-CN" altLang="en-US" sz="2000" dirty="0">
                <a:latin typeface="微软雅黑" pitchFamily="34" charset="-122"/>
                <a:ea typeface="微软雅黑" pitchFamily="34" charset="-122"/>
              </a:rPr>
              <a:t>因暂时</a:t>
            </a:r>
            <a:r>
              <a:rPr lang="zh-CN" altLang="en-US" sz="2000" b="1" dirty="0">
                <a:solidFill>
                  <a:srgbClr val="FF0000"/>
                </a:solidFill>
                <a:latin typeface="微软雅黑" pitchFamily="34" charset="-122"/>
                <a:ea typeface="微软雅黑" pitchFamily="34" charset="-122"/>
              </a:rPr>
              <a:t>脱岗</a:t>
            </a:r>
            <a:r>
              <a:rPr lang="zh-CN" altLang="en-US" sz="2000" dirty="0">
                <a:latin typeface="微软雅黑" pitchFamily="34" charset="-122"/>
                <a:ea typeface="微软雅黑" pitchFamily="34" charset="-122"/>
              </a:rPr>
              <a:t>而回收的印章，复岗后即可启用。</a:t>
            </a:r>
          </a:p>
          <a:p>
            <a:pPr lvl="1">
              <a:lnSpc>
                <a:spcPct val="150000"/>
              </a:lnSpc>
              <a:buFont typeface="Wingdings" pitchFamily="2" charset="2"/>
              <a:buChar char="Ø"/>
            </a:pPr>
            <a:r>
              <a:rPr lang="zh-CN" altLang="en-US" sz="2000" dirty="0">
                <a:latin typeface="微软雅黑" pitchFamily="34" charset="-122"/>
                <a:ea typeface="微软雅黑" pitchFamily="34" charset="-122"/>
              </a:rPr>
              <a:t>标印图案及代号清晰，易于识别，</a:t>
            </a:r>
            <a:r>
              <a:rPr lang="zh-CN" altLang="en-US" sz="2000" b="1" dirty="0">
                <a:solidFill>
                  <a:srgbClr val="FF0000"/>
                </a:solidFill>
                <a:latin typeface="微软雅黑" pitchFamily="34" charset="-122"/>
                <a:ea typeface="微软雅黑" pitchFamily="34" charset="-122"/>
              </a:rPr>
              <a:t>可追溯</a:t>
            </a:r>
            <a:r>
              <a:rPr lang="zh-CN" altLang="en-US" sz="2000" dirty="0">
                <a:latin typeface="微软雅黑" pitchFamily="34" charset="-122"/>
                <a:ea typeface="微软雅黑" pitchFamily="34" charset="-122"/>
              </a:rPr>
              <a:t>，磨损应交旧领新。</a:t>
            </a:r>
          </a:p>
          <a:p>
            <a:pPr lvl="1">
              <a:lnSpc>
                <a:spcPct val="150000"/>
              </a:lnSpc>
              <a:buFont typeface="Wingdings" pitchFamily="2" charset="2"/>
              <a:buChar char="Ø"/>
            </a:pPr>
            <a:r>
              <a:rPr lang="zh-CN" altLang="en-US" sz="2000" dirty="0">
                <a:latin typeface="微软雅黑" pitchFamily="34" charset="-122"/>
                <a:ea typeface="微软雅黑" pitchFamily="34" charset="-122"/>
              </a:rPr>
              <a:t>产品</a:t>
            </a:r>
            <a:r>
              <a:rPr lang="zh-CN" altLang="en-US" sz="2000" b="1" dirty="0">
                <a:solidFill>
                  <a:srgbClr val="FF0000"/>
                </a:solidFill>
                <a:latin typeface="微软雅黑" pitchFamily="34" charset="-122"/>
                <a:ea typeface="微软雅黑" pitchFamily="34" charset="-122"/>
              </a:rPr>
              <a:t>未完成</a:t>
            </a:r>
            <a:r>
              <a:rPr lang="zh-CN" altLang="en-US" sz="2000" dirty="0">
                <a:latin typeface="微软雅黑" pitchFamily="34" charset="-122"/>
                <a:ea typeface="微软雅黑" pitchFamily="34" charset="-122"/>
              </a:rPr>
              <a:t>检验，不得加盖检验印章。</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检验印章</a:t>
            </a:r>
            <a:endParaRPr lang="zh-CN" altLang="en-US" sz="2800" smtClean="0"/>
          </a:p>
        </p:txBody>
      </p:sp>
      <p:sp>
        <p:nvSpPr>
          <p:cNvPr id="6656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6656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6656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66566" name="矩形 1"/>
          <p:cNvSpPr>
            <a:spLocks noChangeArrowheads="1"/>
          </p:cNvSpPr>
          <p:nvPr/>
        </p:nvSpPr>
        <p:spPr bwMode="auto">
          <a:xfrm>
            <a:off x="533400" y="1219200"/>
            <a:ext cx="8077200" cy="46320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检验印章的使用</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2000" dirty="0">
              <a:latin typeface="微软雅黑" pitchFamily="34" charset="-122"/>
              <a:ea typeface="微软雅黑" pitchFamily="34" charset="-122"/>
            </a:endParaRPr>
          </a:p>
          <a:p>
            <a:pPr lvl="1">
              <a:lnSpc>
                <a:spcPct val="150000"/>
              </a:lnSpc>
              <a:buFont typeface="Wingdings" pitchFamily="2" charset="2"/>
              <a:buChar char="Ø"/>
            </a:pPr>
            <a:r>
              <a:rPr lang="zh-CN" altLang="en-US" sz="2000" dirty="0">
                <a:latin typeface="微软雅黑" pitchFamily="34" charset="-122"/>
                <a:ea typeface="微软雅黑" pitchFamily="34" charset="-122"/>
              </a:rPr>
              <a:t>图纸、技术条件未规定检验</a:t>
            </a:r>
            <a:r>
              <a:rPr lang="zh-CN" altLang="en-US" sz="2000" b="1" dirty="0">
                <a:solidFill>
                  <a:srgbClr val="FF0000"/>
                </a:solidFill>
                <a:latin typeface="微软雅黑" pitchFamily="34" charset="-122"/>
                <a:ea typeface="微软雅黑" pitchFamily="34" charset="-122"/>
              </a:rPr>
              <a:t>印记位置</a:t>
            </a:r>
            <a:r>
              <a:rPr lang="zh-CN" altLang="en-US" sz="2000" dirty="0">
                <a:latin typeface="微软雅黑" pitchFamily="34" charset="-122"/>
                <a:ea typeface="微软雅黑" pitchFamily="34" charset="-122"/>
              </a:rPr>
              <a:t>时，应符合下列要求：</a:t>
            </a:r>
            <a:endParaRPr lang="en-US" altLang="zh-CN" sz="2000" dirty="0">
              <a:latin typeface="微软雅黑" pitchFamily="34" charset="-122"/>
              <a:ea typeface="微软雅黑" pitchFamily="34" charset="-122"/>
            </a:endParaRPr>
          </a:p>
          <a:p>
            <a:pPr lvl="1">
              <a:lnSpc>
                <a:spcPct val="150000"/>
              </a:lnSpc>
              <a:buFont typeface="Wingdings" pitchFamily="2" charset="2"/>
              <a:buChar char="Ø"/>
            </a:pPr>
            <a:endParaRPr lang="zh-CN" altLang="en-US" dirty="0">
              <a:latin typeface="微软雅黑" pitchFamily="34" charset="-122"/>
              <a:ea typeface="微软雅黑" pitchFamily="34" charset="-122"/>
            </a:endParaRPr>
          </a:p>
          <a:p>
            <a:pPr lvl="1">
              <a:lnSpc>
                <a:spcPct val="200000"/>
              </a:lnSpc>
            </a:pPr>
            <a:r>
              <a:rPr lang="zh-CN" altLang="en-US" sz="2000" dirty="0">
                <a:latin typeface="微软雅黑" pitchFamily="34" charset="-122"/>
                <a:ea typeface="微软雅黑" pitchFamily="34" charset="-122"/>
              </a:rPr>
              <a:t>    ①非工作表面。</a:t>
            </a:r>
          </a:p>
          <a:p>
            <a:pPr lvl="1">
              <a:lnSpc>
                <a:spcPct val="200000"/>
              </a:lnSpc>
            </a:pPr>
            <a:r>
              <a:rPr lang="zh-CN" altLang="en-US" sz="2000" dirty="0">
                <a:latin typeface="微软雅黑" pitchFamily="34" charset="-122"/>
                <a:ea typeface="微软雅黑" pitchFamily="34" charset="-122"/>
              </a:rPr>
              <a:t>    ②以后不再加工的表面。</a:t>
            </a:r>
          </a:p>
          <a:p>
            <a:pPr lvl="1">
              <a:lnSpc>
                <a:spcPct val="200000"/>
              </a:lnSpc>
            </a:pPr>
            <a:r>
              <a:rPr lang="zh-CN" altLang="en-US" sz="2000" dirty="0">
                <a:latin typeface="微软雅黑" pitchFamily="34" charset="-122"/>
                <a:ea typeface="微软雅黑" pitchFamily="34" charset="-122"/>
              </a:rPr>
              <a:t>    ③打印记后不再喷（涂）的表面。</a:t>
            </a:r>
          </a:p>
          <a:p>
            <a:pPr lvl="1">
              <a:lnSpc>
                <a:spcPct val="200000"/>
              </a:lnSpc>
            </a:pPr>
            <a:r>
              <a:rPr lang="zh-CN" altLang="en-US" sz="2000" dirty="0">
                <a:latin typeface="微软雅黑" pitchFamily="34" charset="-122"/>
                <a:ea typeface="微软雅黑" pitchFamily="34" charset="-122"/>
              </a:rPr>
              <a:t>    ④检验印记应打在图号旁。</a:t>
            </a:r>
          </a:p>
          <a:p>
            <a:pPr lvl="1">
              <a:lnSpc>
                <a:spcPct val="150000"/>
              </a:lnSpc>
              <a:buFont typeface="Wingdings" pitchFamily="2" charset="2"/>
              <a:buChar char="Ø"/>
            </a:pPr>
            <a:endParaRPr lang="zh-CN" altLang="en-US" sz="20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09600" y="2057400"/>
            <a:ext cx="7772400" cy="212365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r>
              <a:rPr lang="zh-CN" altLang="en-US" sz="6600" dirty="0" smtClean="0">
                <a:solidFill>
                  <a:srgbClr val="6170FF"/>
                </a:solidFill>
                <a:latin typeface="Arial Black" pitchFamily="34" charset="0"/>
                <a:ea typeface="隶书" pitchFamily="49" charset="-122"/>
              </a:rPr>
              <a:t>生产过程</a:t>
            </a:r>
            <a:endParaRPr lang="en-US" altLang="zh-CN" sz="6600" dirty="0" smtClean="0">
              <a:solidFill>
                <a:srgbClr val="6170FF"/>
              </a:solidFill>
              <a:latin typeface="Arial Black" pitchFamily="34" charset="0"/>
              <a:ea typeface="隶书" pitchFamily="49" charset="-122"/>
            </a:endParaRPr>
          </a:p>
          <a:p>
            <a:pPr algn="ctr" eaLnBrk="1" hangingPunct="1"/>
            <a:r>
              <a:rPr lang="zh-CN" altLang="en-US" sz="6600" dirty="0" smtClean="0">
                <a:solidFill>
                  <a:srgbClr val="6170FF"/>
                </a:solidFill>
                <a:latin typeface="Arial Black" pitchFamily="34" charset="0"/>
                <a:ea typeface="隶书" pitchFamily="49" charset="-122"/>
              </a:rPr>
              <a:t>质量检验</a:t>
            </a:r>
            <a:endParaRPr lang="zh-CN" altLang="zh-CN" sz="6600" dirty="0">
              <a:solidFill>
                <a:srgbClr val="6170FF"/>
              </a:solidFill>
              <a:latin typeface="Times New Roman" pitchFamily="18" charset="0"/>
              <a:ea typeface="黑体" pitchFamily="2" charset="-122"/>
            </a:endParaRPr>
          </a:p>
        </p:txBody>
      </p:sp>
      <p:sp>
        <p:nvSpPr>
          <p:cNvPr id="2" name="矩形 1"/>
          <p:cNvSpPr/>
          <p:nvPr/>
        </p:nvSpPr>
        <p:spPr>
          <a:xfrm>
            <a:off x="7698313" y="6061670"/>
            <a:ext cx="569387" cy="923330"/>
          </a:xfrm>
          <a:prstGeom prst="rect">
            <a:avLst/>
          </a:prstGeom>
          <a:noFill/>
        </p:spPr>
        <p:txBody>
          <a:bodyPr wrap="none" lIns="91440" tIns="45720" rIns="91440" bIns="45720">
            <a:spAutoFit/>
          </a:bodyPr>
          <a:lstStyle/>
          <a:p>
            <a:pPr algn="ctr"/>
            <a:r>
              <a:rPr lang="en-US" altLang="zh-CN" sz="5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4</a:t>
            </a:r>
            <a:endParaRPr lang="zh-CN" altLang="en-US" sz="5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 xmlns:p14="http://schemas.microsoft.com/office/powerpoint/2010/main" val="305544186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生产过程的质量检验</a:t>
            </a:r>
            <a:endParaRPr lang="zh-CN" altLang="en-US" sz="2800" smtClean="0"/>
          </a:p>
        </p:txBody>
      </p:sp>
      <p:grpSp>
        <p:nvGrpSpPr>
          <p:cNvPr id="68611" name="Group 96"/>
          <p:cNvGrpSpPr>
            <a:grpSpLocks/>
          </p:cNvGrpSpPr>
          <p:nvPr/>
        </p:nvGrpSpPr>
        <p:grpSpPr bwMode="auto">
          <a:xfrm>
            <a:off x="1057275" y="1228725"/>
            <a:ext cx="1041400" cy="1062038"/>
            <a:chOff x="1016388" y="738757"/>
            <a:chExt cx="731924" cy="747989"/>
          </a:xfrm>
        </p:grpSpPr>
        <p:grpSp>
          <p:nvGrpSpPr>
            <p:cNvPr id="68671" name="Group 51"/>
            <p:cNvGrpSpPr>
              <a:grpSpLocks/>
            </p:cNvGrpSpPr>
            <p:nvPr/>
          </p:nvGrpSpPr>
          <p:grpSpPr bwMode="auto">
            <a:xfrm>
              <a:off x="1016388" y="754823"/>
              <a:ext cx="731924" cy="731923"/>
              <a:chOff x="1704975" y="1095375"/>
              <a:chExt cx="1514475" cy="1514475"/>
            </a:xfrm>
          </p:grpSpPr>
          <p:sp>
            <p:nvSpPr>
              <p:cNvPr id="38" name="Oval 7"/>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39" name="Oval 4"/>
              <p:cNvSpPr/>
              <p:nvPr/>
            </p:nvSpPr>
            <p:spPr>
              <a:xfrm>
                <a:off x="1781186" y="1143011"/>
                <a:ext cx="1362055" cy="1362054"/>
              </a:xfrm>
              <a:prstGeom prst="ellipse">
                <a:avLst/>
              </a:prstGeom>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68672"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1</a:t>
              </a:r>
            </a:p>
          </p:txBody>
        </p:sp>
      </p:grpSp>
      <p:sp>
        <p:nvSpPr>
          <p:cNvPr id="40" name="Flowchart: Merge 3"/>
          <p:cNvSpPr/>
          <p:nvPr/>
        </p:nvSpPr>
        <p:spPr>
          <a:xfrm>
            <a:off x="189864"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68615" name="Rektangel 76"/>
          <p:cNvSpPr>
            <a:spLocks noChangeArrowheads="1"/>
          </p:cNvSpPr>
          <p:nvPr/>
        </p:nvSpPr>
        <p:spPr bwMode="auto">
          <a:xfrm>
            <a:off x="890588" y="1703388"/>
            <a:ext cx="1498600"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solidFill>
                  <a:srgbClr val="3333FF"/>
                </a:solidFill>
                <a:latin typeface="华文新魏" pitchFamily="2" charset="-122"/>
                <a:ea typeface="华文新魏" pitchFamily="2" charset="-122"/>
              </a:rPr>
              <a:t>外购器材和外协件的检验</a:t>
            </a:r>
            <a:endParaRPr lang="da-DK" sz="2400">
              <a:solidFill>
                <a:srgbClr val="3333FF"/>
              </a:solidFill>
              <a:latin typeface="华文新魏" pitchFamily="2" charset="-122"/>
              <a:ea typeface="华文新魏" pitchFamily="2" charset="-122"/>
            </a:endParaRPr>
          </a:p>
        </p:txBody>
      </p:sp>
      <p:grpSp>
        <p:nvGrpSpPr>
          <p:cNvPr id="68616" name="Group 96"/>
          <p:cNvGrpSpPr>
            <a:grpSpLocks/>
          </p:cNvGrpSpPr>
          <p:nvPr/>
        </p:nvGrpSpPr>
        <p:grpSpPr bwMode="auto">
          <a:xfrm>
            <a:off x="1057275" y="3724275"/>
            <a:ext cx="1041400" cy="1063625"/>
            <a:chOff x="1016388" y="738757"/>
            <a:chExt cx="731924" cy="747991"/>
          </a:xfrm>
        </p:grpSpPr>
        <p:grpSp>
          <p:nvGrpSpPr>
            <p:cNvPr id="68665" name="Group 51"/>
            <p:cNvGrpSpPr>
              <a:grpSpLocks/>
            </p:cNvGrpSpPr>
            <p:nvPr/>
          </p:nvGrpSpPr>
          <p:grpSpPr bwMode="auto">
            <a:xfrm>
              <a:off x="1016388" y="754824"/>
              <a:ext cx="731924" cy="731924"/>
              <a:chOff x="1704975" y="1095375"/>
              <a:chExt cx="1514475" cy="1514475"/>
            </a:xfrm>
          </p:grpSpPr>
          <p:sp>
            <p:nvSpPr>
              <p:cNvPr id="45" name="Oval 13"/>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46"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68666"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2</a:t>
              </a:r>
            </a:p>
          </p:txBody>
        </p:sp>
      </p:grpSp>
      <p:sp>
        <p:nvSpPr>
          <p:cNvPr id="47" name="Flowchart: Merge 15"/>
          <p:cNvSpPr/>
          <p:nvPr/>
        </p:nvSpPr>
        <p:spPr>
          <a:xfrm>
            <a:off x="189864"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68620" name="Rektangel 76"/>
          <p:cNvSpPr>
            <a:spLocks noChangeArrowheads="1"/>
          </p:cNvSpPr>
          <p:nvPr/>
        </p:nvSpPr>
        <p:spPr bwMode="auto">
          <a:xfrm>
            <a:off x="904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工序质量检验</a:t>
            </a:r>
            <a:endParaRPr lang="da-DK" sz="2400">
              <a:latin typeface="华文新魏" pitchFamily="2" charset="-122"/>
              <a:ea typeface="华文新魏" pitchFamily="2" charset="-122"/>
            </a:endParaRPr>
          </a:p>
        </p:txBody>
      </p:sp>
      <p:grpSp>
        <p:nvGrpSpPr>
          <p:cNvPr id="68621" name="Group 96"/>
          <p:cNvGrpSpPr>
            <a:grpSpLocks/>
          </p:cNvGrpSpPr>
          <p:nvPr/>
        </p:nvGrpSpPr>
        <p:grpSpPr bwMode="auto">
          <a:xfrm>
            <a:off x="3992563" y="1228725"/>
            <a:ext cx="1041400" cy="1062038"/>
            <a:chOff x="1016388" y="738757"/>
            <a:chExt cx="731924" cy="747989"/>
          </a:xfrm>
        </p:grpSpPr>
        <p:grpSp>
          <p:nvGrpSpPr>
            <p:cNvPr id="68659" name="Group 51"/>
            <p:cNvGrpSpPr>
              <a:grpSpLocks/>
            </p:cNvGrpSpPr>
            <p:nvPr/>
          </p:nvGrpSpPr>
          <p:grpSpPr bwMode="auto">
            <a:xfrm>
              <a:off x="1016388" y="754823"/>
              <a:ext cx="731924" cy="731923"/>
              <a:chOff x="1704975" y="1095375"/>
              <a:chExt cx="1514475" cy="1514475"/>
            </a:xfrm>
          </p:grpSpPr>
          <p:sp>
            <p:nvSpPr>
              <p:cNvPr id="52" name="Oval 20"/>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53"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68660"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3</a:t>
              </a:r>
            </a:p>
          </p:txBody>
        </p:sp>
      </p:grpSp>
      <p:sp>
        <p:nvSpPr>
          <p:cNvPr id="54" name="Flowchart: Merge 22"/>
          <p:cNvSpPr/>
          <p:nvPr/>
        </p:nvSpPr>
        <p:spPr>
          <a:xfrm>
            <a:off x="3125088"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68625" name="Rektangel 76"/>
          <p:cNvSpPr>
            <a:spLocks noChangeArrowheads="1"/>
          </p:cNvSpPr>
          <p:nvPr/>
        </p:nvSpPr>
        <p:spPr bwMode="auto">
          <a:xfrm>
            <a:off x="3825875"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最终成品检验</a:t>
            </a:r>
            <a:endParaRPr lang="da-DK" sz="2400">
              <a:latin typeface="华文新魏" pitchFamily="2" charset="-122"/>
              <a:ea typeface="华文新魏" pitchFamily="2" charset="-122"/>
            </a:endParaRPr>
          </a:p>
        </p:txBody>
      </p:sp>
      <p:grpSp>
        <p:nvGrpSpPr>
          <p:cNvPr id="68626" name="Group 96"/>
          <p:cNvGrpSpPr>
            <a:grpSpLocks/>
          </p:cNvGrpSpPr>
          <p:nvPr/>
        </p:nvGrpSpPr>
        <p:grpSpPr bwMode="auto">
          <a:xfrm>
            <a:off x="3992563" y="3724275"/>
            <a:ext cx="1041400" cy="1063625"/>
            <a:chOff x="1016388" y="738757"/>
            <a:chExt cx="731924" cy="747991"/>
          </a:xfrm>
        </p:grpSpPr>
        <p:grpSp>
          <p:nvGrpSpPr>
            <p:cNvPr id="68653" name="Group 51"/>
            <p:cNvGrpSpPr>
              <a:grpSpLocks/>
            </p:cNvGrpSpPr>
            <p:nvPr/>
          </p:nvGrpSpPr>
          <p:grpSpPr bwMode="auto">
            <a:xfrm>
              <a:off x="1016388" y="754824"/>
              <a:ext cx="731924" cy="731924"/>
              <a:chOff x="1704975" y="1095375"/>
              <a:chExt cx="1514475" cy="1514475"/>
            </a:xfrm>
          </p:grpSpPr>
          <p:sp>
            <p:nvSpPr>
              <p:cNvPr id="59" name="Oval 27"/>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60"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68654"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4</a:t>
              </a:r>
            </a:p>
          </p:txBody>
        </p:sp>
      </p:grpSp>
      <p:sp>
        <p:nvSpPr>
          <p:cNvPr id="61" name="Flowchart: Merge 29"/>
          <p:cNvSpPr/>
          <p:nvPr/>
        </p:nvSpPr>
        <p:spPr>
          <a:xfrm>
            <a:off x="3125088"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68630" name="Rektangel 76"/>
          <p:cNvSpPr>
            <a:spLocks noChangeArrowheads="1"/>
          </p:cNvSpPr>
          <p:nvPr/>
        </p:nvSpPr>
        <p:spPr bwMode="auto">
          <a:xfrm>
            <a:off x="3825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产品配套交付检查</a:t>
            </a:r>
            <a:endParaRPr lang="da-DK" sz="2400">
              <a:latin typeface="华文新魏" pitchFamily="2" charset="-122"/>
              <a:ea typeface="华文新魏" pitchFamily="2" charset="-122"/>
            </a:endParaRPr>
          </a:p>
        </p:txBody>
      </p:sp>
      <p:grpSp>
        <p:nvGrpSpPr>
          <p:cNvPr id="68631" name="Group 96"/>
          <p:cNvGrpSpPr>
            <a:grpSpLocks/>
          </p:cNvGrpSpPr>
          <p:nvPr/>
        </p:nvGrpSpPr>
        <p:grpSpPr bwMode="auto">
          <a:xfrm>
            <a:off x="6927850" y="1228725"/>
            <a:ext cx="1041400" cy="1062038"/>
            <a:chOff x="1016388" y="738757"/>
            <a:chExt cx="731924" cy="747989"/>
          </a:xfrm>
        </p:grpSpPr>
        <p:grpSp>
          <p:nvGrpSpPr>
            <p:cNvPr id="68647" name="Group 51"/>
            <p:cNvGrpSpPr>
              <a:grpSpLocks/>
            </p:cNvGrpSpPr>
            <p:nvPr/>
          </p:nvGrpSpPr>
          <p:grpSpPr bwMode="auto">
            <a:xfrm>
              <a:off x="1016388" y="754823"/>
              <a:ext cx="731924" cy="731923"/>
              <a:chOff x="1704975" y="1095375"/>
              <a:chExt cx="1514475" cy="1514475"/>
            </a:xfrm>
          </p:grpSpPr>
          <p:sp>
            <p:nvSpPr>
              <p:cNvPr id="66" name="Oval 34"/>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67"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68648"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5</a:t>
              </a:r>
            </a:p>
          </p:txBody>
        </p:sp>
      </p:grpSp>
      <p:sp>
        <p:nvSpPr>
          <p:cNvPr id="68" name="Flowchart: Merge 36"/>
          <p:cNvSpPr/>
          <p:nvPr/>
        </p:nvSpPr>
        <p:spPr>
          <a:xfrm>
            <a:off x="6060312"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dirty="0">
              <a:solidFill>
                <a:srgbClr val="3333FF"/>
              </a:solidFill>
              <a:latin typeface="华文新魏" pitchFamily="2" charset="-122"/>
              <a:ea typeface="华文新魏" pitchFamily="2" charset="-122"/>
            </a:endParaRPr>
          </a:p>
        </p:txBody>
      </p:sp>
      <p:sp>
        <p:nvSpPr>
          <p:cNvPr id="68635" name="Rektangel 76"/>
          <p:cNvSpPr>
            <a:spLocks noChangeArrowheads="1"/>
          </p:cNvSpPr>
          <p:nvPr/>
        </p:nvSpPr>
        <p:spPr bwMode="auto">
          <a:xfrm>
            <a:off x="6786563"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例行试验的检验</a:t>
            </a:r>
            <a:endParaRPr lang="da-DK" sz="2400">
              <a:latin typeface="华文新魏" pitchFamily="2" charset="-122"/>
              <a:ea typeface="华文新魏" pitchFamily="2" charset="-122"/>
            </a:endParaRPr>
          </a:p>
        </p:txBody>
      </p:sp>
      <p:grpSp>
        <p:nvGrpSpPr>
          <p:cNvPr id="68636" name="Group 96"/>
          <p:cNvGrpSpPr>
            <a:grpSpLocks/>
          </p:cNvGrpSpPr>
          <p:nvPr/>
        </p:nvGrpSpPr>
        <p:grpSpPr bwMode="auto">
          <a:xfrm>
            <a:off x="6927850" y="3724275"/>
            <a:ext cx="1041400" cy="1063625"/>
            <a:chOff x="1016388" y="738757"/>
            <a:chExt cx="731924" cy="747991"/>
          </a:xfrm>
        </p:grpSpPr>
        <p:grpSp>
          <p:nvGrpSpPr>
            <p:cNvPr id="68641" name="Group 51"/>
            <p:cNvGrpSpPr>
              <a:grpSpLocks/>
            </p:cNvGrpSpPr>
            <p:nvPr/>
          </p:nvGrpSpPr>
          <p:grpSpPr bwMode="auto">
            <a:xfrm>
              <a:off x="1016388" y="754824"/>
              <a:ext cx="731924" cy="731924"/>
              <a:chOff x="1704975" y="1095375"/>
              <a:chExt cx="1514475" cy="1514475"/>
            </a:xfrm>
          </p:grpSpPr>
          <p:sp>
            <p:nvSpPr>
              <p:cNvPr id="73" name="Oval 41"/>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74"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68642"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6</a:t>
              </a:r>
            </a:p>
          </p:txBody>
        </p:sp>
      </p:grpSp>
      <p:sp>
        <p:nvSpPr>
          <p:cNvPr id="75" name="Flowchart: Merge 43"/>
          <p:cNvSpPr/>
          <p:nvPr/>
        </p:nvSpPr>
        <p:spPr>
          <a:xfrm>
            <a:off x="6060312"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68640" name="Rektangel 76"/>
          <p:cNvSpPr>
            <a:spLocks noChangeArrowheads="1"/>
          </p:cNvSpPr>
          <p:nvPr/>
        </p:nvSpPr>
        <p:spPr bwMode="auto">
          <a:xfrm>
            <a:off x="6761163"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检验记录的填写</a:t>
            </a:r>
            <a:endParaRPr lang="da-DK" sz="2400">
              <a:latin typeface="华文新魏" pitchFamily="2" charset="-122"/>
              <a:ea typeface="华文新魏" pitchFamily="2" charset="-122"/>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外购器材和外协件的检验</a:t>
            </a:r>
          </a:p>
        </p:txBody>
      </p:sp>
      <p:sp>
        <p:nvSpPr>
          <p:cNvPr id="69635"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69636"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69637"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69638" name="矩形 1"/>
          <p:cNvSpPr>
            <a:spLocks noChangeArrowheads="1"/>
          </p:cNvSpPr>
          <p:nvPr/>
        </p:nvSpPr>
        <p:spPr bwMode="auto">
          <a:xfrm>
            <a:off x="533400" y="1219200"/>
            <a:ext cx="8077200" cy="48625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进货检验的基本条件和要求</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2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供方在</a:t>
            </a:r>
            <a:r>
              <a:rPr lang="zh-CN" altLang="en-US" sz="2000" b="1" dirty="0">
                <a:solidFill>
                  <a:srgbClr val="FF0000"/>
                </a:solidFill>
                <a:latin typeface="微软雅黑" pitchFamily="34" charset="-122"/>
                <a:ea typeface="微软雅黑" pitchFamily="34" charset="-122"/>
              </a:rPr>
              <a:t>合格供方名单内</a:t>
            </a:r>
            <a:r>
              <a:rPr lang="zh-CN" altLang="en-US" sz="2000" dirty="0">
                <a:latin typeface="微软雅黑" pitchFamily="34" charset="-122"/>
                <a:ea typeface="微软雅黑" pitchFamily="34" charset="-122"/>
              </a:rPr>
              <a:t>，名单之外的各相关部门提交审批手续。</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必须有签署完整的</a:t>
            </a:r>
            <a:r>
              <a:rPr lang="zh-CN" altLang="en-US" sz="2000" b="1" dirty="0">
                <a:solidFill>
                  <a:srgbClr val="FF0000"/>
                </a:solidFill>
                <a:latin typeface="微软雅黑" pitchFamily="34" charset="-122"/>
                <a:ea typeface="微软雅黑" pitchFamily="34" charset="-122"/>
              </a:rPr>
              <a:t>质量证明文件</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外购相关部门应向质量检验部门提供</a:t>
            </a:r>
            <a:r>
              <a:rPr lang="zh-CN" altLang="en-US" sz="2000" b="1" dirty="0">
                <a:solidFill>
                  <a:srgbClr val="FF0000"/>
                </a:solidFill>
                <a:latin typeface="微软雅黑" pitchFamily="34" charset="-122"/>
                <a:ea typeface="微软雅黑" pitchFamily="34" charset="-122"/>
              </a:rPr>
              <a:t>验收所需</a:t>
            </a:r>
            <a:r>
              <a:rPr lang="zh-CN" altLang="en-US" sz="2000" dirty="0">
                <a:latin typeface="微软雅黑" pitchFamily="34" charset="-122"/>
                <a:ea typeface="微软雅黑" pitchFamily="34" charset="-122"/>
              </a:rPr>
              <a:t>的文件资料。</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复验的</a:t>
            </a:r>
            <a:r>
              <a:rPr lang="zh-CN" altLang="en-US" sz="2000" b="1" dirty="0">
                <a:solidFill>
                  <a:srgbClr val="FF0000"/>
                </a:solidFill>
                <a:latin typeface="微软雅黑" pitchFamily="34" charset="-122"/>
                <a:ea typeface="微软雅黑" pitchFamily="34" charset="-122"/>
              </a:rPr>
              <a:t>检验方法</a:t>
            </a:r>
            <a:r>
              <a:rPr lang="zh-CN" altLang="en-US" sz="2000" dirty="0">
                <a:latin typeface="微软雅黑" pitchFamily="34" charset="-122"/>
                <a:ea typeface="微软雅黑" pitchFamily="34" charset="-122"/>
              </a:rPr>
              <a:t>和要求应符合有关标准或合同的规定。</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作为验收依据的技术文件应</a:t>
            </a:r>
            <a:r>
              <a:rPr lang="zh-CN" altLang="en-US" sz="2000" b="1" dirty="0">
                <a:solidFill>
                  <a:srgbClr val="FF0000"/>
                </a:solidFill>
                <a:latin typeface="微软雅黑" pitchFamily="34" charset="-122"/>
                <a:ea typeface="微软雅黑" pitchFamily="34" charset="-122"/>
              </a:rPr>
              <a:t>现行有效</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计量器具、试验设备经检定</a:t>
            </a:r>
            <a:r>
              <a:rPr lang="zh-CN" altLang="en-US" sz="2000" b="1" dirty="0">
                <a:solidFill>
                  <a:srgbClr val="FF0000"/>
                </a:solidFill>
                <a:latin typeface="微软雅黑" pitchFamily="34" charset="-122"/>
                <a:ea typeface="微软雅黑" pitchFamily="34" charset="-122"/>
              </a:rPr>
              <a:t>合格</a:t>
            </a:r>
            <a:r>
              <a:rPr lang="zh-CN" altLang="en-US" sz="2000" dirty="0">
                <a:latin typeface="微软雅黑" pitchFamily="34" charset="-122"/>
                <a:ea typeface="微软雅黑" pitchFamily="34" charset="-122"/>
              </a:rPr>
              <a:t>并在</a:t>
            </a:r>
            <a:r>
              <a:rPr lang="zh-CN" altLang="en-US" sz="2000" b="1" dirty="0">
                <a:solidFill>
                  <a:srgbClr val="FF0000"/>
                </a:solidFill>
                <a:latin typeface="微软雅黑" pitchFamily="34" charset="-122"/>
                <a:ea typeface="微软雅黑" pitchFamily="34" charset="-122"/>
              </a:rPr>
              <a:t>有效期</a:t>
            </a:r>
            <a:r>
              <a:rPr lang="zh-CN" altLang="en-US" sz="2000" dirty="0">
                <a:latin typeface="微软雅黑" pitchFamily="34" charset="-122"/>
                <a:ea typeface="微软雅黑" pitchFamily="34" charset="-122"/>
              </a:rPr>
              <a:t>内：</a:t>
            </a:r>
          </a:p>
          <a:p>
            <a:pPr marL="914400" lvl="1" indent="-457200">
              <a:lnSpc>
                <a:spcPct val="150000"/>
              </a:lnSpc>
              <a:buFont typeface="Arial" charset="0"/>
              <a:buAutoNum type="arabicPeriod"/>
            </a:pPr>
            <a:r>
              <a:rPr lang="zh-CN" altLang="en-US" sz="2000" b="1" dirty="0">
                <a:solidFill>
                  <a:srgbClr val="FF0000"/>
                </a:solidFill>
                <a:latin typeface="微软雅黑" pitchFamily="34" charset="-122"/>
                <a:ea typeface="微软雅黑" pitchFamily="34" charset="-122"/>
              </a:rPr>
              <a:t>定期</a:t>
            </a:r>
            <a:r>
              <a:rPr lang="zh-CN" altLang="en-US" sz="2000" dirty="0">
                <a:latin typeface="微软雅黑" pitchFamily="34" charset="-122"/>
                <a:ea typeface="微软雅黑" pitchFamily="34" charset="-122"/>
              </a:rPr>
              <a:t>对器材的质量情况进行分析研究，反馈信息，向上级报告。</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进口器材按有关技术文件的要求进行入厂（所）</a:t>
            </a:r>
            <a:r>
              <a:rPr lang="zh-CN" altLang="en-US" sz="2000" b="1" dirty="0">
                <a:solidFill>
                  <a:srgbClr val="FF0000"/>
                </a:solidFill>
                <a:latin typeface="微软雅黑" pitchFamily="34" charset="-122"/>
                <a:ea typeface="微软雅黑" pitchFamily="34" charset="-122"/>
              </a:rPr>
              <a:t>复验</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a:pPr>
            <a:endParaRPr lang="zh-CN" altLang="en-US" sz="20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外购器材和外协件的检验</a:t>
            </a:r>
          </a:p>
        </p:txBody>
      </p:sp>
      <p:sp>
        <p:nvSpPr>
          <p:cNvPr id="70659"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70660"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70661"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2" name="矩形 1"/>
          <p:cNvSpPr/>
          <p:nvPr/>
        </p:nvSpPr>
        <p:spPr>
          <a:xfrm>
            <a:off x="533400" y="1219200"/>
            <a:ext cx="8077200" cy="4778375"/>
          </a:xfrm>
          <a:prstGeom prst="rect">
            <a:avLst/>
          </a:prstGeom>
        </p:spPr>
        <p:txBody>
          <a:bodyPr>
            <a:spAutoFit/>
          </a:bodyPr>
          <a:lstStyle/>
          <a:p>
            <a:pPr>
              <a:buFont typeface="Wingdings" pitchFamily="2" charset="2"/>
              <a:buChar char="p"/>
              <a:defRPr/>
            </a:pPr>
            <a:r>
              <a:rPr lang="zh-CN" altLang="en-US" sz="2800" dirty="0">
                <a:solidFill>
                  <a:srgbClr val="3333FF"/>
                </a:solidFill>
                <a:latin typeface="华文新魏" pitchFamily="2" charset="-122"/>
                <a:ea typeface="华文新魏" pitchFamily="2" charset="-122"/>
              </a:rPr>
              <a:t>进货检验的基本条件和要求</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defRPr/>
            </a:pPr>
            <a:endParaRPr lang="en-US" altLang="zh-CN" sz="2000" dirty="0">
              <a:latin typeface="微软雅黑" pitchFamily="34" charset="-122"/>
              <a:ea typeface="微软雅黑" pitchFamily="34" charset="-122"/>
            </a:endParaRPr>
          </a:p>
          <a:p>
            <a:pPr marL="914400" lvl="1" indent="-457200">
              <a:lnSpc>
                <a:spcPct val="150000"/>
              </a:lnSpc>
              <a:buFont typeface="+mj-lt"/>
              <a:buAutoNum type="arabicPeriod" startAt="9"/>
              <a:defRPr/>
            </a:pPr>
            <a:r>
              <a:rPr lang="en-US" altLang="zh-CN" sz="2000" dirty="0" smtClean="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紧急</a:t>
            </a:r>
            <a:r>
              <a:rPr lang="zh-CN" altLang="en-US" sz="2000" dirty="0">
                <a:latin typeface="微软雅黑" pitchFamily="34" charset="-122"/>
                <a:ea typeface="微软雅黑" pitchFamily="34" charset="-122"/>
              </a:rPr>
              <a:t>放行”时，必须符合下列条件和要求：</a:t>
            </a:r>
            <a:endParaRPr lang="en-US" altLang="zh-CN" sz="2000" dirty="0">
              <a:latin typeface="微软雅黑" pitchFamily="34" charset="-122"/>
              <a:ea typeface="微软雅黑" pitchFamily="34" charset="-122"/>
            </a:endParaRPr>
          </a:p>
          <a:p>
            <a:pPr marL="914400" lvl="1" indent="-457200">
              <a:lnSpc>
                <a:spcPct val="150000"/>
              </a:lnSpc>
              <a:buFont typeface="+mj-lt"/>
              <a:buAutoNum type="arabicPeriod" startAt="9"/>
              <a:defRPr/>
            </a:pPr>
            <a:endParaRPr lang="zh-CN" altLang="en-US" sz="1100" dirty="0">
              <a:latin typeface="微软雅黑" pitchFamily="34" charset="-122"/>
              <a:ea typeface="微软雅黑" pitchFamily="34" charset="-122"/>
            </a:endParaRPr>
          </a:p>
          <a:p>
            <a:pPr lvl="1">
              <a:lnSpc>
                <a:spcPct val="150000"/>
              </a:lnSpc>
              <a:defRPr/>
            </a:pPr>
            <a:r>
              <a:rPr lang="zh-CN" altLang="en-US" sz="2000" dirty="0">
                <a:latin typeface="微软雅黑" pitchFamily="34" charset="-122"/>
                <a:ea typeface="微软雅黑" pitchFamily="34" charset="-122"/>
              </a:rPr>
              <a:t>    </a:t>
            </a:r>
            <a:r>
              <a:rPr lang="en-US" altLang="zh-CN" sz="2000" dirty="0">
                <a:latin typeface="微软雅黑" pitchFamily="34" charset="-122"/>
                <a:ea typeface="微软雅黑" pitchFamily="34" charset="-122"/>
              </a:rPr>
              <a:t>a)</a:t>
            </a:r>
            <a:r>
              <a:rPr lang="zh-CN" altLang="en-US" sz="2000" dirty="0">
                <a:latin typeface="微软雅黑" pitchFamily="34" charset="-122"/>
                <a:ea typeface="微软雅黑" pitchFamily="34" charset="-122"/>
              </a:rPr>
              <a:t> 经检验部门</a:t>
            </a:r>
            <a:r>
              <a:rPr lang="zh-CN" altLang="en-US" sz="2000" b="1" dirty="0">
                <a:solidFill>
                  <a:srgbClr val="FF0000"/>
                </a:solidFill>
                <a:latin typeface="微软雅黑" pitchFamily="34" charset="-122"/>
                <a:ea typeface="微软雅黑" pitchFamily="34" charset="-122"/>
              </a:rPr>
              <a:t>会签</a:t>
            </a:r>
            <a:r>
              <a:rPr lang="zh-CN" altLang="en-US" sz="2000" dirty="0">
                <a:latin typeface="微软雅黑" pitchFamily="34" charset="-122"/>
                <a:ea typeface="微软雅黑" pitchFamily="34" charset="-122"/>
              </a:rPr>
              <a:t>同意，并由厂级主管领导</a:t>
            </a:r>
            <a:r>
              <a:rPr lang="zh-CN" altLang="en-US" sz="2000" b="1" dirty="0">
                <a:solidFill>
                  <a:srgbClr val="FF0000"/>
                </a:solidFill>
                <a:latin typeface="微软雅黑" pitchFamily="34" charset="-122"/>
                <a:ea typeface="微软雅黑" pitchFamily="34" charset="-122"/>
              </a:rPr>
              <a:t>批准</a:t>
            </a:r>
            <a:r>
              <a:rPr lang="zh-CN" altLang="en-US" sz="2000" dirty="0">
                <a:latin typeface="微软雅黑" pitchFamily="34" charset="-122"/>
                <a:ea typeface="微软雅黑" pitchFamily="34" charset="-122"/>
              </a:rPr>
              <a:t>。</a:t>
            </a:r>
          </a:p>
          <a:p>
            <a:pPr lvl="1">
              <a:lnSpc>
                <a:spcPct val="150000"/>
              </a:lnSpc>
              <a:defRPr/>
            </a:pPr>
            <a:r>
              <a:rPr lang="zh-CN" altLang="en-US" sz="2000" dirty="0">
                <a:latin typeface="微软雅黑" pitchFamily="34" charset="-122"/>
                <a:ea typeface="微软雅黑" pitchFamily="34" charset="-122"/>
              </a:rPr>
              <a:t>    </a:t>
            </a:r>
            <a:r>
              <a:rPr lang="en-US" altLang="zh-CN" sz="2000" dirty="0">
                <a:latin typeface="微软雅黑" pitchFamily="34" charset="-122"/>
                <a:ea typeface="微软雅黑" pitchFamily="34" charset="-122"/>
              </a:rPr>
              <a:t>b)</a:t>
            </a:r>
            <a:r>
              <a:rPr lang="zh-CN" altLang="en-US" sz="2000" dirty="0">
                <a:latin typeface="微软雅黑" pitchFamily="34" charset="-122"/>
                <a:ea typeface="微软雅黑" pitchFamily="34" charset="-122"/>
              </a:rPr>
              <a:t> 做好</a:t>
            </a:r>
            <a:r>
              <a:rPr lang="zh-CN" altLang="en-US" sz="2000" b="1" dirty="0">
                <a:solidFill>
                  <a:srgbClr val="FF0000"/>
                </a:solidFill>
                <a:latin typeface="微软雅黑" pitchFamily="34" charset="-122"/>
                <a:ea typeface="微软雅黑" pitchFamily="34" charset="-122"/>
              </a:rPr>
              <a:t>标识</a:t>
            </a:r>
            <a:r>
              <a:rPr lang="zh-CN" altLang="en-US" sz="2000" dirty="0">
                <a:latin typeface="微软雅黑" pitchFamily="34" charset="-122"/>
                <a:ea typeface="微软雅黑" pitchFamily="34" charset="-122"/>
              </a:rPr>
              <a:t>，保持</a:t>
            </a:r>
            <a:r>
              <a:rPr lang="zh-CN" altLang="en-US" sz="2000" b="1" dirty="0">
                <a:solidFill>
                  <a:srgbClr val="FF0000"/>
                </a:solidFill>
                <a:latin typeface="微软雅黑" pitchFamily="34" charset="-122"/>
                <a:ea typeface="微软雅黑" pitchFamily="34" charset="-122"/>
              </a:rPr>
              <a:t>可追溯性</a:t>
            </a:r>
            <a:r>
              <a:rPr lang="zh-CN" altLang="en-US" sz="2000" dirty="0">
                <a:latin typeface="微软雅黑" pitchFamily="34" charset="-122"/>
                <a:ea typeface="微软雅黑" pitchFamily="34" charset="-122"/>
              </a:rPr>
              <a:t>，并应规定解决</a:t>
            </a:r>
            <a:r>
              <a:rPr lang="zh-CN" altLang="en-US" sz="2000" b="1" dirty="0">
                <a:solidFill>
                  <a:srgbClr val="FF0000"/>
                </a:solidFill>
                <a:latin typeface="微软雅黑" pitchFamily="34" charset="-122"/>
                <a:ea typeface="微软雅黑" pitchFamily="34" charset="-122"/>
              </a:rPr>
              <a:t>时限</a:t>
            </a:r>
            <a:r>
              <a:rPr lang="zh-CN" altLang="en-US" sz="2000" dirty="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lvl="1">
              <a:lnSpc>
                <a:spcPct val="150000"/>
              </a:lnSpc>
              <a:defRPr/>
            </a:pPr>
            <a:r>
              <a:rPr lang="zh-CN" altLang="en-US" sz="2000" dirty="0">
                <a:latin typeface="微软雅黑" pitchFamily="34" charset="-122"/>
                <a:ea typeface="微软雅黑" pitchFamily="34" charset="-122"/>
              </a:rPr>
              <a:t>    </a:t>
            </a:r>
            <a:r>
              <a:rPr lang="en-US" altLang="zh-CN" sz="2000" dirty="0">
                <a:latin typeface="微软雅黑" pitchFamily="34" charset="-122"/>
                <a:ea typeface="微软雅黑" pitchFamily="34" charset="-122"/>
              </a:rPr>
              <a:t>c) </a:t>
            </a:r>
            <a:r>
              <a:rPr lang="zh-CN" altLang="en-US" sz="2000" dirty="0">
                <a:latin typeface="微软雅黑" pitchFamily="34" charset="-122"/>
                <a:ea typeface="微软雅黑" pitchFamily="34" charset="-122"/>
              </a:rPr>
              <a:t>检验人员应在解决时限前完成验证或</a:t>
            </a:r>
            <a:r>
              <a:rPr lang="zh-CN" altLang="en-US" sz="2000" b="1" dirty="0">
                <a:solidFill>
                  <a:srgbClr val="FF0000"/>
                </a:solidFill>
                <a:latin typeface="微软雅黑" pitchFamily="34" charset="-122"/>
                <a:ea typeface="微软雅黑" pitchFamily="34" charset="-122"/>
              </a:rPr>
              <a:t>复验</a:t>
            </a:r>
            <a:r>
              <a:rPr lang="zh-CN" altLang="en-US" sz="2000" dirty="0">
                <a:latin typeface="微软雅黑" pitchFamily="34" charset="-122"/>
                <a:ea typeface="微软雅黑" pitchFamily="34" charset="-122"/>
              </a:rPr>
              <a:t>工作。</a:t>
            </a:r>
          </a:p>
          <a:p>
            <a:pPr lvl="1">
              <a:lnSpc>
                <a:spcPct val="150000"/>
              </a:lnSpc>
              <a:defRPr/>
            </a:pPr>
            <a:r>
              <a:rPr lang="zh-CN" altLang="en-US" sz="2000" dirty="0">
                <a:latin typeface="微软雅黑" pitchFamily="34" charset="-122"/>
                <a:ea typeface="微软雅黑" pitchFamily="34" charset="-122"/>
              </a:rPr>
              <a:t>    </a:t>
            </a:r>
            <a:r>
              <a:rPr lang="en-US" altLang="zh-CN" sz="2000" dirty="0">
                <a:latin typeface="微软雅黑" pitchFamily="34" charset="-122"/>
                <a:ea typeface="微软雅黑" pitchFamily="34" charset="-122"/>
              </a:rPr>
              <a:t>d) </a:t>
            </a:r>
            <a:r>
              <a:rPr lang="zh-CN" altLang="en-US" sz="2000" dirty="0">
                <a:latin typeface="微软雅黑" pitchFamily="34" charset="-122"/>
                <a:ea typeface="微软雅黑" pitchFamily="34" charset="-122"/>
              </a:rPr>
              <a:t>当复验</a:t>
            </a:r>
            <a:r>
              <a:rPr lang="zh-CN" altLang="en-US" sz="2000" b="1" dirty="0">
                <a:solidFill>
                  <a:srgbClr val="FF0000"/>
                </a:solidFill>
                <a:latin typeface="微软雅黑" pitchFamily="34" charset="-122"/>
                <a:ea typeface="微软雅黑" pitchFamily="34" charset="-122"/>
              </a:rPr>
              <a:t>合格</a:t>
            </a:r>
            <a:r>
              <a:rPr lang="zh-CN" altLang="en-US" sz="2000" dirty="0">
                <a:latin typeface="微软雅黑" pitchFamily="34" charset="-122"/>
                <a:ea typeface="微软雅黑" pitchFamily="34" charset="-122"/>
              </a:rPr>
              <a:t>后，应追踪到器材到达工序，恢复正常放行。</a:t>
            </a:r>
            <a:endParaRPr lang="en-US" altLang="zh-CN" sz="2000" dirty="0">
              <a:latin typeface="微软雅黑" pitchFamily="34" charset="-122"/>
              <a:ea typeface="微软雅黑" pitchFamily="34" charset="-122"/>
            </a:endParaRPr>
          </a:p>
          <a:p>
            <a:pPr lvl="1">
              <a:lnSpc>
                <a:spcPct val="150000"/>
              </a:lnSpc>
              <a:defRPr/>
            </a:pPr>
            <a:r>
              <a:rPr lang="zh-CN" altLang="en-US" sz="2000" dirty="0">
                <a:latin typeface="微软雅黑" pitchFamily="34" charset="-122"/>
                <a:ea typeface="微软雅黑" pitchFamily="34" charset="-122"/>
              </a:rPr>
              <a:t>    </a:t>
            </a:r>
            <a:r>
              <a:rPr lang="en-US" altLang="zh-CN" sz="2000" dirty="0">
                <a:latin typeface="微软雅黑" pitchFamily="34" charset="-122"/>
                <a:ea typeface="微软雅黑" pitchFamily="34" charset="-122"/>
              </a:rPr>
              <a:t>e)</a:t>
            </a:r>
            <a:r>
              <a:rPr lang="zh-CN" altLang="en-US" sz="2000" dirty="0">
                <a:latin typeface="微软雅黑" pitchFamily="34" charset="-122"/>
                <a:ea typeface="微软雅黑" pitchFamily="34" charset="-122"/>
              </a:rPr>
              <a:t>当复验</a:t>
            </a:r>
            <a:r>
              <a:rPr lang="zh-CN" altLang="en-US" sz="2000" b="1" dirty="0">
                <a:solidFill>
                  <a:srgbClr val="FF0000"/>
                </a:solidFill>
                <a:latin typeface="微软雅黑" pitchFamily="34" charset="-122"/>
                <a:ea typeface="微软雅黑" pitchFamily="34" charset="-122"/>
              </a:rPr>
              <a:t>不合格</a:t>
            </a:r>
            <a:r>
              <a:rPr lang="zh-CN" altLang="en-US" sz="2000" dirty="0">
                <a:latin typeface="微软雅黑" pitchFamily="34" charset="-122"/>
                <a:ea typeface="微软雅黑" pitchFamily="34" charset="-122"/>
              </a:rPr>
              <a:t>时，应立即追回紧急放行器材，已生产的产品按不合格品处理：</a:t>
            </a:r>
          </a:p>
          <a:p>
            <a:pPr marL="914400" lvl="1" indent="-457200">
              <a:lnSpc>
                <a:spcPct val="150000"/>
              </a:lnSpc>
              <a:buFont typeface="+mj-lt"/>
              <a:buAutoNum type="arabicPeriod" startAt="9"/>
              <a:defRPr/>
            </a:pPr>
            <a:endParaRPr lang="zh-CN" altLang="en-US" sz="20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概念与术语</a:t>
            </a:r>
          </a:p>
        </p:txBody>
      </p:sp>
      <p:sp>
        <p:nvSpPr>
          <p:cNvPr id="4" name="内容占位符 2"/>
          <p:cNvSpPr>
            <a:spLocks noGrp="1"/>
          </p:cNvSpPr>
          <p:nvPr>
            <p:ph idx="1"/>
          </p:nvPr>
        </p:nvSpPr>
        <p:spPr>
          <a:xfrm>
            <a:off x="-76200" y="1066800"/>
            <a:ext cx="8763000" cy="5211763"/>
          </a:xfrm>
        </p:spPr>
        <p:txBody>
          <a:bodyPr/>
          <a:lstStyle/>
          <a:p>
            <a:pPr marL="685800" lvl="2" defTabSz="1200150" eaLnBrk="1" hangingPunct="1">
              <a:lnSpc>
                <a:spcPct val="90000"/>
              </a:lnSpc>
              <a:spcAft>
                <a:spcPct val="15000"/>
              </a:spcAft>
              <a:buFontTx/>
              <a:buChar char="••"/>
              <a:defRPr/>
            </a:pPr>
            <a:endParaRPr lang="en-US" altLang="zh-CN" sz="800" kern="1200" dirty="0" smtClean="0">
              <a:solidFill>
                <a:srgbClr val="3333FF"/>
              </a:solidFill>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800" kern="1200" dirty="0" smtClean="0">
                <a:solidFill>
                  <a:srgbClr val="3333FF"/>
                </a:solidFill>
                <a:latin typeface="微软雅黑" pitchFamily="34" charset="-122"/>
                <a:ea typeface="微软雅黑" pitchFamily="34" charset="-122"/>
              </a:rPr>
              <a:t>关键工序</a:t>
            </a: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产品在生产过程中需要实施重点控制的工序。</a:t>
            </a:r>
            <a:endParaRPr lang="en-US" altLang="zh-CN" sz="2400" dirty="0" smtClean="0">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包括：</a:t>
            </a:r>
            <a:endParaRPr lang="en-US" altLang="zh-CN" sz="2400"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dirty="0" smtClean="0">
                <a:latin typeface="微软雅黑" pitchFamily="34" charset="-122"/>
                <a:ea typeface="微软雅黑" pitchFamily="34" charset="-122"/>
              </a:rPr>
              <a:t>形成关键特性、重要特性的工序；</a:t>
            </a:r>
            <a:endParaRPr lang="en-US" altLang="zh-CN"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dirty="0" smtClean="0">
                <a:latin typeface="微软雅黑" pitchFamily="34" charset="-122"/>
                <a:ea typeface="微软雅黑" pitchFamily="34" charset="-122"/>
              </a:rPr>
              <a:t>加工中质量不稳定的工序；</a:t>
            </a:r>
            <a:endParaRPr lang="en-US" altLang="zh-CN"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dirty="0" smtClean="0">
                <a:latin typeface="微软雅黑" pitchFamily="34" charset="-122"/>
                <a:ea typeface="微软雅黑" pitchFamily="34" charset="-122"/>
              </a:rPr>
              <a:t>加工周期长、原材料昂贵、出废品后经济损失较大的工序；</a:t>
            </a:r>
            <a:endParaRPr lang="en-US" altLang="zh-CN"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dirty="0" smtClean="0">
                <a:latin typeface="微软雅黑" pitchFamily="34" charset="-122"/>
                <a:ea typeface="微软雅黑" pitchFamily="34" charset="-122"/>
              </a:rPr>
              <a:t>关键的、重要的外购件、外协件、原材料的入厂验收工序。</a:t>
            </a:r>
            <a:endParaRPr lang="en-US" altLang="zh-CN"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endParaRPr lang="en-US" altLang="zh-CN" sz="1050" dirty="0" smtClean="0">
              <a:solidFill>
                <a:srgbClr val="3333FF"/>
              </a:solidFill>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800" dirty="0" smtClean="0">
                <a:solidFill>
                  <a:srgbClr val="3333FF"/>
                </a:solidFill>
                <a:latin typeface="微软雅黑" pitchFamily="34" charset="-122"/>
                <a:ea typeface="微软雅黑" pitchFamily="34" charset="-122"/>
              </a:rPr>
              <a:t>最终产品</a:t>
            </a:r>
            <a:endParaRPr lang="zh-CN" altLang="en-US" sz="2800" kern="1200" dirty="0" smtClean="0">
              <a:solidFill>
                <a:srgbClr val="3333FF"/>
              </a:solidFill>
              <a:latin typeface="微软雅黑" pitchFamily="34" charset="-122"/>
              <a:ea typeface="微软雅黑" pitchFamily="34" charset="-122"/>
            </a:endParaRPr>
          </a:p>
          <a:p>
            <a:pPr marL="1143000" lvl="3" defTabSz="1200150" eaLnBrk="1" hangingPunct="1">
              <a:lnSpc>
                <a:spcPct val="90000"/>
              </a:lnSpc>
              <a:spcAft>
                <a:spcPct val="15000"/>
              </a:spcAft>
              <a:buFontTx/>
              <a:buChar char="••"/>
              <a:defRPr/>
            </a:pPr>
            <a:r>
              <a:rPr lang="zh-CN" altLang="en-US" sz="2400" kern="1200" dirty="0" smtClean="0">
                <a:latin typeface="微软雅黑" pitchFamily="34" charset="-122"/>
                <a:ea typeface="微软雅黑" pitchFamily="34" charset="-122"/>
              </a:rPr>
              <a:t>已加工完毕或装配完毕可以提交定货方或使用方          验收的产品。</a:t>
            </a:r>
            <a:endParaRPr lang="en-US" altLang="zh-CN" sz="2400" kern="1200" dirty="0" smtClean="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外购器材和外协件的检验</a:t>
            </a:r>
          </a:p>
        </p:txBody>
      </p:sp>
      <p:sp>
        <p:nvSpPr>
          <p:cNvPr id="7168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7168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7168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71686" name="矩形 1"/>
          <p:cNvSpPr>
            <a:spLocks noChangeArrowheads="1"/>
          </p:cNvSpPr>
          <p:nvPr/>
        </p:nvSpPr>
        <p:spPr bwMode="auto">
          <a:xfrm>
            <a:off x="533400" y="1219200"/>
            <a:ext cx="8077200" cy="3940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外购器材的入库检验</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2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质量</a:t>
            </a:r>
            <a:r>
              <a:rPr lang="zh-CN" altLang="en-US" sz="2000" b="1" dirty="0">
                <a:solidFill>
                  <a:srgbClr val="FF0000"/>
                </a:solidFill>
                <a:latin typeface="微软雅黑" pitchFamily="34" charset="-122"/>
                <a:ea typeface="微软雅黑" pitchFamily="34" charset="-122"/>
              </a:rPr>
              <a:t>文件齐全</a:t>
            </a:r>
            <a:r>
              <a:rPr lang="zh-CN" altLang="en-US" sz="2000" dirty="0">
                <a:latin typeface="微软雅黑" pitchFamily="34" charset="-122"/>
                <a:ea typeface="微软雅黑" pitchFamily="34" charset="-122"/>
              </a:rPr>
              <a:t>、内容符合规定。</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器材各参数与质量证明文件</a:t>
            </a:r>
            <a:r>
              <a:rPr lang="zh-CN" altLang="en-US" sz="2000" b="1" dirty="0">
                <a:solidFill>
                  <a:srgbClr val="FF0000"/>
                </a:solidFill>
                <a:latin typeface="微软雅黑" pitchFamily="34" charset="-122"/>
                <a:ea typeface="微软雅黑" pitchFamily="34" charset="-122"/>
              </a:rPr>
              <a:t>相符</a:t>
            </a:r>
            <a:r>
              <a:rPr lang="zh-CN" altLang="en-US" sz="2000" dirty="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器材包装</a:t>
            </a:r>
            <a:r>
              <a:rPr lang="zh-CN" altLang="en-US" sz="2000" b="1" dirty="0">
                <a:solidFill>
                  <a:srgbClr val="FF0000"/>
                </a:solidFill>
                <a:latin typeface="微软雅黑" pitchFamily="34" charset="-122"/>
                <a:ea typeface="微软雅黑" pitchFamily="34" charset="-122"/>
              </a:rPr>
              <a:t>配套齐全</a:t>
            </a:r>
            <a:r>
              <a:rPr lang="zh-CN" altLang="en-US" sz="2000" dirty="0">
                <a:latin typeface="微软雅黑" pitchFamily="34" charset="-122"/>
                <a:ea typeface="微软雅黑" pitchFamily="34" charset="-122"/>
              </a:rPr>
              <a:t>，封印完整。</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器材的油封期、保管期、贮存期、</a:t>
            </a:r>
            <a:r>
              <a:rPr lang="zh-CN" altLang="en-US" sz="2000" b="1" dirty="0">
                <a:solidFill>
                  <a:srgbClr val="FF0000"/>
                </a:solidFill>
                <a:latin typeface="微软雅黑" pitchFamily="34" charset="-122"/>
                <a:ea typeface="微软雅黑" pitchFamily="34" charset="-122"/>
              </a:rPr>
              <a:t>有效期</a:t>
            </a:r>
            <a:r>
              <a:rPr lang="zh-CN" altLang="en-US" sz="2000" dirty="0">
                <a:latin typeface="微软雅黑" pitchFamily="34" charset="-122"/>
                <a:ea typeface="微软雅黑" pitchFamily="34" charset="-122"/>
              </a:rPr>
              <a:t>等符合规定要求；</a:t>
            </a:r>
          </a:p>
          <a:p>
            <a:pPr marL="914400" lvl="1" indent="-457200">
              <a:lnSpc>
                <a:spcPct val="150000"/>
              </a:lnSpc>
              <a:buFont typeface="Arial" charset="0"/>
              <a:buAutoNum type="arabicPeriod"/>
            </a:pPr>
            <a:r>
              <a:rPr lang="zh-CN" altLang="en-US" sz="2000" b="1" dirty="0">
                <a:solidFill>
                  <a:srgbClr val="FF0000"/>
                </a:solidFill>
                <a:latin typeface="微软雅黑" pitchFamily="34" charset="-122"/>
                <a:ea typeface="微软雅黑" pitchFamily="34" charset="-122"/>
              </a:rPr>
              <a:t>金属</a:t>
            </a:r>
            <a:r>
              <a:rPr lang="zh-CN" altLang="en-US" sz="2000" dirty="0">
                <a:latin typeface="微软雅黑" pitchFamily="34" charset="-122"/>
                <a:ea typeface="微软雅黑" pitchFamily="34" charset="-122"/>
              </a:rPr>
              <a:t>材料进行表面质量、尺寸检验、火花鉴别或分光检验，合格后按</a:t>
            </a:r>
            <a:r>
              <a:rPr lang="en-US" altLang="zh-CN" sz="2000" dirty="0">
                <a:latin typeface="微软雅黑" pitchFamily="34" charset="-122"/>
                <a:ea typeface="微软雅黑" pitchFamily="34" charset="-122"/>
              </a:rPr>
              <a:t>QJ 1386A</a:t>
            </a:r>
            <a:r>
              <a:rPr lang="zh-CN" altLang="en-US" sz="2000" dirty="0">
                <a:latin typeface="微软雅黑" pitchFamily="34" charset="-122"/>
                <a:ea typeface="微软雅黑" pitchFamily="34" charset="-122"/>
              </a:rPr>
              <a:t>进行理化复验；</a:t>
            </a:r>
            <a:r>
              <a:rPr lang="zh-CN" altLang="en-US" sz="2000" b="1" dirty="0">
                <a:solidFill>
                  <a:srgbClr val="FF0000"/>
                </a:solidFill>
                <a:latin typeface="微软雅黑" pitchFamily="34" charset="-122"/>
                <a:ea typeface="微软雅黑" pitchFamily="34" charset="-122"/>
              </a:rPr>
              <a:t>非金属</a:t>
            </a:r>
            <a:r>
              <a:rPr lang="zh-CN" altLang="en-US" sz="2000" dirty="0">
                <a:latin typeface="微软雅黑" pitchFamily="34" charset="-122"/>
                <a:ea typeface="微软雅黑" pitchFamily="34" charset="-122"/>
              </a:rPr>
              <a:t>材料按</a:t>
            </a:r>
            <a:r>
              <a:rPr lang="en-US" altLang="zh-CN" sz="2000" dirty="0">
                <a:latin typeface="微软雅黑" pitchFamily="34" charset="-122"/>
                <a:ea typeface="微软雅黑" pitchFamily="34" charset="-122"/>
              </a:rPr>
              <a:t>QJ 977A</a:t>
            </a:r>
            <a:r>
              <a:rPr lang="zh-CN" altLang="en-US" sz="2000" dirty="0">
                <a:latin typeface="微软雅黑" pitchFamily="34" charset="-122"/>
                <a:ea typeface="微软雅黑" pitchFamily="34" charset="-122"/>
              </a:rPr>
              <a:t>规定执行。</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外购器材和外协件的检验</a:t>
            </a:r>
          </a:p>
        </p:txBody>
      </p:sp>
      <p:sp>
        <p:nvSpPr>
          <p:cNvPr id="72707"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72708"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72709"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72710" name="矩形 1"/>
          <p:cNvSpPr>
            <a:spLocks noChangeArrowheads="1"/>
          </p:cNvSpPr>
          <p:nvPr/>
        </p:nvSpPr>
        <p:spPr bwMode="auto">
          <a:xfrm>
            <a:off x="533400" y="1219200"/>
            <a:ext cx="8077200" cy="3940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外购器材的入库检验</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200" dirty="0">
              <a:latin typeface="微软雅黑" pitchFamily="34" charset="-122"/>
              <a:ea typeface="微软雅黑" pitchFamily="34" charset="-122"/>
            </a:endParaRPr>
          </a:p>
          <a:p>
            <a:pPr marL="914400" lvl="1" indent="-457200">
              <a:lnSpc>
                <a:spcPct val="150000"/>
              </a:lnSpc>
              <a:buFont typeface="Arial" charset="0"/>
              <a:buAutoNum type="arabicPeriod" startAt="6"/>
            </a:pPr>
            <a:r>
              <a:rPr lang="zh-CN" altLang="en-US" sz="2000" dirty="0">
                <a:latin typeface="微软雅黑" pitchFamily="34" charset="-122"/>
                <a:ea typeface="微软雅黑" pitchFamily="34" charset="-122"/>
              </a:rPr>
              <a:t>几何尺寸、理化性能、电气参数测试和无损检验，由库房人员办理送检手续，检验部门复验后发出</a:t>
            </a:r>
            <a:r>
              <a:rPr lang="zh-CN" altLang="en-US" sz="2000" b="1" dirty="0">
                <a:solidFill>
                  <a:srgbClr val="FF0000"/>
                </a:solidFill>
                <a:latin typeface="微软雅黑" pitchFamily="34" charset="-122"/>
                <a:ea typeface="微软雅黑" pitchFamily="34" charset="-122"/>
              </a:rPr>
              <a:t>检验报告</a:t>
            </a:r>
            <a:r>
              <a:rPr lang="zh-CN" altLang="en-US" sz="2000" dirty="0">
                <a:latin typeface="微软雅黑" pitchFamily="34" charset="-122"/>
                <a:ea typeface="微软雅黑" pitchFamily="34" charset="-122"/>
              </a:rPr>
              <a:t>并给出</a:t>
            </a:r>
            <a:r>
              <a:rPr lang="zh-CN" altLang="en-US" sz="2000" b="1" dirty="0">
                <a:solidFill>
                  <a:srgbClr val="FF0000"/>
                </a:solidFill>
                <a:latin typeface="微软雅黑" pitchFamily="34" charset="-122"/>
                <a:ea typeface="微软雅黑" pitchFamily="34" charset="-122"/>
              </a:rPr>
              <a:t>检验结论</a:t>
            </a:r>
            <a:r>
              <a:rPr lang="zh-CN" altLang="en-US" sz="2000" dirty="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startAt="6"/>
            </a:pPr>
            <a:r>
              <a:rPr lang="zh-CN" altLang="en-US" sz="2000" dirty="0">
                <a:latin typeface="微软雅黑" pitchFamily="34" charset="-122"/>
                <a:ea typeface="微软雅黑" pitchFamily="34" charset="-122"/>
              </a:rPr>
              <a:t>本单位不能测试的项目，可由检验部门</a:t>
            </a:r>
            <a:r>
              <a:rPr lang="zh-CN" altLang="en-US" sz="2000" b="1" dirty="0">
                <a:solidFill>
                  <a:srgbClr val="FF0000"/>
                </a:solidFill>
                <a:latin typeface="微软雅黑" pitchFamily="34" charset="-122"/>
                <a:ea typeface="微软雅黑" pitchFamily="34" charset="-122"/>
              </a:rPr>
              <a:t>委托</a:t>
            </a:r>
            <a:r>
              <a:rPr lang="zh-CN" altLang="en-US" sz="2000" dirty="0">
                <a:latin typeface="微软雅黑" pitchFamily="34" charset="-122"/>
                <a:ea typeface="微软雅黑" pitchFamily="34" charset="-122"/>
              </a:rPr>
              <a:t>有资质单位进行。</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startAt="6"/>
            </a:pPr>
            <a:r>
              <a:rPr lang="zh-CN" altLang="en-US" sz="2000" b="1" dirty="0">
                <a:solidFill>
                  <a:srgbClr val="FF0000"/>
                </a:solidFill>
                <a:latin typeface="微软雅黑" pitchFamily="34" charset="-122"/>
                <a:ea typeface="微软雅黑" pitchFamily="34" charset="-122"/>
              </a:rPr>
              <a:t>电子元器件</a:t>
            </a:r>
            <a:r>
              <a:rPr lang="zh-CN" altLang="en-US" sz="2000" dirty="0">
                <a:latin typeface="微软雅黑" pitchFamily="34" charset="-122"/>
                <a:ea typeface="微软雅黑" pitchFamily="34" charset="-122"/>
              </a:rPr>
              <a:t>的复验与筛选分别按相应的规定送有关测试部门进行验收与筛选，并有筛选</a:t>
            </a:r>
            <a:r>
              <a:rPr lang="zh-CN" altLang="en-US" sz="2000" b="1" dirty="0">
                <a:solidFill>
                  <a:srgbClr val="FF0000"/>
                </a:solidFill>
                <a:latin typeface="微软雅黑" pitchFamily="34" charset="-122"/>
                <a:ea typeface="微软雅黑" pitchFamily="34" charset="-122"/>
              </a:rPr>
              <a:t>合格证</a:t>
            </a:r>
            <a:r>
              <a:rPr lang="zh-CN" altLang="en-US" sz="2000" dirty="0">
                <a:latin typeface="微软雅黑" pitchFamily="34" charset="-122"/>
                <a:ea typeface="微软雅黑" pitchFamily="34" charset="-122"/>
              </a:rPr>
              <a:t>和测试</a:t>
            </a:r>
            <a:r>
              <a:rPr lang="zh-CN" altLang="en-US" sz="2000" b="1" dirty="0">
                <a:solidFill>
                  <a:srgbClr val="FF0000"/>
                </a:solidFill>
                <a:latin typeface="微软雅黑" pitchFamily="34" charset="-122"/>
                <a:ea typeface="微软雅黑" pitchFamily="34" charset="-122"/>
              </a:rPr>
              <a:t>数据</a:t>
            </a:r>
            <a:r>
              <a:rPr lang="zh-CN" altLang="en-US" sz="2000" dirty="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startAt="6"/>
            </a:pPr>
            <a:r>
              <a:rPr lang="zh-CN" altLang="en-US" sz="2000" b="1" dirty="0">
                <a:solidFill>
                  <a:srgbClr val="FF0000"/>
                </a:solidFill>
                <a:latin typeface="微软雅黑" pitchFamily="34" charset="-122"/>
                <a:ea typeface="微软雅黑" pitchFamily="34" charset="-122"/>
              </a:rPr>
              <a:t>新研制</a:t>
            </a:r>
            <a:r>
              <a:rPr lang="zh-CN" altLang="en-US" sz="2000" dirty="0">
                <a:latin typeface="微软雅黑" pitchFamily="34" charset="-122"/>
                <a:ea typeface="微软雅黑" pitchFamily="34" charset="-122"/>
              </a:rPr>
              <a:t>或</a:t>
            </a:r>
            <a:r>
              <a:rPr lang="zh-CN" altLang="en-US" sz="2000" b="1" dirty="0">
                <a:solidFill>
                  <a:srgbClr val="FF0000"/>
                </a:solidFill>
                <a:latin typeface="微软雅黑" pitchFamily="34" charset="-122"/>
                <a:ea typeface="微软雅黑" pitchFamily="34" charset="-122"/>
              </a:rPr>
              <a:t>进口</a:t>
            </a:r>
            <a:r>
              <a:rPr lang="zh-CN" altLang="en-US" sz="2000" dirty="0">
                <a:latin typeface="微软雅黑" pitchFamily="34" charset="-122"/>
                <a:ea typeface="微软雅黑" pitchFamily="34" charset="-122"/>
              </a:rPr>
              <a:t>的各种材料按有关协议规定的技术条件复验。</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startAt="6"/>
            </a:pPr>
            <a:r>
              <a:rPr lang="zh-CN" altLang="en-US" sz="2000" b="1" dirty="0">
                <a:solidFill>
                  <a:srgbClr val="FF0000"/>
                </a:solidFill>
                <a:latin typeface="微软雅黑" pitchFamily="34" charset="-122"/>
                <a:ea typeface="微软雅黑" pitchFamily="34" charset="-122"/>
              </a:rPr>
              <a:t>其它</a:t>
            </a:r>
            <a:r>
              <a:rPr lang="zh-CN" altLang="en-US" sz="2000" dirty="0">
                <a:latin typeface="微软雅黑" pitchFamily="34" charset="-122"/>
                <a:ea typeface="微软雅黑" pitchFamily="34" charset="-122"/>
              </a:rPr>
              <a:t>器件按有关文件进行复验。</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外购器材和外协件的检验</a:t>
            </a:r>
          </a:p>
        </p:txBody>
      </p:sp>
      <p:sp>
        <p:nvSpPr>
          <p:cNvPr id="73731"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73732"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73733"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73734" name="矩形 1"/>
          <p:cNvSpPr>
            <a:spLocks noChangeArrowheads="1"/>
          </p:cNvSpPr>
          <p:nvPr/>
        </p:nvSpPr>
        <p:spPr bwMode="auto">
          <a:xfrm>
            <a:off x="533400" y="1219200"/>
            <a:ext cx="8077200" cy="4400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外购器材的入库流程</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2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器材进所后分类分批存放于指定地点，做好标识，</a:t>
            </a:r>
            <a:r>
              <a:rPr lang="zh-CN" altLang="en-US" sz="2000" b="1" dirty="0">
                <a:solidFill>
                  <a:srgbClr val="FF0000"/>
                </a:solidFill>
                <a:latin typeface="微软雅黑" pitchFamily="34" charset="-122"/>
                <a:ea typeface="微软雅黑" pitchFamily="34" charset="-122"/>
              </a:rPr>
              <a:t>入库检验</a:t>
            </a:r>
            <a:r>
              <a:rPr lang="zh-CN" altLang="en-US" sz="2000" dirty="0">
                <a:latin typeface="微软雅黑" pitchFamily="34" charset="-122"/>
                <a:ea typeface="微软雅黑" pitchFamily="34" charset="-122"/>
              </a:rPr>
              <a:t>合格后方可入库。</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b="1" dirty="0">
                <a:solidFill>
                  <a:srgbClr val="FF0000"/>
                </a:solidFill>
                <a:latin typeface="微软雅黑" pitchFamily="34" charset="-122"/>
                <a:ea typeface="微软雅黑" pitchFamily="34" charset="-122"/>
              </a:rPr>
              <a:t>定点供应</a:t>
            </a:r>
            <a:r>
              <a:rPr lang="zh-CN" altLang="en-US" sz="2000" dirty="0">
                <a:latin typeface="微软雅黑" pitchFamily="34" charset="-122"/>
                <a:ea typeface="微软雅黑" pitchFamily="34" charset="-122"/>
              </a:rPr>
              <a:t>的器材发生变化时须重新履行资格评价及审批手续。</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经复验</a:t>
            </a:r>
            <a:r>
              <a:rPr lang="zh-CN" altLang="en-US" sz="2000" b="1" dirty="0">
                <a:solidFill>
                  <a:srgbClr val="FF0000"/>
                </a:solidFill>
                <a:latin typeface="微软雅黑" pitchFamily="34" charset="-122"/>
                <a:ea typeface="微软雅黑" pitchFamily="34" charset="-122"/>
              </a:rPr>
              <a:t>合格</a:t>
            </a:r>
            <a:r>
              <a:rPr lang="zh-CN" altLang="en-US" sz="2000" dirty="0">
                <a:latin typeface="微软雅黑" pitchFamily="34" charset="-122"/>
                <a:ea typeface="微软雅黑" pitchFamily="34" charset="-122"/>
              </a:rPr>
              <a:t>的器材，库房人员负责按规定做好材料标识，办理入库手续；</a:t>
            </a:r>
            <a:r>
              <a:rPr lang="zh-CN" altLang="en-US" sz="2000" b="1" dirty="0">
                <a:solidFill>
                  <a:srgbClr val="FF0000"/>
                </a:solidFill>
                <a:latin typeface="微软雅黑" pitchFamily="34" charset="-122"/>
                <a:ea typeface="微软雅黑" pitchFamily="34" charset="-122"/>
              </a:rPr>
              <a:t>不合格</a:t>
            </a:r>
            <a:r>
              <a:rPr lang="zh-CN" altLang="en-US" sz="2000" dirty="0">
                <a:latin typeface="微软雅黑" pitchFamily="34" charset="-122"/>
                <a:ea typeface="微软雅黑" pitchFamily="34" charset="-122"/>
              </a:rPr>
              <a:t>的器材，由器材检验人员发出不合格通知给物资部门，由物资部门作出明显标识，严加隔离，按规定处理。</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外购器材入库验收时，应接规定填写各项检验和试验</a:t>
            </a:r>
            <a:r>
              <a:rPr lang="zh-CN" altLang="en-US" sz="2000" b="1" dirty="0">
                <a:solidFill>
                  <a:srgbClr val="FF0000"/>
                </a:solidFill>
                <a:latin typeface="微软雅黑" pitchFamily="34" charset="-122"/>
                <a:ea typeface="微软雅黑" pitchFamily="34" charset="-122"/>
              </a:rPr>
              <a:t>记录</a:t>
            </a:r>
            <a:r>
              <a:rPr lang="zh-CN" altLang="en-US" sz="2000" dirty="0">
                <a:latin typeface="微软雅黑" pitchFamily="34" charset="-122"/>
                <a:ea typeface="微软雅黑" pitchFamily="34" charset="-122"/>
              </a:rPr>
              <a:t>、报告，并定期整理分类，连同质量原始证明等一起</a:t>
            </a:r>
            <a:r>
              <a:rPr lang="zh-CN" altLang="en-US" sz="2000" b="1" dirty="0">
                <a:solidFill>
                  <a:srgbClr val="FF0000"/>
                </a:solidFill>
                <a:latin typeface="微软雅黑" pitchFamily="34" charset="-122"/>
                <a:ea typeface="微软雅黑" pitchFamily="34" charset="-122"/>
              </a:rPr>
              <a:t>存档</a:t>
            </a:r>
            <a:r>
              <a:rPr lang="zh-CN" altLang="en-US" sz="2000" dirty="0">
                <a:latin typeface="微软雅黑" pitchFamily="34" charset="-122"/>
                <a:ea typeface="微软雅黑" pitchFamily="34" charset="-122"/>
              </a:rPr>
              <a:t>保管。</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外购器材和外协件的检验</a:t>
            </a:r>
          </a:p>
        </p:txBody>
      </p:sp>
      <p:sp>
        <p:nvSpPr>
          <p:cNvPr id="74755"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74756"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74757"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74758" name="矩形 1"/>
          <p:cNvSpPr>
            <a:spLocks noChangeArrowheads="1"/>
          </p:cNvSpPr>
          <p:nvPr/>
        </p:nvSpPr>
        <p:spPr bwMode="auto">
          <a:xfrm>
            <a:off x="533400" y="1219200"/>
            <a:ext cx="8077200" cy="4008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外购器材的保管</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2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器材保管人员应经专业培训并考核合格，</a:t>
            </a:r>
            <a:r>
              <a:rPr lang="zh-CN" altLang="en-US" sz="2000" b="1" dirty="0">
                <a:solidFill>
                  <a:srgbClr val="FF0000"/>
                </a:solidFill>
                <a:latin typeface="微软雅黑" pitchFamily="34" charset="-122"/>
                <a:ea typeface="微软雅黑" pitchFamily="34" charset="-122"/>
              </a:rPr>
              <a:t>持证上岗</a:t>
            </a:r>
            <a:r>
              <a:rPr lang="zh-CN" altLang="en-US" sz="2000" b="1" dirty="0">
                <a:latin typeface="微软雅黑" pitchFamily="34" charset="-122"/>
                <a:ea typeface="微软雅黑" pitchFamily="34" charset="-122"/>
              </a:rPr>
              <a:t>。</a:t>
            </a:r>
            <a:endParaRPr lang="en-US" altLang="zh-CN" sz="2000" b="1" dirty="0">
              <a:latin typeface="微软雅黑" pitchFamily="34" charset="-122"/>
              <a:ea typeface="微软雅黑" pitchFamily="34" charset="-122"/>
            </a:endParaRPr>
          </a:p>
          <a:p>
            <a:pPr marL="914400" lvl="1" indent="-457200">
              <a:lnSpc>
                <a:spcPct val="150000"/>
              </a:lnSpc>
              <a:buFont typeface="Arial" charset="0"/>
              <a:buAutoNum type="arabicPeriod"/>
            </a:pPr>
            <a:endParaRPr lang="en-US" altLang="zh-CN" sz="1200" b="1"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入库器材应及时</a:t>
            </a:r>
            <a:r>
              <a:rPr lang="zh-CN" altLang="en-US" sz="2000" b="1" dirty="0">
                <a:solidFill>
                  <a:srgbClr val="FF0000"/>
                </a:solidFill>
                <a:latin typeface="微软雅黑" pitchFamily="34" charset="-122"/>
                <a:ea typeface="微软雅黑" pitchFamily="34" charset="-122"/>
              </a:rPr>
              <a:t>建帐、立卡</a:t>
            </a:r>
            <a:r>
              <a:rPr lang="zh-CN" altLang="en-US" sz="2000" dirty="0">
                <a:latin typeface="微软雅黑" pitchFamily="34" charset="-122"/>
                <a:ea typeface="微软雅黑" pitchFamily="34" charset="-122"/>
              </a:rPr>
              <a:t>，卡片应置于醒目位置，卡片的内容包括名称、规格炉（批）号、数量、适用范围、承制方、入库日期、有效期限以及关键、重要器材的标识等。    </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endParaRPr lang="en-US" altLang="zh-CN" sz="11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存放器材的仓库或场地的</a:t>
            </a:r>
            <a:r>
              <a:rPr lang="zh-CN" altLang="en-US" sz="2000" b="1" dirty="0">
                <a:solidFill>
                  <a:srgbClr val="FF0000"/>
                </a:solidFill>
                <a:latin typeface="微软雅黑" pitchFamily="34" charset="-122"/>
                <a:ea typeface="微软雅黑" pitchFamily="34" charset="-122"/>
              </a:rPr>
              <a:t>环境条件</a:t>
            </a:r>
            <a:r>
              <a:rPr lang="zh-CN" altLang="en-US" sz="2000" dirty="0">
                <a:latin typeface="微软雅黑" pitchFamily="34" charset="-122"/>
                <a:ea typeface="微软雅黑" pitchFamily="34" charset="-122"/>
              </a:rPr>
              <a:t>必须满足产品技术文件的要求（如温度、湿度、防尘、防腐、防晒、防静电、通风等）；</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外购器材和外协件的检验</a:t>
            </a:r>
          </a:p>
        </p:txBody>
      </p:sp>
      <p:sp>
        <p:nvSpPr>
          <p:cNvPr id="75779"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75780"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75781"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75782" name="矩形 1"/>
          <p:cNvSpPr>
            <a:spLocks noChangeArrowheads="1"/>
          </p:cNvSpPr>
          <p:nvPr/>
        </p:nvSpPr>
        <p:spPr bwMode="auto">
          <a:xfrm>
            <a:off x="533400" y="1219200"/>
            <a:ext cx="8077200" cy="4262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外购器材的保管</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200" dirty="0">
              <a:latin typeface="微软雅黑" pitchFamily="34" charset="-122"/>
              <a:ea typeface="微软雅黑" pitchFamily="34" charset="-122"/>
            </a:endParaRPr>
          </a:p>
          <a:p>
            <a:pPr marL="914400" lvl="1" indent="-457200">
              <a:lnSpc>
                <a:spcPct val="150000"/>
              </a:lnSpc>
              <a:buFont typeface="Arial" charset="0"/>
              <a:buAutoNum type="arabicPeriod" startAt="4"/>
            </a:pPr>
            <a:r>
              <a:rPr lang="zh-CN" altLang="en-US" sz="2000" dirty="0">
                <a:latin typeface="微软雅黑" pitchFamily="34" charset="-122"/>
                <a:ea typeface="微软雅黑" pitchFamily="34" charset="-122"/>
              </a:rPr>
              <a:t>器材应按性质、类别、规格、炉（批）号</a:t>
            </a:r>
            <a:r>
              <a:rPr lang="zh-CN" altLang="en-US" sz="2000" b="1" dirty="0">
                <a:solidFill>
                  <a:srgbClr val="FF0000"/>
                </a:solidFill>
                <a:latin typeface="微软雅黑" pitchFamily="34" charset="-122"/>
                <a:ea typeface="微软雅黑" pitchFamily="34" charset="-122"/>
              </a:rPr>
              <a:t>分类</a:t>
            </a:r>
            <a:r>
              <a:rPr lang="zh-CN" altLang="en-US" sz="2000" dirty="0">
                <a:latin typeface="微软雅黑" pitchFamily="34" charset="-122"/>
                <a:ea typeface="微软雅黑" pitchFamily="34" charset="-122"/>
              </a:rPr>
              <a:t>保管；按入库时间分清先后</a:t>
            </a:r>
            <a:r>
              <a:rPr lang="zh-CN" altLang="en-US" sz="2000" b="1" dirty="0">
                <a:solidFill>
                  <a:srgbClr val="FF0000"/>
                </a:solidFill>
                <a:latin typeface="微软雅黑" pitchFamily="34" charset="-122"/>
                <a:ea typeface="微软雅黑" pitchFamily="34" charset="-122"/>
              </a:rPr>
              <a:t>次序</a:t>
            </a:r>
            <a:r>
              <a:rPr lang="zh-CN" altLang="en-US" sz="2000" dirty="0">
                <a:latin typeface="微软雅黑" pitchFamily="34" charset="-122"/>
                <a:ea typeface="微软雅黑" pitchFamily="34" charset="-122"/>
              </a:rPr>
              <a:t>摆放；易燃、易爆和剧毒物品</a:t>
            </a:r>
            <a:r>
              <a:rPr lang="zh-CN" altLang="en-US" sz="2000" b="1" dirty="0">
                <a:solidFill>
                  <a:srgbClr val="FF0000"/>
                </a:solidFill>
                <a:latin typeface="微软雅黑" pitchFamily="34" charset="-122"/>
                <a:ea typeface="微软雅黑" pitchFamily="34" charset="-122"/>
              </a:rPr>
              <a:t>隔离</a:t>
            </a:r>
            <a:r>
              <a:rPr lang="zh-CN" altLang="en-US" sz="2000" dirty="0">
                <a:latin typeface="微软雅黑" pitchFamily="34" charset="-122"/>
                <a:ea typeface="微软雅黑" pitchFamily="34" charset="-122"/>
              </a:rPr>
              <a:t>保管；不同批次、不相容器材不容许混杂保管。</a:t>
            </a:r>
          </a:p>
          <a:p>
            <a:pPr marL="914400" lvl="1" indent="-457200">
              <a:lnSpc>
                <a:spcPct val="150000"/>
              </a:lnSpc>
              <a:buFont typeface="Arial" charset="0"/>
              <a:buAutoNum type="arabicPeriod" startAt="4"/>
            </a:pPr>
            <a:endParaRPr lang="en-US" altLang="zh-CN" sz="1100" dirty="0">
              <a:latin typeface="微软雅黑" pitchFamily="34" charset="-122"/>
              <a:ea typeface="微软雅黑" pitchFamily="34" charset="-122"/>
            </a:endParaRPr>
          </a:p>
          <a:p>
            <a:pPr marL="914400" lvl="1" indent="-457200">
              <a:lnSpc>
                <a:spcPct val="150000"/>
              </a:lnSpc>
              <a:buFont typeface="Arial" charset="0"/>
              <a:buAutoNum type="arabicPeriod" startAt="4"/>
            </a:pPr>
            <a:r>
              <a:rPr lang="zh-CN" altLang="en-US" sz="2000" b="1" dirty="0">
                <a:solidFill>
                  <a:srgbClr val="FF0000"/>
                </a:solidFill>
                <a:latin typeface="微软雅黑" pitchFamily="34" charset="-122"/>
                <a:ea typeface="微软雅黑" pitchFamily="34" charset="-122"/>
              </a:rPr>
              <a:t>军、民</a:t>
            </a:r>
            <a:r>
              <a:rPr lang="zh-CN" altLang="en-US" sz="2000" dirty="0">
                <a:latin typeface="微软雅黑" pitchFamily="34" charset="-122"/>
                <a:ea typeface="微软雅黑" pitchFamily="34" charset="-122"/>
              </a:rPr>
              <a:t>用品分开保管，有明显标识。</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startAt="4"/>
            </a:pPr>
            <a:endParaRPr lang="en-US" altLang="zh-CN" sz="1100" dirty="0">
              <a:latin typeface="微软雅黑" pitchFamily="34" charset="-122"/>
              <a:ea typeface="微软雅黑" pitchFamily="34" charset="-122"/>
            </a:endParaRPr>
          </a:p>
          <a:p>
            <a:pPr marL="914400" lvl="1" indent="-457200">
              <a:lnSpc>
                <a:spcPct val="150000"/>
              </a:lnSpc>
              <a:buFont typeface="Arial" charset="0"/>
              <a:buAutoNum type="arabicPeriod" startAt="4"/>
            </a:pPr>
            <a:r>
              <a:rPr lang="zh-CN" altLang="en-US" sz="2000" dirty="0">
                <a:latin typeface="微软雅黑" pitchFamily="34" charset="-122"/>
                <a:ea typeface="微软雅黑" pitchFamily="34" charset="-122"/>
              </a:rPr>
              <a:t>需油封、充氮、冷藏等</a:t>
            </a:r>
            <a:r>
              <a:rPr lang="zh-CN" altLang="en-US" sz="2000" b="1" dirty="0">
                <a:solidFill>
                  <a:srgbClr val="FF0000"/>
                </a:solidFill>
                <a:latin typeface="微软雅黑" pitchFamily="34" charset="-122"/>
                <a:ea typeface="微软雅黑" pitchFamily="34" charset="-122"/>
              </a:rPr>
              <a:t>保护处理</a:t>
            </a:r>
            <a:r>
              <a:rPr lang="zh-CN" altLang="en-US" sz="2000" dirty="0">
                <a:latin typeface="微软雅黑" pitchFamily="34" charset="-122"/>
                <a:ea typeface="微软雅黑" pitchFamily="34" charset="-122"/>
              </a:rPr>
              <a:t>的器材应定期检查其保护情况。</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startAt="4"/>
            </a:pPr>
            <a:endParaRPr lang="en-US" altLang="zh-CN" sz="1100" dirty="0">
              <a:latin typeface="微软雅黑" pitchFamily="34" charset="-122"/>
              <a:ea typeface="微软雅黑" pitchFamily="34" charset="-122"/>
            </a:endParaRPr>
          </a:p>
          <a:p>
            <a:pPr marL="914400" lvl="1" indent="-457200">
              <a:lnSpc>
                <a:spcPct val="150000"/>
              </a:lnSpc>
              <a:buFont typeface="Arial" charset="0"/>
              <a:buAutoNum type="arabicPeriod" startAt="4"/>
            </a:pPr>
            <a:r>
              <a:rPr lang="zh-CN" altLang="en-US" sz="2000" dirty="0">
                <a:latin typeface="微软雅黑" pitchFamily="34" charset="-122"/>
                <a:ea typeface="微软雅黑" pitchFamily="34" charset="-122"/>
              </a:rPr>
              <a:t>易老化和有保管</a:t>
            </a:r>
            <a:r>
              <a:rPr lang="zh-CN" altLang="en-US" sz="2000" b="1" dirty="0">
                <a:solidFill>
                  <a:srgbClr val="FF0000"/>
                </a:solidFill>
                <a:latin typeface="微软雅黑" pitchFamily="34" charset="-122"/>
                <a:ea typeface="微软雅黑" pitchFamily="34" charset="-122"/>
              </a:rPr>
              <a:t>期限要求</a:t>
            </a:r>
            <a:r>
              <a:rPr lang="zh-CN" altLang="en-US" sz="2000" dirty="0">
                <a:latin typeface="微软雅黑" pitchFamily="34" charset="-122"/>
                <a:ea typeface="微软雅黑" pitchFamily="34" charset="-122"/>
              </a:rPr>
              <a:t>的器材样定期检查，失效应及时清理。</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外购器材和外协件的检验</a:t>
            </a:r>
          </a:p>
        </p:txBody>
      </p:sp>
      <p:sp>
        <p:nvSpPr>
          <p:cNvPr id="7680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7680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7680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76806" name="矩形 1"/>
          <p:cNvSpPr>
            <a:spLocks noChangeArrowheads="1"/>
          </p:cNvSpPr>
          <p:nvPr/>
        </p:nvSpPr>
        <p:spPr bwMode="auto">
          <a:xfrm>
            <a:off x="533400" y="914400"/>
            <a:ext cx="8077200" cy="4494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nSpc>
                <a:spcPct val="200000"/>
              </a:lnSpc>
              <a:buFont typeface="Wingdings" pitchFamily="2" charset="2"/>
              <a:buChar char="p"/>
            </a:pPr>
            <a:r>
              <a:rPr lang="zh-CN" altLang="en-US" sz="2800" dirty="0">
                <a:solidFill>
                  <a:srgbClr val="3333FF"/>
                </a:solidFill>
                <a:latin typeface="华文新魏" pitchFamily="2" charset="-122"/>
                <a:ea typeface="华文新魏" pitchFamily="2" charset="-122"/>
              </a:rPr>
              <a:t>外购器材的发放</a:t>
            </a:r>
            <a:endParaRPr lang="en-US" altLang="zh-CN" sz="1200" dirty="0">
              <a:latin typeface="微软雅黑" pitchFamily="34" charset="-122"/>
              <a:ea typeface="微软雅黑" pitchFamily="34" charset="-122"/>
            </a:endParaRPr>
          </a:p>
          <a:p>
            <a:pPr marL="914400" lvl="1" indent="-457200">
              <a:lnSpc>
                <a:spcPct val="200000"/>
              </a:lnSpc>
              <a:buFont typeface="Arial" charset="0"/>
              <a:buAutoNum type="arabicPeriod"/>
            </a:pPr>
            <a:r>
              <a:rPr lang="zh-CN" altLang="en-US" sz="2000" dirty="0">
                <a:latin typeface="微软雅黑" pitchFamily="34" charset="-122"/>
                <a:ea typeface="微软雅黑" pitchFamily="34" charset="-122"/>
              </a:rPr>
              <a:t>器材的属性应与工艺文件、质量控制卡或领料单内容</a:t>
            </a:r>
            <a:r>
              <a:rPr lang="zh-CN" altLang="en-US" sz="2000" b="1" dirty="0">
                <a:solidFill>
                  <a:srgbClr val="FF0000"/>
                </a:solidFill>
                <a:latin typeface="微软雅黑" pitchFamily="34" charset="-122"/>
                <a:ea typeface="微软雅黑" pitchFamily="34" charset="-122"/>
              </a:rPr>
              <a:t>相符</a:t>
            </a:r>
            <a:r>
              <a:rPr lang="zh-CN" altLang="en-US" sz="2000" dirty="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marL="914400" lvl="1" indent="-457200">
              <a:lnSpc>
                <a:spcPct val="200000"/>
              </a:lnSpc>
              <a:buFont typeface="Arial" charset="0"/>
              <a:buAutoNum type="arabicPeriod"/>
            </a:pPr>
            <a:r>
              <a:rPr lang="zh-CN" altLang="en-US" sz="2000" dirty="0">
                <a:latin typeface="微软雅黑" pitchFamily="34" charset="-122"/>
                <a:ea typeface="微软雅黑" pitchFamily="34" charset="-122"/>
              </a:rPr>
              <a:t>标识和文件应</a:t>
            </a:r>
            <a:r>
              <a:rPr lang="zh-CN" altLang="en-US" sz="2000" b="1" dirty="0">
                <a:solidFill>
                  <a:srgbClr val="FF0000"/>
                </a:solidFill>
                <a:latin typeface="微软雅黑" pitchFamily="34" charset="-122"/>
                <a:ea typeface="微软雅黑" pitchFamily="34" charset="-122"/>
              </a:rPr>
              <a:t>完整</a:t>
            </a:r>
            <a:r>
              <a:rPr lang="zh-CN" altLang="en-US" sz="2000" dirty="0">
                <a:latin typeface="微软雅黑" pitchFamily="34" charset="-122"/>
                <a:ea typeface="微软雅黑" pitchFamily="34" charset="-122"/>
              </a:rPr>
              <a:t>无误并在有效期内。</a:t>
            </a:r>
            <a:endParaRPr lang="en-US" altLang="zh-CN" sz="2000" dirty="0">
              <a:latin typeface="微软雅黑" pitchFamily="34" charset="-122"/>
              <a:ea typeface="微软雅黑" pitchFamily="34" charset="-122"/>
            </a:endParaRPr>
          </a:p>
          <a:p>
            <a:pPr marL="914400" lvl="1" indent="-457200">
              <a:lnSpc>
                <a:spcPct val="200000"/>
              </a:lnSpc>
              <a:buFont typeface="Arial" charset="0"/>
              <a:buAutoNum type="arabicPeriod"/>
            </a:pPr>
            <a:r>
              <a:rPr lang="zh-CN" altLang="en-US" sz="2000" dirty="0">
                <a:latin typeface="微软雅黑" pitchFamily="34" charset="-122"/>
                <a:ea typeface="微软雅黑" pitchFamily="34" charset="-122"/>
              </a:rPr>
              <a:t>器材应按批次</a:t>
            </a:r>
            <a:r>
              <a:rPr lang="zh-CN" altLang="en-US" sz="2000" b="1" dirty="0">
                <a:solidFill>
                  <a:srgbClr val="FF0000"/>
                </a:solidFill>
                <a:latin typeface="微软雅黑" pitchFamily="34" charset="-122"/>
                <a:ea typeface="微软雅黑" pitchFamily="34" charset="-122"/>
              </a:rPr>
              <a:t>发放</a:t>
            </a:r>
            <a:r>
              <a:rPr lang="zh-CN" altLang="en-US" sz="2000" dirty="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marL="914400" lvl="1" indent="-457200">
              <a:lnSpc>
                <a:spcPct val="200000"/>
              </a:lnSpc>
              <a:buFont typeface="Arial" charset="0"/>
              <a:buAutoNum type="arabicPeriod"/>
            </a:pPr>
            <a:r>
              <a:rPr lang="zh-CN" altLang="en-US" sz="2000" dirty="0">
                <a:latin typeface="微软雅黑" pitchFamily="34" charset="-122"/>
                <a:ea typeface="微软雅黑" pitchFamily="34" charset="-122"/>
              </a:rPr>
              <a:t>器材</a:t>
            </a:r>
            <a:r>
              <a:rPr lang="zh-CN" altLang="en-US" sz="2000" b="1" dirty="0">
                <a:solidFill>
                  <a:srgbClr val="FF0000"/>
                </a:solidFill>
                <a:latin typeface="微软雅黑" pitchFamily="34" charset="-122"/>
                <a:ea typeface="微软雅黑" pitchFamily="34" charset="-122"/>
              </a:rPr>
              <a:t>代用</a:t>
            </a:r>
            <a:r>
              <a:rPr lang="zh-CN" altLang="en-US" sz="2000" dirty="0">
                <a:latin typeface="微软雅黑" pitchFamily="34" charset="-122"/>
                <a:ea typeface="微软雅黑" pitchFamily="34" charset="-122"/>
              </a:rPr>
              <a:t>（变更牌号、技术条件、规格等）必须具有按规定程序办理的</a:t>
            </a:r>
            <a:r>
              <a:rPr lang="zh-CN" altLang="en-US" sz="2000" b="1" dirty="0">
                <a:solidFill>
                  <a:srgbClr val="FF0000"/>
                </a:solidFill>
                <a:latin typeface="微软雅黑" pitchFamily="34" charset="-122"/>
                <a:ea typeface="微软雅黑" pitchFamily="34" charset="-122"/>
              </a:rPr>
              <a:t>审批</a:t>
            </a:r>
            <a:r>
              <a:rPr lang="zh-CN" altLang="en-US" sz="2000" dirty="0">
                <a:latin typeface="微软雅黑" pitchFamily="34" charset="-122"/>
                <a:ea typeface="微软雅黑" pitchFamily="34" charset="-122"/>
              </a:rPr>
              <a:t>文件。</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endParaRPr lang="zh-CN" altLang="en-US" sz="20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外购器材和外协件的检验</a:t>
            </a:r>
          </a:p>
        </p:txBody>
      </p:sp>
      <p:sp>
        <p:nvSpPr>
          <p:cNvPr id="77827"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77828"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77829"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77830" name="矩形 1"/>
          <p:cNvSpPr>
            <a:spLocks noChangeArrowheads="1"/>
          </p:cNvSpPr>
          <p:nvPr/>
        </p:nvSpPr>
        <p:spPr bwMode="auto">
          <a:xfrm>
            <a:off x="533400" y="1219200"/>
            <a:ext cx="8077200" cy="46783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 外协产品的检验</a:t>
            </a:r>
            <a:endParaRPr lang="en-US" altLang="zh-CN" sz="12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承制方应对</a:t>
            </a:r>
            <a:r>
              <a:rPr lang="zh-CN" altLang="en-US" sz="2000" b="1" dirty="0">
                <a:solidFill>
                  <a:srgbClr val="FF0000"/>
                </a:solidFill>
                <a:latin typeface="微软雅黑" pitchFamily="34" charset="-122"/>
                <a:ea typeface="微软雅黑" pitchFamily="34" charset="-122"/>
              </a:rPr>
              <a:t>外协单位</a:t>
            </a:r>
            <a:r>
              <a:rPr lang="zh-CN" altLang="en-US" sz="2000" dirty="0">
                <a:latin typeface="微软雅黑" pitchFamily="34" charset="-122"/>
                <a:ea typeface="微软雅黑" pitchFamily="34" charset="-122"/>
              </a:rPr>
              <a:t>进行质量保证能力与评价。</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外协产品</a:t>
            </a:r>
            <a:r>
              <a:rPr lang="zh-CN" altLang="en-US" sz="2000" b="1" dirty="0">
                <a:solidFill>
                  <a:srgbClr val="FF0000"/>
                </a:solidFill>
                <a:latin typeface="微软雅黑" pitchFamily="34" charset="-122"/>
                <a:ea typeface="微软雅黑" pitchFamily="34" charset="-122"/>
              </a:rPr>
              <a:t>入所</a:t>
            </a:r>
            <a:r>
              <a:rPr lang="zh-CN" altLang="en-US" sz="2000" dirty="0">
                <a:latin typeface="微软雅黑" pitchFamily="34" charset="-122"/>
                <a:ea typeface="微软雅黑" pitchFamily="34" charset="-122"/>
              </a:rPr>
              <a:t>应按规定进行</a:t>
            </a:r>
            <a:r>
              <a:rPr lang="zh-CN" altLang="en-US" sz="2000" b="1" dirty="0">
                <a:solidFill>
                  <a:srgbClr val="FF0000"/>
                </a:solidFill>
                <a:latin typeface="微软雅黑" pitchFamily="34" charset="-122"/>
                <a:ea typeface="微软雅黑" pitchFamily="34" charset="-122"/>
              </a:rPr>
              <a:t>复检</a:t>
            </a:r>
            <a:r>
              <a:rPr lang="zh-CN" altLang="en-US" sz="2000" dirty="0">
                <a:latin typeface="微软雅黑" pitchFamily="34" charset="-122"/>
                <a:ea typeface="微软雅黑" pitchFamily="34" charset="-122"/>
              </a:rPr>
              <a:t>，未经复检的外协产品不得投产使用。</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外协产品应有经外协单位检验合格的</a:t>
            </a:r>
            <a:r>
              <a:rPr lang="zh-CN" altLang="en-US" sz="2000" b="1" dirty="0">
                <a:solidFill>
                  <a:srgbClr val="FF0000"/>
                </a:solidFill>
                <a:latin typeface="微软雅黑" pitchFamily="34" charset="-122"/>
                <a:ea typeface="微软雅黑" pitchFamily="34" charset="-122"/>
              </a:rPr>
              <a:t>质量证明</a:t>
            </a:r>
            <a:r>
              <a:rPr lang="zh-CN" altLang="en-US" sz="2000" dirty="0">
                <a:latin typeface="微软雅黑" pitchFamily="34" charset="-122"/>
                <a:ea typeface="微软雅黑" pitchFamily="34" charset="-122"/>
              </a:rPr>
              <a:t>文件。</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将外协产品复检的结果及时向有关部门传递，存在的质量问题需</a:t>
            </a:r>
            <a:r>
              <a:rPr lang="zh-CN" altLang="en-US" sz="2000" b="1" dirty="0">
                <a:solidFill>
                  <a:srgbClr val="FF0000"/>
                </a:solidFill>
                <a:latin typeface="微软雅黑" pitchFamily="34" charset="-122"/>
                <a:ea typeface="微软雅黑" pitchFamily="34" charset="-122"/>
              </a:rPr>
              <a:t>及时反馈</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对重要的外协产品应进行</a:t>
            </a:r>
            <a:r>
              <a:rPr lang="zh-CN" altLang="en-US" sz="2000" b="1" dirty="0">
                <a:solidFill>
                  <a:srgbClr val="FF0000"/>
                </a:solidFill>
                <a:latin typeface="微软雅黑" pitchFamily="34" charset="-122"/>
                <a:ea typeface="微软雅黑" pitchFamily="34" charset="-122"/>
              </a:rPr>
              <a:t>下厂验收</a:t>
            </a:r>
            <a:r>
              <a:rPr lang="zh-CN" altLang="en-US" sz="2000" dirty="0">
                <a:latin typeface="微软雅黑" pitchFamily="34" charset="-122"/>
                <a:ea typeface="微软雅黑" pitchFamily="34" charset="-122"/>
              </a:rPr>
              <a:t>成派员</a:t>
            </a:r>
            <a:r>
              <a:rPr lang="zh-CN" altLang="en-US" sz="2000" b="1" dirty="0">
                <a:solidFill>
                  <a:srgbClr val="FF0000"/>
                </a:solidFill>
                <a:latin typeface="微软雅黑" pitchFamily="34" charset="-122"/>
                <a:ea typeface="微软雅黑" pitchFamily="34" charset="-122"/>
              </a:rPr>
              <a:t>驻厂检验</a:t>
            </a:r>
            <a:r>
              <a:rPr lang="zh-CN" altLang="en-US" sz="2000" dirty="0">
                <a:latin typeface="微软雅黑" pitchFamily="34" charset="-122"/>
                <a:ea typeface="微软雅黑" pitchFamily="34" charset="-122"/>
              </a:rPr>
              <a:t>。</a:t>
            </a: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外协产品入所检验应与协作单位验收的</a:t>
            </a:r>
            <a:r>
              <a:rPr lang="zh-CN" altLang="en-US" sz="2000" b="1" dirty="0">
                <a:solidFill>
                  <a:srgbClr val="FF0000"/>
                </a:solidFill>
                <a:latin typeface="微软雅黑" pitchFamily="34" charset="-122"/>
                <a:ea typeface="微软雅黑" pitchFamily="34" charset="-122"/>
              </a:rPr>
              <a:t>检验方法</a:t>
            </a:r>
            <a:r>
              <a:rPr lang="zh-CN" altLang="en-US" sz="2000" dirty="0">
                <a:latin typeface="微软雅黑" pitchFamily="34" charset="-122"/>
                <a:ea typeface="微软雅黑" pitchFamily="34" charset="-122"/>
              </a:rPr>
              <a:t>协调一致，并在合同中规定。</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外购器材和外协件的检验</a:t>
            </a:r>
          </a:p>
        </p:txBody>
      </p:sp>
      <p:sp>
        <p:nvSpPr>
          <p:cNvPr id="77827"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77828"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77829"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dirty="0">
                <a:solidFill>
                  <a:schemeClr val="bg1"/>
                </a:solidFill>
                <a:cs typeface="Arial" charset="0"/>
              </a:rPr>
              <a:t>封印章</a:t>
            </a:r>
            <a:endParaRPr lang="zh-CN" altLang="zh-CN" sz="2000" b="1" dirty="0">
              <a:solidFill>
                <a:schemeClr val="bg1"/>
              </a:solidFill>
              <a:cs typeface="Arial" charset="0"/>
            </a:endParaRPr>
          </a:p>
        </p:txBody>
      </p:sp>
      <p:pic>
        <p:nvPicPr>
          <p:cNvPr id="7" name="Picture 2"/>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t="3161" r="11605" b="1933"/>
          <a:stretch/>
        </p:blipFill>
        <p:spPr bwMode="auto">
          <a:xfrm>
            <a:off x="3479592" y="1143000"/>
            <a:ext cx="4140408" cy="495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矩形 1"/>
          <p:cNvSpPr/>
          <p:nvPr/>
        </p:nvSpPr>
        <p:spPr>
          <a:xfrm>
            <a:off x="457200" y="1371600"/>
            <a:ext cx="3352800" cy="3970318"/>
          </a:xfrm>
          <a:prstGeom prst="rect">
            <a:avLst/>
          </a:prstGeom>
        </p:spPr>
        <p:txBody>
          <a:bodyPr wrap="square">
            <a:spAutoFit/>
          </a:bodyPr>
          <a:lstStyle/>
          <a:p>
            <a:pPr marL="457200" lvl="2" indent="-457200">
              <a:lnSpc>
                <a:spcPct val="200000"/>
              </a:lnSpc>
              <a:buFont typeface="Wingdings" pitchFamily="2" charset="2"/>
              <a:buChar char="Ø"/>
            </a:pPr>
            <a:r>
              <a:rPr lang="zh-CN" altLang="zh-CN" dirty="0">
                <a:latin typeface="微软雅黑" pitchFamily="34" charset="-122"/>
                <a:ea typeface="微软雅黑" pitchFamily="34" charset="-122"/>
              </a:rPr>
              <a:t>检验人员根据产品类别，按照对应的检验规程，对购进货物进行检验或验证将结果填入《合肥研究院进货检验、复核记录单》或检验规程规定的检验记录表</a:t>
            </a:r>
            <a:r>
              <a:rPr lang="zh-CN" altLang="zh-CN" dirty="0" smtClean="0">
                <a:latin typeface="微软雅黑" pitchFamily="34" charset="-122"/>
                <a:ea typeface="微软雅黑" pitchFamily="34" charset="-122"/>
              </a:rPr>
              <a:t>中</a:t>
            </a:r>
            <a:r>
              <a:rPr lang="zh-CN" altLang="en-US" dirty="0" smtClean="0">
                <a:latin typeface="微软雅黑" pitchFamily="34" charset="-122"/>
                <a:ea typeface="微软雅黑" pitchFamily="34" charset="-122"/>
              </a:rPr>
              <a:t>。</a:t>
            </a:r>
            <a:endParaRPr lang="zh-CN" altLang="zh-CN" dirty="0">
              <a:latin typeface="微软雅黑" pitchFamily="34" charset="-122"/>
              <a:ea typeface="微软雅黑" pitchFamily="34" charset="-122"/>
            </a:endParaRPr>
          </a:p>
        </p:txBody>
      </p:sp>
    </p:spTree>
    <p:extLst>
      <p:ext uri="{BB962C8B-B14F-4D97-AF65-F5344CB8AC3E}">
        <p14:creationId xmlns="" xmlns:p14="http://schemas.microsoft.com/office/powerpoint/2010/main" val="81148571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生产过程的质量检验</a:t>
            </a:r>
            <a:endParaRPr lang="zh-CN" altLang="en-US" sz="2800" dirty="0" smtClean="0"/>
          </a:p>
        </p:txBody>
      </p:sp>
      <p:grpSp>
        <p:nvGrpSpPr>
          <p:cNvPr id="78851" name="Group 96"/>
          <p:cNvGrpSpPr>
            <a:grpSpLocks/>
          </p:cNvGrpSpPr>
          <p:nvPr/>
        </p:nvGrpSpPr>
        <p:grpSpPr bwMode="auto">
          <a:xfrm>
            <a:off x="1057275" y="1228725"/>
            <a:ext cx="1041400" cy="1062038"/>
            <a:chOff x="1016388" y="738757"/>
            <a:chExt cx="731924" cy="747989"/>
          </a:xfrm>
        </p:grpSpPr>
        <p:grpSp>
          <p:nvGrpSpPr>
            <p:cNvPr id="78911" name="Group 51"/>
            <p:cNvGrpSpPr>
              <a:grpSpLocks/>
            </p:cNvGrpSpPr>
            <p:nvPr/>
          </p:nvGrpSpPr>
          <p:grpSpPr bwMode="auto">
            <a:xfrm>
              <a:off x="1016388" y="754823"/>
              <a:ext cx="731924" cy="731923"/>
              <a:chOff x="1704975" y="1095375"/>
              <a:chExt cx="1514475" cy="1514475"/>
            </a:xfrm>
          </p:grpSpPr>
          <p:sp>
            <p:nvSpPr>
              <p:cNvPr id="38" name="Oval 7"/>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39"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78912"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1</a:t>
              </a:r>
            </a:p>
          </p:txBody>
        </p:sp>
      </p:grpSp>
      <p:sp>
        <p:nvSpPr>
          <p:cNvPr id="40" name="Flowchart: Merge 3"/>
          <p:cNvSpPr/>
          <p:nvPr/>
        </p:nvSpPr>
        <p:spPr>
          <a:xfrm>
            <a:off x="189864"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78855" name="Rektangel 76"/>
          <p:cNvSpPr>
            <a:spLocks noChangeArrowheads="1"/>
          </p:cNvSpPr>
          <p:nvPr/>
        </p:nvSpPr>
        <p:spPr bwMode="auto">
          <a:xfrm>
            <a:off x="890588" y="1703388"/>
            <a:ext cx="1498600"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外购器材和外协件的检验</a:t>
            </a:r>
            <a:endParaRPr lang="da-DK" sz="2400">
              <a:latin typeface="华文新魏" pitchFamily="2" charset="-122"/>
              <a:ea typeface="华文新魏" pitchFamily="2" charset="-122"/>
            </a:endParaRPr>
          </a:p>
        </p:txBody>
      </p:sp>
      <p:grpSp>
        <p:nvGrpSpPr>
          <p:cNvPr id="78856" name="Group 96"/>
          <p:cNvGrpSpPr>
            <a:grpSpLocks/>
          </p:cNvGrpSpPr>
          <p:nvPr/>
        </p:nvGrpSpPr>
        <p:grpSpPr bwMode="auto">
          <a:xfrm>
            <a:off x="1057275" y="3724275"/>
            <a:ext cx="1041400" cy="1063625"/>
            <a:chOff x="1016388" y="738757"/>
            <a:chExt cx="731924" cy="747991"/>
          </a:xfrm>
        </p:grpSpPr>
        <p:grpSp>
          <p:nvGrpSpPr>
            <p:cNvPr id="78905" name="Group 51"/>
            <p:cNvGrpSpPr>
              <a:grpSpLocks/>
            </p:cNvGrpSpPr>
            <p:nvPr/>
          </p:nvGrpSpPr>
          <p:grpSpPr bwMode="auto">
            <a:xfrm>
              <a:off x="1016388" y="754824"/>
              <a:ext cx="731924" cy="731924"/>
              <a:chOff x="1704975" y="1095375"/>
              <a:chExt cx="1514475" cy="1514475"/>
            </a:xfrm>
          </p:grpSpPr>
          <p:sp>
            <p:nvSpPr>
              <p:cNvPr id="45" name="Oval 13"/>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46" name="Oval 4"/>
              <p:cNvSpPr/>
              <p:nvPr/>
            </p:nvSpPr>
            <p:spPr>
              <a:xfrm>
                <a:off x="1781186" y="1143011"/>
                <a:ext cx="1362055" cy="1362054"/>
              </a:xfrm>
              <a:prstGeom prst="ellipse">
                <a:avLst/>
              </a:prstGeom>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78906"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2</a:t>
              </a:r>
            </a:p>
          </p:txBody>
        </p:sp>
      </p:grpSp>
      <p:sp>
        <p:nvSpPr>
          <p:cNvPr id="47" name="Flowchart: Merge 15"/>
          <p:cNvSpPr/>
          <p:nvPr/>
        </p:nvSpPr>
        <p:spPr>
          <a:xfrm>
            <a:off x="189864"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78860" name="Rektangel 76"/>
          <p:cNvSpPr>
            <a:spLocks noChangeArrowheads="1"/>
          </p:cNvSpPr>
          <p:nvPr/>
        </p:nvSpPr>
        <p:spPr bwMode="auto">
          <a:xfrm>
            <a:off x="904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solidFill>
                  <a:srgbClr val="3333FF"/>
                </a:solidFill>
                <a:latin typeface="华文新魏" pitchFamily="2" charset="-122"/>
                <a:ea typeface="华文新魏" pitchFamily="2" charset="-122"/>
              </a:rPr>
              <a:t>工序质量检验</a:t>
            </a:r>
            <a:endParaRPr lang="da-DK" sz="2400">
              <a:solidFill>
                <a:srgbClr val="3333FF"/>
              </a:solidFill>
              <a:latin typeface="华文新魏" pitchFamily="2" charset="-122"/>
              <a:ea typeface="华文新魏" pitchFamily="2" charset="-122"/>
            </a:endParaRPr>
          </a:p>
        </p:txBody>
      </p:sp>
      <p:grpSp>
        <p:nvGrpSpPr>
          <p:cNvPr id="78861" name="Group 96"/>
          <p:cNvGrpSpPr>
            <a:grpSpLocks/>
          </p:cNvGrpSpPr>
          <p:nvPr/>
        </p:nvGrpSpPr>
        <p:grpSpPr bwMode="auto">
          <a:xfrm>
            <a:off x="3992563" y="1228725"/>
            <a:ext cx="1041400" cy="1062038"/>
            <a:chOff x="1016388" y="738757"/>
            <a:chExt cx="731924" cy="747989"/>
          </a:xfrm>
        </p:grpSpPr>
        <p:grpSp>
          <p:nvGrpSpPr>
            <p:cNvPr id="78899" name="Group 51"/>
            <p:cNvGrpSpPr>
              <a:grpSpLocks/>
            </p:cNvGrpSpPr>
            <p:nvPr/>
          </p:nvGrpSpPr>
          <p:grpSpPr bwMode="auto">
            <a:xfrm>
              <a:off x="1016388" y="754823"/>
              <a:ext cx="731924" cy="731923"/>
              <a:chOff x="1704975" y="1095375"/>
              <a:chExt cx="1514475" cy="1514475"/>
            </a:xfrm>
          </p:grpSpPr>
          <p:sp>
            <p:nvSpPr>
              <p:cNvPr id="52" name="Oval 20"/>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53"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78900"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3</a:t>
              </a:r>
            </a:p>
          </p:txBody>
        </p:sp>
      </p:grpSp>
      <p:sp>
        <p:nvSpPr>
          <p:cNvPr id="54" name="Flowchart: Merge 22"/>
          <p:cNvSpPr/>
          <p:nvPr/>
        </p:nvSpPr>
        <p:spPr>
          <a:xfrm>
            <a:off x="3125088"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78865" name="Rektangel 76"/>
          <p:cNvSpPr>
            <a:spLocks noChangeArrowheads="1"/>
          </p:cNvSpPr>
          <p:nvPr/>
        </p:nvSpPr>
        <p:spPr bwMode="auto">
          <a:xfrm>
            <a:off x="3825875"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最终成品检验</a:t>
            </a:r>
            <a:endParaRPr lang="da-DK" sz="2400">
              <a:latin typeface="华文新魏" pitchFamily="2" charset="-122"/>
              <a:ea typeface="华文新魏" pitchFamily="2" charset="-122"/>
            </a:endParaRPr>
          </a:p>
        </p:txBody>
      </p:sp>
      <p:grpSp>
        <p:nvGrpSpPr>
          <p:cNvPr id="78866" name="Group 96"/>
          <p:cNvGrpSpPr>
            <a:grpSpLocks/>
          </p:cNvGrpSpPr>
          <p:nvPr/>
        </p:nvGrpSpPr>
        <p:grpSpPr bwMode="auto">
          <a:xfrm>
            <a:off x="3992563" y="3724275"/>
            <a:ext cx="1041400" cy="1063625"/>
            <a:chOff x="1016388" y="738757"/>
            <a:chExt cx="731924" cy="747991"/>
          </a:xfrm>
        </p:grpSpPr>
        <p:grpSp>
          <p:nvGrpSpPr>
            <p:cNvPr id="78893" name="Group 51"/>
            <p:cNvGrpSpPr>
              <a:grpSpLocks/>
            </p:cNvGrpSpPr>
            <p:nvPr/>
          </p:nvGrpSpPr>
          <p:grpSpPr bwMode="auto">
            <a:xfrm>
              <a:off x="1016388" y="754824"/>
              <a:ext cx="731924" cy="731924"/>
              <a:chOff x="1704975" y="1095375"/>
              <a:chExt cx="1514475" cy="1514475"/>
            </a:xfrm>
          </p:grpSpPr>
          <p:sp>
            <p:nvSpPr>
              <p:cNvPr id="59" name="Oval 27"/>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60"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78894"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4</a:t>
              </a:r>
            </a:p>
          </p:txBody>
        </p:sp>
      </p:grpSp>
      <p:sp>
        <p:nvSpPr>
          <p:cNvPr id="61" name="Flowchart: Merge 29"/>
          <p:cNvSpPr/>
          <p:nvPr/>
        </p:nvSpPr>
        <p:spPr>
          <a:xfrm>
            <a:off x="3125088"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78870" name="Rektangel 76"/>
          <p:cNvSpPr>
            <a:spLocks noChangeArrowheads="1"/>
          </p:cNvSpPr>
          <p:nvPr/>
        </p:nvSpPr>
        <p:spPr bwMode="auto">
          <a:xfrm>
            <a:off x="3825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产品配套交付检查</a:t>
            </a:r>
            <a:endParaRPr lang="da-DK" sz="2400">
              <a:latin typeface="华文新魏" pitchFamily="2" charset="-122"/>
              <a:ea typeface="华文新魏" pitchFamily="2" charset="-122"/>
            </a:endParaRPr>
          </a:p>
        </p:txBody>
      </p:sp>
      <p:grpSp>
        <p:nvGrpSpPr>
          <p:cNvPr id="78871" name="Group 96"/>
          <p:cNvGrpSpPr>
            <a:grpSpLocks/>
          </p:cNvGrpSpPr>
          <p:nvPr/>
        </p:nvGrpSpPr>
        <p:grpSpPr bwMode="auto">
          <a:xfrm>
            <a:off x="6927850" y="1228725"/>
            <a:ext cx="1041400" cy="1062038"/>
            <a:chOff x="1016388" y="738757"/>
            <a:chExt cx="731924" cy="747989"/>
          </a:xfrm>
        </p:grpSpPr>
        <p:grpSp>
          <p:nvGrpSpPr>
            <p:cNvPr id="78887" name="Group 51"/>
            <p:cNvGrpSpPr>
              <a:grpSpLocks/>
            </p:cNvGrpSpPr>
            <p:nvPr/>
          </p:nvGrpSpPr>
          <p:grpSpPr bwMode="auto">
            <a:xfrm>
              <a:off x="1016388" y="754823"/>
              <a:ext cx="731924" cy="731923"/>
              <a:chOff x="1704975" y="1095375"/>
              <a:chExt cx="1514475" cy="1514475"/>
            </a:xfrm>
          </p:grpSpPr>
          <p:sp>
            <p:nvSpPr>
              <p:cNvPr id="66" name="Oval 34"/>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67"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78888"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5</a:t>
              </a:r>
            </a:p>
          </p:txBody>
        </p:sp>
      </p:grpSp>
      <p:sp>
        <p:nvSpPr>
          <p:cNvPr id="68" name="Flowchart: Merge 36"/>
          <p:cNvSpPr/>
          <p:nvPr/>
        </p:nvSpPr>
        <p:spPr>
          <a:xfrm>
            <a:off x="6060312"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dirty="0">
              <a:solidFill>
                <a:srgbClr val="3333FF"/>
              </a:solidFill>
              <a:latin typeface="华文新魏" pitchFamily="2" charset="-122"/>
              <a:ea typeface="华文新魏" pitchFamily="2" charset="-122"/>
            </a:endParaRPr>
          </a:p>
        </p:txBody>
      </p:sp>
      <p:sp>
        <p:nvSpPr>
          <p:cNvPr id="78875" name="Rektangel 76"/>
          <p:cNvSpPr>
            <a:spLocks noChangeArrowheads="1"/>
          </p:cNvSpPr>
          <p:nvPr/>
        </p:nvSpPr>
        <p:spPr bwMode="auto">
          <a:xfrm>
            <a:off x="6786563"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例行试验的检验</a:t>
            </a:r>
            <a:endParaRPr lang="da-DK" sz="2400">
              <a:latin typeface="华文新魏" pitchFamily="2" charset="-122"/>
              <a:ea typeface="华文新魏" pitchFamily="2" charset="-122"/>
            </a:endParaRPr>
          </a:p>
        </p:txBody>
      </p:sp>
      <p:grpSp>
        <p:nvGrpSpPr>
          <p:cNvPr id="78876" name="Group 96"/>
          <p:cNvGrpSpPr>
            <a:grpSpLocks/>
          </p:cNvGrpSpPr>
          <p:nvPr/>
        </p:nvGrpSpPr>
        <p:grpSpPr bwMode="auto">
          <a:xfrm>
            <a:off x="6927850" y="3724275"/>
            <a:ext cx="1041400" cy="1063625"/>
            <a:chOff x="1016388" y="738757"/>
            <a:chExt cx="731924" cy="747991"/>
          </a:xfrm>
        </p:grpSpPr>
        <p:grpSp>
          <p:nvGrpSpPr>
            <p:cNvPr id="78881" name="Group 51"/>
            <p:cNvGrpSpPr>
              <a:grpSpLocks/>
            </p:cNvGrpSpPr>
            <p:nvPr/>
          </p:nvGrpSpPr>
          <p:grpSpPr bwMode="auto">
            <a:xfrm>
              <a:off x="1016388" y="754824"/>
              <a:ext cx="731924" cy="731924"/>
              <a:chOff x="1704975" y="1095375"/>
              <a:chExt cx="1514475" cy="1514475"/>
            </a:xfrm>
          </p:grpSpPr>
          <p:sp>
            <p:nvSpPr>
              <p:cNvPr id="73" name="Oval 41"/>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74"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78882"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6</a:t>
              </a:r>
            </a:p>
          </p:txBody>
        </p:sp>
      </p:grpSp>
      <p:sp>
        <p:nvSpPr>
          <p:cNvPr id="75" name="Flowchart: Merge 43"/>
          <p:cNvSpPr/>
          <p:nvPr/>
        </p:nvSpPr>
        <p:spPr>
          <a:xfrm>
            <a:off x="6060312"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78880" name="Rektangel 76"/>
          <p:cNvSpPr>
            <a:spLocks noChangeArrowheads="1"/>
          </p:cNvSpPr>
          <p:nvPr/>
        </p:nvSpPr>
        <p:spPr bwMode="auto">
          <a:xfrm>
            <a:off x="6761163"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检验记录的填写</a:t>
            </a:r>
            <a:endParaRPr lang="da-DK" sz="2400">
              <a:latin typeface="华文新魏" pitchFamily="2" charset="-122"/>
              <a:ea typeface="华文新魏" pitchFamily="2" charset="-122"/>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工序质量检验</a:t>
            </a:r>
          </a:p>
        </p:txBody>
      </p:sp>
      <p:sp>
        <p:nvSpPr>
          <p:cNvPr id="79875"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79876"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79877"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pic>
        <p:nvPicPr>
          <p:cNvPr id="79878" name="Picture 2" descr="FR_053"/>
          <p:cNvPicPr>
            <a:picLocks noChangeAspect="1" noChangeArrowheads="1"/>
          </p:cNvPicPr>
          <p:nvPr/>
        </p:nvPicPr>
        <p:blipFill>
          <a:blip r:embed="rId2" cstate="print">
            <a:extLst>
              <a:ext uri="{28A0092B-C50C-407E-A947-70E740481C1C}">
                <a14:useLocalDpi xmlns="" xmlns:a14="http://schemas.microsoft.com/office/drawing/2010/main" val="0"/>
              </a:ext>
            </a:extLst>
          </a:blip>
          <a:srcRect t="15337" b="12971"/>
          <a:stretch>
            <a:fillRect/>
          </a:stretch>
        </p:blipFill>
        <p:spPr bwMode="auto">
          <a:xfrm>
            <a:off x="323850" y="2514600"/>
            <a:ext cx="8496300" cy="3429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9879" name="TextBox 2"/>
          <p:cNvSpPr txBox="1">
            <a:spLocks noChangeArrowheads="1"/>
          </p:cNvSpPr>
          <p:nvPr/>
        </p:nvSpPr>
        <p:spPr bwMode="auto">
          <a:xfrm>
            <a:off x="457200" y="1447800"/>
            <a:ext cx="8362950" cy="1015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lnSpc>
                <a:spcPct val="150000"/>
              </a:lnSpc>
            </a:pPr>
            <a:r>
              <a:rPr lang="zh-CN" altLang="en-US" sz="2000" dirty="0">
                <a:latin typeface="微软雅黑" pitchFamily="34" charset="-122"/>
                <a:ea typeface="微软雅黑" pitchFamily="34" charset="-122"/>
              </a:rPr>
              <a:t>       </a:t>
            </a:r>
            <a:r>
              <a:rPr lang="zh-CN" altLang="en-US" sz="2000" b="1" dirty="0">
                <a:solidFill>
                  <a:srgbClr val="FF0000"/>
                </a:solidFill>
                <a:latin typeface="微软雅黑" pitchFamily="34" charset="-122"/>
                <a:ea typeface="微软雅黑" pitchFamily="34" charset="-122"/>
              </a:rPr>
              <a:t>过程（工序）检验</a:t>
            </a:r>
            <a:r>
              <a:rPr lang="zh-CN" altLang="en-US" sz="2000" dirty="0">
                <a:latin typeface="微软雅黑" pitchFamily="34" charset="-122"/>
                <a:ea typeface="微软雅黑" pitchFamily="34" charset="-122"/>
              </a:rPr>
              <a:t>是企、事业单位质量检验工作中涉及范围最广、工作量最大、对成品有重要影响的检验。</a:t>
            </a:r>
          </a:p>
        </p:txBody>
      </p:sp>
      <p:sp>
        <p:nvSpPr>
          <p:cNvPr id="79880" name="TextBox 5"/>
          <p:cNvSpPr txBox="1">
            <a:spLocks noChangeArrowheads="1"/>
          </p:cNvSpPr>
          <p:nvPr/>
        </p:nvSpPr>
        <p:spPr bwMode="auto">
          <a:xfrm>
            <a:off x="1600200" y="3340100"/>
            <a:ext cx="6096000" cy="1470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lnSpc>
                <a:spcPct val="200000"/>
              </a:lnSpc>
            </a:pPr>
            <a:r>
              <a:rPr lang="zh-CN" altLang="en-US" sz="2400">
                <a:solidFill>
                  <a:srgbClr val="3333FF"/>
                </a:solidFill>
                <a:latin typeface="华文新魏" pitchFamily="2" charset="-122"/>
                <a:ea typeface="华文新魏" pitchFamily="2" charset="-122"/>
              </a:rPr>
              <a:t>有效的过程检验可以使不合格及早得以发现，</a:t>
            </a:r>
            <a:endParaRPr lang="en-US" altLang="zh-CN" sz="2400">
              <a:solidFill>
                <a:srgbClr val="3333FF"/>
              </a:solidFill>
              <a:latin typeface="华文新魏" pitchFamily="2" charset="-122"/>
              <a:ea typeface="华文新魏" pitchFamily="2" charset="-122"/>
            </a:endParaRPr>
          </a:p>
          <a:p>
            <a:pPr algn="ctr" eaLnBrk="1" hangingPunct="1">
              <a:lnSpc>
                <a:spcPct val="200000"/>
              </a:lnSpc>
            </a:pPr>
            <a:r>
              <a:rPr lang="zh-CN" altLang="en-US" sz="2400">
                <a:solidFill>
                  <a:srgbClr val="3333FF"/>
                </a:solidFill>
                <a:latin typeface="华文新魏" pitchFamily="2" charset="-122"/>
                <a:ea typeface="华文新魏" pitchFamily="2" charset="-122"/>
              </a:rPr>
              <a:t>避免对其进一步加工而扩大损失</a:t>
            </a:r>
            <a:r>
              <a:rPr lang="zh-CN" altLang="en-US" sz="2400">
                <a:latin typeface="华文新魏" pitchFamily="2" charset="-122"/>
                <a:ea typeface="华文新魏" pitchFamily="2" charset="-122"/>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概念与术语</a:t>
            </a:r>
          </a:p>
        </p:txBody>
      </p:sp>
      <p:sp>
        <p:nvSpPr>
          <p:cNvPr id="4" name="内容占位符 2"/>
          <p:cNvSpPr>
            <a:spLocks noGrp="1"/>
          </p:cNvSpPr>
          <p:nvPr>
            <p:ph idx="1"/>
          </p:nvPr>
        </p:nvSpPr>
        <p:spPr>
          <a:xfrm>
            <a:off x="-76200" y="1066800"/>
            <a:ext cx="8610600" cy="5211763"/>
          </a:xfrm>
        </p:spPr>
        <p:txBody>
          <a:bodyPr/>
          <a:lstStyle/>
          <a:p>
            <a:pPr marL="685800" lvl="2" defTabSz="1200150" eaLnBrk="1" hangingPunct="1">
              <a:lnSpc>
                <a:spcPct val="90000"/>
              </a:lnSpc>
              <a:spcAft>
                <a:spcPct val="15000"/>
              </a:spcAft>
              <a:buFontTx/>
              <a:buChar char="••"/>
              <a:defRPr/>
            </a:pPr>
            <a:endParaRPr lang="en-US" altLang="zh-CN" sz="500" b="1" dirty="0" smtClean="0">
              <a:solidFill>
                <a:srgbClr val="3333FF"/>
              </a:solidFill>
            </a:endParaRPr>
          </a:p>
          <a:p>
            <a:pPr marL="685800" lvl="2" defTabSz="1200150" eaLnBrk="1" hangingPunct="1">
              <a:lnSpc>
                <a:spcPct val="90000"/>
              </a:lnSpc>
              <a:spcAft>
                <a:spcPct val="15000"/>
              </a:spcAft>
              <a:buFontTx/>
              <a:buChar char="••"/>
              <a:defRPr/>
            </a:pPr>
            <a:r>
              <a:rPr lang="zh-CN" altLang="en-US" sz="2800" dirty="0" smtClean="0">
                <a:solidFill>
                  <a:srgbClr val="3333FF"/>
                </a:solidFill>
                <a:latin typeface="微软雅黑" pitchFamily="34" charset="-122"/>
                <a:ea typeface="微软雅黑" pitchFamily="34" charset="-122"/>
              </a:rPr>
              <a:t>检验</a:t>
            </a: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通过观察和判断，适当时结合测量、试验所进行的符合性评价。</a:t>
            </a:r>
            <a:endParaRPr lang="en-US" altLang="zh-CN" sz="2400" dirty="0" smtClean="0">
              <a:latin typeface="微软雅黑" pitchFamily="34" charset="-122"/>
              <a:ea typeface="微软雅黑" pitchFamily="34" charset="-122"/>
            </a:endParaRPr>
          </a:p>
          <a:p>
            <a:pPr marL="685800" lvl="2" defTabSz="1200150" eaLnBrk="1" hangingPunct="1">
              <a:lnSpc>
                <a:spcPct val="90000"/>
              </a:lnSpc>
              <a:spcAft>
                <a:spcPct val="15000"/>
              </a:spcAft>
              <a:buFontTx/>
              <a:buChar char="••"/>
              <a:defRPr/>
            </a:pPr>
            <a:r>
              <a:rPr lang="zh-CN" altLang="en-US" sz="2800" kern="1200" dirty="0" smtClean="0">
                <a:solidFill>
                  <a:srgbClr val="3333FF"/>
                </a:solidFill>
                <a:latin typeface="微软雅黑" pitchFamily="34" charset="-122"/>
                <a:ea typeface="微软雅黑" pitchFamily="34" charset="-122"/>
              </a:rPr>
              <a:t>错检</a:t>
            </a: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产品检验过程中，①对验收依据理解错误并用于产品验收；②对检查、试验结果错判；③检验人员自选的检验方法或量具及使用不正确；④违反有关质量管理规定处理质量问题。</a:t>
            </a:r>
          </a:p>
          <a:p>
            <a:pPr marL="685800" lvl="2" defTabSz="1200150" eaLnBrk="1" hangingPunct="1">
              <a:lnSpc>
                <a:spcPct val="90000"/>
              </a:lnSpc>
              <a:spcAft>
                <a:spcPct val="15000"/>
              </a:spcAft>
              <a:buFontTx/>
              <a:buChar char="••"/>
              <a:defRPr/>
            </a:pPr>
            <a:r>
              <a:rPr lang="zh-CN" altLang="en-US" sz="2800" kern="1200" dirty="0" smtClean="0">
                <a:solidFill>
                  <a:srgbClr val="3333FF"/>
                </a:solidFill>
                <a:latin typeface="微软雅黑" pitchFamily="34" charset="-122"/>
                <a:ea typeface="微软雅黑" pitchFamily="34" charset="-122"/>
              </a:rPr>
              <a:t>漏检</a:t>
            </a:r>
          </a:p>
          <a:p>
            <a:pPr marL="1143000" lvl="3"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产品检验过程中，遗漏合同、技术条件、图纸和工艺规程所规定的检验项目或内容。</a:t>
            </a:r>
            <a:endParaRPr lang="en-US" altLang="zh-CN" sz="2400" dirty="0" smtClean="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工序质量检验</a:t>
            </a:r>
          </a:p>
        </p:txBody>
      </p:sp>
      <p:sp>
        <p:nvSpPr>
          <p:cNvPr id="80899"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80900"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80901"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80902" name="矩形 1"/>
          <p:cNvSpPr>
            <a:spLocks noChangeArrowheads="1"/>
          </p:cNvSpPr>
          <p:nvPr/>
        </p:nvSpPr>
        <p:spPr bwMode="auto">
          <a:xfrm>
            <a:off x="533400" y="1219200"/>
            <a:ext cx="8077200" cy="48625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工序质量检验的要求（一）</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12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生产</a:t>
            </a:r>
            <a:r>
              <a:rPr lang="zh-CN" altLang="en-US" sz="2000" b="1" dirty="0">
                <a:solidFill>
                  <a:srgbClr val="FF0000"/>
                </a:solidFill>
                <a:latin typeface="微软雅黑" pitchFamily="34" charset="-122"/>
                <a:ea typeface="微软雅黑" pitchFamily="34" charset="-122"/>
              </a:rPr>
              <a:t>现场</a:t>
            </a:r>
            <a:r>
              <a:rPr lang="zh-CN" altLang="en-US" sz="2000" dirty="0">
                <a:latin typeface="微软雅黑" pitchFamily="34" charset="-122"/>
                <a:ea typeface="微软雅黑" pitchFamily="34" charset="-122"/>
              </a:rPr>
              <a:t>的人、机、料、法、环、测等必须符合规定的要求。</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对违反工艺纪律的现象，检验人员应予以制止。</a:t>
            </a:r>
            <a:r>
              <a:rPr lang="zh-CN" altLang="en-US" sz="2000" u="sng" dirty="0">
                <a:latin typeface="微软雅黑" pitchFamily="34" charset="-122"/>
                <a:ea typeface="微软雅黑" pitchFamily="34" charset="-122"/>
              </a:rPr>
              <a:t>对未经批准而</a:t>
            </a:r>
            <a:r>
              <a:rPr lang="zh-CN" altLang="en-US" sz="2000" b="1" dirty="0">
                <a:solidFill>
                  <a:srgbClr val="FF0000"/>
                </a:solidFill>
                <a:latin typeface="微软雅黑" pitchFamily="34" charset="-122"/>
                <a:ea typeface="微软雅黑" pitchFamily="34" charset="-122"/>
              </a:rPr>
              <a:t>不按工艺规程</a:t>
            </a:r>
            <a:r>
              <a:rPr lang="zh-CN" altLang="en-US" sz="2000" u="sng" dirty="0">
                <a:latin typeface="微软雅黑" pitchFamily="34" charset="-122"/>
                <a:ea typeface="微软雅黑" pitchFamily="34" charset="-122"/>
              </a:rPr>
              <a:t>生产的产品，检验人员有权拒绝验收。</a:t>
            </a:r>
            <a:endParaRPr lang="zh-CN" altLang="en-US" sz="20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无检（鉴）定合格证明或超期使用的</a:t>
            </a:r>
            <a:r>
              <a:rPr lang="zh-CN" altLang="en-US" sz="2000" b="1" dirty="0">
                <a:solidFill>
                  <a:srgbClr val="FF0000"/>
                </a:solidFill>
                <a:latin typeface="微软雅黑" pitchFamily="34" charset="-122"/>
                <a:ea typeface="微软雅黑" pitchFamily="34" charset="-122"/>
              </a:rPr>
              <a:t>计量器具和工艺装备</a:t>
            </a:r>
            <a:r>
              <a:rPr lang="zh-CN" altLang="en-US" sz="2000" dirty="0">
                <a:latin typeface="微软雅黑" pitchFamily="34" charset="-122"/>
                <a:ea typeface="微软雅黑" pitchFamily="34" charset="-122"/>
              </a:rPr>
              <a:t>，检验人员有权制止使用。</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b="1" dirty="0">
                <a:solidFill>
                  <a:srgbClr val="FF0000"/>
                </a:solidFill>
                <a:latin typeface="微软雅黑" pitchFamily="34" charset="-122"/>
                <a:ea typeface="微软雅黑" pitchFamily="34" charset="-122"/>
              </a:rPr>
              <a:t>通用</a:t>
            </a:r>
            <a:r>
              <a:rPr lang="zh-CN" altLang="en-US" sz="2000" dirty="0">
                <a:latin typeface="微软雅黑" pitchFamily="34" charset="-122"/>
                <a:ea typeface="微软雅黑" pitchFamily="34" charset="-122"/>
              </a:rPr>
              <a:t>测试仪器、仪表和设备，必须有合格证明并在有效期内。</a:t>
            </a:r>
            <a:endParaRPr lang="en-US" altLang="zh-CN" sz="2000"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zh-CN" sz="2000" b="1" dirty="0">
                <a:solidFill>
                  <a:srgbClr val="FF0000"/>
                </a:solidFill>
                <a:latin typeface="微软雅黑" pitchFamily="34" charset="-122"/>
                <a:ea typeface="微软雅黑" pitchFamily="34" charset="-122"/>
              </a:rPr>
              <a:t>“五清”</a:t>
            </a:r>
            <a:r>
              <a:rPr lang="zh-CN" altLang="zh-CN" sz="2000" u="sng" dirty="0">
                <a:latin typeface="微软雅黑" pitchFamily="34" charset="-122"/>
                <a:ea typeface="微软雅黑" pitchFamily="34" charset="-122"/>
              </a:rPr>
              <a:t>（批次清、质量状态清、原始记录清、数量清、炉批量</a:t>
            </a:r>
            <a:r>
              <a:rPr lang="zh-CN" altLang="en-US" sz="2000" u="sng" dirty="0">
                <a:latin typeface="微软雅黑" pitchFamily="34" charset="-122"/>
                <a:ea typeface="微软雅黑" pitchFamily="34" charset="-122"/>
              </a:rPr>
              <a:t>清）。</a:t>
            </a:r>
            <a:endParaRPr lang="en-US" altLang="zh-CN" sz="2000" u="sng" dirty="0">
              <a:latin typeface="微软雅黑" pitchFamily="34" charset="-122"/>
              <a:ea typeface="微软雅黑" pitchFamily="34" charset="-122"/>
            </a:endParaRPr>
          </a:p>
          <a:p>
            <a:pPr marL="914400" lvl="1" indent="-457200">
              <a:lnSpc>
                <a:spcPct val="150000"/>
              </a:lnSpc>
              <a:buFont typeface="Arial" charset="0"/>
              <a:buAutoNum type="arabicPeriod"/>
            </a:pPr>
            <a:r>
              <a:rPr lang="zh-CN" altLang="en-US" sz="2000" dirty="0">
                <a:latin typeface="微软雅黑" pitchFamily="34" charset="-122"/>
                <a:ea typeface="微软雅黑" pitchFamily="34" charset="-122"/>
              </a:rPr>
              <a:t>对周转</a:t>
            </a:r>
            <a:r>
              <a:rPr lang="zh-CN" altLang="en-US" sz="2000" b="1" dirty="0">
                <a:solidFill>
                  <a:srgbClr val="FF0000"/>
                </a:solidFill>
                <a:latin typeface="微软雅黑" pitchFamily="34" charset="-122"/>
                <a:ea typeface="微软雅黑" pitchFamily="34" charset="-122"/>
              </a:rPr>
              <a:t>运输</a:t>
            </a:r>
            <a:r>
              <a:rPr lang="zh-CN" altLang="en-US" sz="2000" dirty="0">
                <a:latin typeface="微软雅黑" pitchFamily="34" charset="-122"/>
                <a:ea typeface="微软雅黑" pitchFamily="34" charset="-122"/>
              </a:rPr>
              <a:t>时的防护措施进行监督。</a:t>
            </a:r>
            <a:endParaRPr lang="en-US" altLang="zh-CN" sz="20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工序质量检验</a:t>
            </a:r>
          </a:p>
        </p:txBody>
      </p:sp>
      <p:sp>
        <p:nvSpPr>
          <p:cNvPr id="8192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8192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8192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2" name="矩形 1"/>
          <p:cNvSpPr/>
          <p:nvPr/>
        </p:nvSpPr>
        <p:spPr>
          <a:xfrm>
            <a:off x="533400" y="1219200"/>
            <a:ext cx="8077200" cy="3754438"/>
          </a:xfrm>
          <a:prstGeom prst="rect">
            <a:avLst/>
          </a:prstGeom>
        </p:spPr>
        <p:txBody>
          <a:bodyPr>
            <a:spAutoFit/>
          </a:bodyPr>
          <a:lstStyle/>
          <a:p>
            <a:pPr>
              <a:buFont typeface="Wingdings" pitchFamily="2" charset="2"/>
              <a:buChar char="p"/>
              <a:defRPr/>
            </a:pPr>
            <a:r>
              <a:rPr lang="zh-CN" altLang="en-US" sz="2800" dirty="0">
                <a:solidFill>
                  <a:srgbClr val="3333FF"/>
                </a:solidFill>
                <a:latin typeface="华文新魏" pitchFamily="2" charset="-122"/>
                <a:ea typeface="华文新魏" pitchFamily="2" charset="-122"/>
              </a:rPr>
              <a:t>工序质量检验的要求（二）</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defRPr/>
            </a:pPr>
            <a:endParaRPr lang="en-US" altLang="zh-CN" sz="1200" dirty="0">
              <a:latin typeface="微软雅黑" pitchFamily="34" charset="-122"/>
              <a:ea typeface="微软雅黑" pitchFamily="34" charset="-122"/>
            </a:endParaRPr>
          </a:p>
          <a:p>
            <a:pPr lvl="1">
              <a:lnSpc>
                <a:spcPct val="150000"/>
              </a:lnSpc>
              <a:defRPr/>
            </a:pPr>
            <a:r>
              <a:rPr lang="zh-CN" altLang="en-US" sz="2000" dirty="0">
                <a:latin typeface="微软雅黑" pitchFamily="34" charset="-122"/>
                <a:ea typeface="微软雅黑" pitchFamily="34" charset="-122"/>
              </a:rPr>
              <a:t>       质量人员应对上道工序进行监督，存在下列问题之一者，一律不能转入下道程序，可退回上道工序，或报请质量检验部门处理。</a:t>
            </a:r>
            <a:endParaRPr lang="en-US" altLang="zh-CN" sz="2000" dirty="0">
              <a:latin typeface="微软雅黑" pitchFamily="34" charset="-122"/>
              <a:ea typeface="微软雅黑" pitchFamily="34" charset="-122"/>
            </a:endParaRPr>
          </a:p>
          <a:p>
            <a:pPr lvl="2">
              <a:lnSpc>
                <a:spcPct val="150000"/>
              </a:lnSpc>
              <a:defRPr/>
            </a:pPr>
            <a:endParaRPr lang="en-US" altLang="zh-CN" sz="1050" dirty="0">
              <a:latin typeface="微软雅黑" pitchFamily="34" charset="-122"/>
              <a:ea typeface="微软雅黑" pitchFamily="34" charset="-122"/>
            </a:endParaRPr>
          </a:p>
          <a:p>
            <a:pPr marL="1371600" lvl="2" indent="-457200">
              <a:lnSpc>
                <a:spcPct val="150000"/>
              </a:lnSpc>
              <a:buFont typeface="+mj-lt"/>
              <a:buAutoNum type="alphaLcParenR"/>
              <a:defRPr/>
            </a:pPr>
            <a:r>
              <a:rPr lang="zh-CN" altLang="en-US" sz="2000" dirty="0">
                <a:latin typeface="微软雅黑" pitchFamily="34" charset="-122"/>
                <a:ea typeface="微软雅黑" pitchFamily="34" charset="-122"/>
              </a:rPr>
              <a:t>未经检验合格，未按规定盖检验印章的。</a:t>
            </a:r>
          </a:p>
          <a:p>
            <a:pPr marL="1371600" lvl="2" indent="-457200">
              <a:lnSpc>
                <a:spcPct val="150000"/>
              </a:lnSpc>
              <a:buFont typeface="+mj-lt"/>
              <a:buAutoNum type="alphaLcParenR"/>
              <a:defRPr/>
            </a:pPr>
            <a:r>
              <a:rPr lang="zh-CN" altLang="en-US" sz="2000" dirty="0">
                <a:latin typeface="微软雅黑" pitchFamily="34" charset="-122"/>
                <a:ea typeface="微软雅黑" pitchFamily="34" charset="-122"/>
              </a:rPr>
              <a:t>未满足规定加工要求的。</a:t>
            </a:r>
            <a:endParaRPr lang="en-US" altLang="zh-CN" sz="2000" dirty="0">
              <a:latin typeface="微软雅黑" pitchFamily="34" charset="-122"/>
              <a:ea typeface="微软雅黑" pitchFamily="34" charset="-122"/>
            </a:endParaRPr>
          </a:p>
          <a:p>
            <a:pPr marL="1371600" lvl="2" indent="-457200">
              <a:lnSpc>
                <a:spcPct val="150000"/>
              </a:lnSpc>
              <a:buFont typeface="+mj-lt"/>
              <a:buAutoNum type="alphaLcParenR"/>
              <a:defRPr/>
            </a:pPr>
            <a:r>
              <a:rPr lang="zh-CN" altLang="en-US" sz="2000" dirty="0">
                <a:latin typeface="微软雅黑" pitchFamily="34" charset="-122"/>
                <a:ea typeface="微软雅黑" pitchFamily="34" charset="-122"/>
              </a:rPr>
              <a:t>存在质量问题没有明确结论的。</a:t>
            </a:r>
          </a:p>
          <a:p>
            <a:pPr marL="1371600" lvl="2" indent="-457200">
              <a:lnSpc>
                <a:spcPct val="150000"/>
              </a:lnSpc>
              <a:buFont typeface="+mj-lt"/>
              <a:buAutoNum type="alphaLcParenR"/>
              <a:defRPr/>
            </a:pPr>
            <a:r>
              <a:rPr lang="zh-CN" altLang="en-US" sz="2000" dirty="0">
                <a:latin typeface="微软雅黑" pitchFamily="34" charset="-122"/>
                <a:ea typeface="微软雅黑" pitchFamily="34" charset="-122"/>
              </a:rPr>
              <a:t>质量记录或签署不完整的。</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工序质量检验的形式和内容</a:t>
            </a:r>
          </a:p>
        </p:txBody>
      </p:sp>
      <p:sp>
        <p:nvSpPr>
          <p:cNvPr id="82947"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82948"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82949"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82950" name="矩形 1"/>
          <p:cNvSpPr>
            <a:spLocks noChangeArrowheads="1"/>
          </p:cNvSpPr>
          <p:nvPr/>
        </p:nvSpPr>
        <p:spPr bwMode="auto">
          <a:xfrm>
            <a:off x="533400" y="1219200"/>
            <a:ext cx="8077200" cy="43084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首件三检</a:t>
            </a:r>
            <a:endParaRPr lang="en-US" altLang="zh-CN" sz="2800" dirty="0">
              <a:solidFill>
                <a:srgbClr val="3333FF"/>
              </a:solidFill>
              <a:latin typeface="华文新魏" pitchFamily="2" charset="-122"/>
              <a:ea typeface="华文新魏" pitchFamily="2" charset="-122"/>
            </a:endParaRPr>
          </a:p>
          <a:p>
            <a:pPr lvl="1" indent="-171450">
              <a:lnSpc>
                <a:spcPct val="150000"/>
              </a:lnSpc>
              <a:buFont typeface="Wingdings" pitchFamily="2" charset="2"/>
              <a:buChar char="Ø"/>
            </a:pPr>
            <a:r>
              <a:rPr lang="zh-CN" altLang="en-US" sz="2000" dirty="0">
                <a:latin typeface="微软雅黑" pitchFamily="34" charset="-122"/>
                <a:ea typeface="微软雅黑" pitchFamily="34" charset="-122"/>
              </a:rPr>
              <a:t>指操作者</a:t>
            </a:r>
            <a:r>
              <a:rPr lang="zh-CN" altLang="en-US" sz="2000" b="1" dirty="0">
                <a:solidFill>
                  <a:srgbClr val="FF0000"/>
                </a:solidFill>
                <a:latin typeface="微软雅黑" pitchFamily="34" charset="-122"/>
                <a:ea typeface="微软雅黑" pitchFamily="34" charset="-122"/>
              </a:rPr>
              <a:t>自检</a:t>
            </a:r>
            <a:r>
              <a:rPr lang="zh-CN" altLang="en-US" sz="2000" dirty="0">
                <a:latin typeface="微软雅黑" pitchFamily="34" charset="-122"/>
                <a:ea typeface="微软雅黑" pitchFamily="34" charset="-122"/>
              </a:rPr>
              <a:t>、工（组）长</a:t>
            </a:r>
            <a:r>
              <a:rPr lang="zh-CN" altLang="en-US" sz="2000" b="1" dirty="0">
                <a:solidFill>
                  <a:srgbClr val="FF0000"/>
                </a:solidFill>
                <a:latin typeface="微软雅黑" pitchFamily="34" charset="-122"/>
                <a:ea typeface="微软雅黑" pitchFamily="34" charset="-122"/>
              </a:rPr>
              <a:t>互检</a:t>
            </a:r>
            <a:r>
              <a:rPr lang="zh-CN" altLang="en-US" sz="2000" dirty="0">
                <a:latin typeface="微软雅黑" pitchFamily="34" charset="-122"/>
                <a:ea typeface="微软雅黑" pitchFamily="34" charset="-122"/>
              </a:rPr>
              <a:t>和</a:t>
            </a:r>
            <a:r>
              <a:rPr lang="zh-CN" altLang="en-US" sz="2000" b="1" dirty="0">
                <a:solidFill>
                  <a:srgbClr val="FF0000"/>
                </a:solidFill>
                <a:latin typeface="微软雅黑" pitchFamily="34" charset="-122"/>
                <a:ea typeface="微软雅黑" pitchFamily="34" charset="-122"/>
              </a:rPr>
              <a:t>专职检验</a:t>
            </a:r>
            <a:r>
              <a:rPr lang="zh-CN" altLang="en-US" sz="2000" dirty="0">
                <a:latin typeface="微软雅黑" pitchFamily="34" charset="-122"/>
                <a:ea typeface="微软雅黑" pitchFamily="34" charset="-122"/>
              </a:rPr>
              <a:t>人员检验。</a:t>
            </a:r>
            <a:endParaRPr lang="en-US" altLang="zh-CN" sz="2000" dirty="0">
              <a:latin typeface="微软雅黑" pitchFamily="34" charset="-122"/>
              <a:ea typeface="微软雅黑" pitchFamily="34" charset="-122"/>
            </a:endParaRPr>
          </a:p>
          <a:p>
            <a:pPr lvl="1" indent="-171450">
              <a:lnSpc>
                <a:spcPct val="150000"/>
              </a:lnSpc>
              <a:buFont typeface="Wingdings" pitchFamily="2" charset="2"/>
              <a:buChar char="Ø"/>
            </a:pPr>
            <a:r>
              <a:rPr lang="zh-CN" altLang="en-US" sz="2000" dirty="0">
                <a:latin typeface="微软雅黑" pitchFamily="34" charset="-122"/>
                <a:ea typeface="微软雅黑" pitchFamily="34" charset="-122"/>
              </a:rPr>
              <a:t>防止出现成批超差而导致大量返工、返修、报废的</a:t>
            </a:r>
            <a:r>
              <a:rPr lang="zh-CN" altLang="en-US" sz="2000" b="1" dirty="0">
                <a:solidFill>
                  <a:srgbClr val="FF0000"/>
                </a:solidFill>
                <a:latin typeface="微软雅黑" pitchFamily="34" charset="-122"/>
                <a:ea typeface="微软雅黑" pitchFamily="34" charset="-122"/>
              </a:rPr>
              <a:t>预先控制</a:t>
            </a:r>
            <a:r>
              <a:rPr lang="zh-CN" altLang="en-US" sz="2000" dirty="0">
                <a:latin typeface="微软雅黑" pitchFamily="34" charset="-122"/>
                <a:ea typeface="微软雅黑" pitchFamily="34" charset="-122"/>
              </a:rPr>
              <a:t>手段。</a:t>
            </a:r>
            <a:endParaRPr lang="en-US" altLang="zh-CN" sz="2000" dirty="0">
              <a:latin typeface="微软雅黑" pitchFamily="34" charset="-122"/>
              <a:ea typeface="微软雅黑" pitchFamily="34" charset="-122"/>
            </a:endParaRPr>
          </a:p>
          <a:p>
            <a:pPr lvl="1" indent="-171450">
              <a:lnSpc>
                <a:spcPct val="150000"/>
              </a:lnSpc>
              <a:buFont typeface="Wingdings" pitchFamily="2" charset="2"/>
              <a:buChar char="Ø"/>
            </a:pPr>
            <a:endParaRPr lang="en-US" altLang="zh-CN" sz="400" dirty="0">
              <a:latin typeface="微软雅黑" pitchFamily="34" charset="-122"/>
              <a:ea typeface="微软雅黑" pitchFamily="34" charset="-122"/>
            </a:endParaRPr>
          </a:p>
          <a:p>
            <a:pPr lvl="1" indent="-171450">
              <a:lnSpc>
                <a:spcPct val="150000"/>
              </a:lnSpc>
              <a:buFont typeface="Wingdings" pitchFamily="2" charset="2"/>
              <a:buChar char="Ø"/>
            </a:pPr>
            <a:r>
              <a:rPr lang="zh-CN" altLang="en-US" sz="2000" dirty="0">
                <a:latin typeface="微软雅黑" pitchFamily="34" charset="-122"/>
                <a:ea typeface="微软雅黑" pitchFamily="34" charset="-122"/>
              </a:rPr>
              <a:t>有下列情况之一者，必须进行首件三检：</a:t>
            </a:r>
          </a:p>
          <a:p>
            <a:pPr marL="1371600" lvl="2" indent="-457200">
              <a:lnSpc>
                <a:spcPct val="150000"/>
              </a:lnSpc>
              <a:buFont typeface="Arial" charset="0"/>
              <a:buAutoNum type="alphaLcParenR"/>
            </a:pPr>
            <a:r>
              <a:rPr lang="zh-CN" altLang="en-US" sz="2000" u="sng" dirty="0">
                <a:latin typeface="微软雅黑" pitchFamily="34" charset="-122"/>
                <a:ea typeface="微软雅黑" pitchFamily="34" charset="-122"/>
              </a:rPr>
              <a:t>批量生产时，每个小组加工产品有三件以上的。</a:t>
            </a:r>
            <a:endParaRPr lang="en-US" altLang="zh-CN" sz="2000" u="sng" dirty="0">
              <a:latin typeface="微软雅黑" pitchFamily="34" charset="-122"/>
              <a:ea typeface="微软雅黑" pitchFamily="34" charset="-122"/>
            </a:endParaRPr>
          </a:p>
          <a:p>
            <a:pPr marL="1371600" lvl="2" indent="-457200">
              <a:lnSpc>
                <a:spcPct val="150000"/>
              </a:lnSpc>
              <a:buFont typeface="Arial" charset="0"/>
              <a:buAutoNum type="alphaLcParenR"/>
            </a:pPr>
            <a:r>
              <a:rPr lang="zh-CN" altLang="en-US" sz="2000" u="sng" dirty="0">
                <a:latin typeface="微软雅黑" pitchFamily="34" charset="-122"/>
                <a:ea typeface="微软雅黑" pitchFamily="34" charset="-122"/>
              </a:rPr>
              <a:t>更换操作者或采用新材料。</a:t>
            </a:r>
            <a:endParaRPr lang="en-US" altLang="zh-CN" sz="2000" u="sng" dirty="0">
              <a:latin typeface="微软雅黑" pitchFamily="34" charset="-122"/>
              <a:ea typeface="微软雅黑" pitchFamily="34" charset="-122"/>
            </a:endParaRPr>
          </a:p>
          <a:p>
            <a:pPr marL="1371600" lvl="2" indent="-457200">
              <a:lnSpc>
                <a:spcPct val="150000"/>
              </a:lnSpc>
              <a:buFont typeface="Arial" charset="0"/>
              <a:buAutoNum type="alphaLcParenR"/>
            </a:pPr>
            <a:r>
              <a:rPr lang="zh-CN" altLang="en-US" sz="2000" u="sng" dirty="0">
                <a:latin typeface="微软雅黑" pitchFamily="34" charset="-122"/>
                <a:ea typeface="微软雅黑" pitchFamily="34" charset="-122"/>
              </a:rPr>
              <a:t>加工过程中工艺条件发生变化。</a:t>
            </a:r>
            <a:endParaRPr lang="en-US" altLang="zh-CN" sz="2000" u="sng" dirty="0">
              <a:latin typeface="微软雅黑" pitchFamily="34" charset="-122"/>
              <a:ea typeface="微软雅黑" pitchFamily="34" charset="-122"/>
            </a:endParaRPr>
          </a:p>
          <a:p>
            <a:pPr marL="1371600" lvl="2" indent="-457200">
              <a:lnSpc>
                <a:spcPct val="150000"/>
              </a:lnSpc>
              <a:buFont typeface="Arial" charset="0"/>
              <a:buAutoNum type="alphaLcParenR"/>
            </a:pPr>
            <a:r>
              <a:rPr lang="zh-CN" altLang="en-US" sz="2000" u="sng" dirty="0">
                <a:latin typeface="微软雅黑" pitchFamily="34" charset="-122"/>
                <a:ea typeface="微软雅黑" pitchFamily="34" charset="-122"/>
              </a:rPr>
              <a:t>设计、工艺文件发生了更改。</a:t>
            </a:r>
          </a:p>
          <a:p>
            <a:pPr marL="1371600" lvl="2" indent="-457200">
              <a:lnSpc>
                <a:spcPct val="150000"/>
              </a:lnSpc>
              <a:buFont typeface="Arial" charset="0"/>
              <a:buAutoNum type="alphaLcParenR"/>
            </a:pPr>
            <a:r>
              <a:rPr lang="zh-CN" altLang="en-US" sz="2000" u="sng" dirty="0">
                <a:latin typeface="微软雅黑" pitchFamily="34" charset="-122"/>
                <a:ea typeface="微软雅黑" pitchFamily="34" charset="-122"/>
              </a:rPr>
              <a:t>质量不稳定，易出质量问题的工序或产品</a:t>
            </a:r>
            <a:r>
              <a:rPr lang="zh-CN" altLang="en-US" sz="2000" dirty="0">
                <a:latin typeface="微软雅黑" pitchFamily="34" charset="-122"/>
                <a:ea typeface="微软雅黑" pitchFamily="34" charset="-122"/>
              </a:rPr>
              <a:t>。</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工序质量检验的形式和内容</a:t>
            </a:r>
          </a:p>
        </p:txBody>
      </p:sp>
      <p:sp>
        <p:nvSpPr>
          <p:cNvPr id="83971"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83972"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83973"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2" name="矩形 1"/>
          <p:cNvSpPr/>
          <p:nvPr/>
        </p:nvSpPr>
        <p:spPr>
          <a:xfrm>
            <a:off x="533400" y="1219200"/>
            <a:ext cx="8077200" cy="4870450"/>
          </a:xfrm>
          <a:prstGeom prst="rect">
            <a:avLst/>
          </a:prstGeom>
        </p:spPr>
        <p:txBody>
          <a:bodyPr>
            <a:spAutoFit/>
          </a:bodyPr>
          <a:lstStyle/>
          <a:p>
            <a:pPr>
              <a:buFont typeface="Wingdings" pitchFamily="2" charset="2"/>
              <a:buChar char="p"/>
              <a:defRPr/>
            </a:pPr>
            <a:r>
              <a:rPr lang="zh-CN" altLang="en-US" sz="2800" dirty="0">
                <a:solidFill>
                  <a:srgbClr val="3333FF"/>
                </a:solidFill>
                <a:latin typeface="华文新魏" pitchFamily="2" charset="-122"/>
                <a:ea typeface="华文新魏" pitchFamily="2" charset="-122"/>
              </a:rPr>
              <a:t>巡回（流动）检验</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defRPr/>
            </a:pPr>
            <a:endParaRPr lang="en-US" altLang="zh-CN" sz="2800" dirty="0">
              <a:solidFill>
                <a:srgbClr val="3333FF"/>
              </a:solidFill>
              <a:latin typeface="华文新魏" pitchFamily="2" charset="-122"/>
              <a:ea typeface="华文新魏" pitchFamily="2" charset="-122"/>
            </a:endParaRPr>
          </a:p>
          <a:p>
            <a:pPr marL="1200150" lvl="2" indent="-457200">
              <a:lnSpc>
                <a:spcPct val="150000"/>
              </a:lnSpc>
              <a:buFont typeface="+mj-lt"/>
              <a:buAutoNum type="alphaLcParenR"/>
              <a:defRPr/>
            </a:pPr>
            <a:r>
              <a:rPr lang="zh-CN" altLang="en-US" sz="2000" dirty="0">
                <a:latin typeface="微软雅黑" pitchFamily="34" charset="-122"/>
                <a:ea typeface="微软雅黑" pitchFamily="34" charset="-122"/>
              </a:rPr>
              <a:t>按质量控制文件的有关规定，对工序的“人、机、料、法、环、测”等质量因素，实行</a:t>
            </a:r>
            <a:r>
              <a:rPr lang="zh-CN" altLang="en-US" sz="2000" b="1" dirty="0">
                <a:solidFill>
                  <a:srgbClr val="FF0000"/>
                </a:solidFill>
                <a:latin typeface="微软雅黑" pitchFamily="34" charset="-122"/>
                <a:ea typeface="微软雅黑" pitchFamily="34" charset="-122"/>
              </a:rPr>
              <a:t>重点监督</a:t>
            </a:r>
            <a:r>
              <a:rPr lang="zh-CN" altLang="en-US" sz="2000" dirty="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marL="971550" lvl="2" indent="-228600">
              <a:lnSpc>
                <a:spcPct val="150000"/>
              </a:lnSpc>
              <a:buFont typeface="+mj-lt"/>
              <a:buAutoNum type="alphaLcParenR"/>
              <a:defRPr/>
            </a:pPr>
            <a:endParaRPr lang="zh-CN" altLang="en-US" sz="1200" dirty="0">
              <a:latin typeface="微软雅黑" pitchFamily="34" charset="-122"/>
              <a:ea typeface="微软雅黑" pitchFamily="34" charset="-122"/>
            </a:endParaRPr>
          </a:p>
          <a:p>
            <a:pPr marL="1200150" lvl="2" indent="-457200">
              <a:lnSpc>
                <a:spcPct val="150000"/>
              </a:lnSpc>
              <a:buFont typeface="+mj-lt"/>
              <a:buAutoNum type="alphaLcParenR"/>
              <a:defRPr/>
            </a:pPr>
            <a:r>
              <a:rPr lang="zh-CN" altLang="en-US" sz="2000" dirty="0">
                <a:latin typeface="微软雅黑" pitchFamily="34" charset="-122"/>
                <a:ea typeface="微软雅黑" pitchFamily="34" charset="-122"/>
              </a:rPr>
              <a:t>按工序质量控制文件</a:t>
            </a:r>
            <a:r>
              <a:rPr lang="zh-CN" altLang="en-US" sz="2000" b="1" dirty="0">
                <a:solidFill>
                  <a:srgbClr val="FF0000"/>
                </a:solidFill>
                <a:latin typeface="微软雅黑" pitchFamily="34" charset="-122"/>
                <a:ea typeface="微软雅黑" pitchFamily="34" charset="-122"/>
              </a:rPr>
              <a:t>规定</a:t>
            </a:r>
            <a:r>
              <a:rPr lang="zh-CN" altLang="en-US" sz="2000" dirty="0">
                <a:latin typeface="微软雅黑" pitchFamily="34" charset="-122"/>
                <a:ea typeface="微软雅黑" pitchFamily="34" charset="-122"/>
              </a:rPr>
              <a:t>的项目、方法、要求、检测频次等进行</a:t>
            </a:r>
            <a:r>
              <a:rPr lang="zh-CN" altLang="en-US" sz="2000" b="1" dirty="0">
                <a:solidFill>
                  <a:srgbClr val="FF0000"/>
                </a:solidFill>
                <a:latin typeface="微软雅黑" pitchFamily="34" charset="-122"/>
                <a:ea typeface="微软雅黑" pitchFamily="34" charset="-122"/>
              </a:rPr>
              <a:t>检验</a:t>
            </a:r>
            <a:r>
              <a:rPr lang="zh-CN" altLang="en-US" sz="2000" dirty="0">
                <a:latin typeface="微软雅黑" pitchFamily="34" charset="-122"/>
                <a:ea typeface="微软雅黑" pitchFamily="34" charset="-122"/>
              </a:rPr>
              <a:t>，并填写质量原始</a:t>
            </a:r>
            <a:r>
              <a:rPr lang="zh-CN" altLang="en-US" sz="2000" b="1" dirty="0">
                <a:solidFill>
                  <a:srgbClr val="FF0000"/>
                </a:solidFill>
                <a:latin typeface="微软雅黑" pitchFamily="34" charset="-122"/>
                <a:ea typeface="微软雅黑" pitchFamily="34" charset="-122"/>
              </a:rPr>
              <a:t>记录</a:t>
            </a:r>
            <a:r>
              <a:rPr lang="zh-CN" altLang="en-US" sz="2000" dirty="0">
                <a:latin typeface="微软雅黑" pitchFamily="34" charset="-122"/>
                <a:ea typeface="微软雅黑" pitchFamily="34" charset="-122"/>
              </a:rPr>
              <a:t>，核对控制图表。</a:t>
            </a:r>
            <a:endParaRPr lang="en-US" altLang="zh-CN" sz="2000" dirty="0">
              <a:latin typeface="微软雅黑" pitchFamily="34" charset="-122"/>
              <a:ea typeface="微软雅黑" pitchFamily="34" charset="-122"/>
            </a:endParaRPr>
          </a:p>
          <a:p>
            <a:pPr marL="971550" lvl="2" indent="-228600">
              <a:lnSpc>
                <a:spcPct val="150000"/>
              </a:lnSpc>
              <a:buFont typeface="+mj-lt"/>
              <a:buAutoNum type="alphaLcParenR"/>
              <a:defRPr/>
            </a:pPr>
            <a:endParaRPr lang="zh-CN" altLang="en-US" sz="1200" dirty="0">
              <a:latin typeface="微软雅黑" pitchFamily="34" charset="-122"/>
              <a:ea typeface="微软雅黑" pitchFamily="34" charset="-122"/>
            </a:endParaRPr>
          </a:p>
          <a:p>
            <a:pPr marL="1200150" lvl="2" indent="-457200">
              <a:lnSpc>
                <a:spcPct val="150000"/>
              </a:lnSpc>
              <a:buFont typeface="+mj-lt"/>
              <a:buAutoNum type="alphaLcParenR"/>
              <a:defRPr/>
            </a:pPr>
            <a:r>
              <a:rPr lang="zh-CN" altLang="en-US" sz="2000" dirty="0">
                <a:latin typeface="微软雅黑" pitchFamily="34" charset="-122"/>
                <a:ea typeface="微软雅黑" pitchFamily="34" charset="-122"/>
              </a:rPr>
              <a:t>对工序质量控制点（或</a:t>
            </a:r>
            <a:r>
              <a:rPr lang="zh-CN" altLang="en-US" sz="2000" b="1" dirty="0">
                <a:solidFill>
                  <a:srgbClr val="FF0000"/>
                </a:solidFill>
                <a:latin typeface="微软雅黑" pitchFamily="34" charset="-122"/>
                <a:ea typeface="微软雅黑" pitchFamily="34" charset="-122"/>
              </a:rPr>
              <a:t>管理点</a:t>
            </a:r>
            <a:r>
              <a:rPr lang="zh-CN" altLang="en-US" sz="2000" dirty="0">
                <a:latin typeface="微软雅黑" pitchFamily="34" charset="-122"/>
                <a:ea typeface="微软雅黑" pitchFamily="34" charset="-122"/>
              </a:rPr>
              <a:t>）实行监督，发现异常情况，立即向主管部门报告。</a:t>
            </a:r>
          </a:p>
          <a:p>
            <a:pPr lvl="1" indent="-171450">
              <a:lnSpc>
                <a:spcPct val="150000"/>
              </a:lnSpc>
              <a:buFont typeface="Wingdings" pitchFamily="2" charset="2"/>
              <a:buChar char="Ø"/>
              <a:defRPr/>
            </a:pPr>
            <a:endParaRPr lang="zh-CN" altLang="en-US" sz="20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工序质量检验的形式和内容</a:t>
            </a:r>
          </a:p>
        </p:txBody>
      </p:sp>
      <p:sp>
        <p:nvSpPr>
          <p:cNvPr id="84995"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84996"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84997"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2" name="矩形 1"/>
          <p:cNvSpPr/>
          <p:nvPr/>
        </p:nvSpPr>
        <p:spPr>
          <a:xfrm>
            <a:off x="533400" y="1219200"/>
            <a:ext cx="8077200" cy="2616200"/>
          </a:xfrm>
          <a:prstGeom prst="rect">
            <a:avLst/>
          </a:prstGeom>
        </p:spPr>
        <p:txBody>
          <a:bodyPr>
            <a:spAutoFit/>
          </a:bodyPr>
          <a:lstStyle/>
          <a:p>
            <a:pPr>
              <a:buFont typeface="Wingdings" pitchFamily="2" charset="2"/>
              <a:buChar char="p"/>
              <a:defRPr/>
            </a:pPr>
            <a:r>
              <a:rPr lang="zh-CN" altLang="en-US" sz="2800" dirty="0">
                <a:solidFill>
                  <a:srgbClr val="3333FF"/>
                </a:solidFill>
                <a:latin typeface="华文新魏" pitchFamily="2" charset="-122"/>
                <a:ea typeface="华文新魏" pitchFamily="2" charset="-122"/>
              </a:rPr>
              <a:t>工序完工检验</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defRPr/>
            </a:pPr>
            <a:endParaRPr lang="en-US" altLang="zh-CN" sz="2800" dirty="0">
              <a:solidFill>
                <a:srgbClr val="3333FF"/>
              </a:solidFill>
              <a:latin typeface="华文新魏" pitchFamily="2" charset="-122"/>
              <a:ea typeface="华文新魏" pitchFamily="2" charset="-122"/>
            </a:endParaRPr>
          </a:p>
          <a:p>
            <a:pPr marL="1200150" lvl="2" indent="-457200">
              <a:lnSpc>
                <a:spcPct val="150000"/>
              </a:lnSpc>
              <a:buFont typeface="+mj-lt"/>
              <a:buAutoNum type="alphaLcParenR"/>
              <a:defRPr/>
            </a:pPr>
            <a:r>
              <a:rPr lang="zh-CN" altLang="en-US" sz="2000" b="1" dirty="0">
                <a:solidFill>
                  <a:srgbClr val="FF0000"/>
                </a:solidFill>
                <a:latin typeface="微软雅黑" pitchFamily="34" charset="-122"/>
                <a:ea typeface="微软雅黑" pitchFamily="34" charset="-122"/>
              </a:rPr>
              <a:t>审查上道工序</a:t>
            </a:r>
            <a:r>
              <a:rPr lang="zh-CN" altLang="en-US" sz="2000" dirty="0">
                <a:latin typeface="微软雅黑" pitchFamily="34" charset="-122"/>
                <a:ea typeface="微软雅黑" pitchFamily="34" charset="-122"/>
              </a:rPr>
              <a:t>是否已经检验合格，有无检验印章、质量记录与签署是否符合规定，</a:t>
            </a:r>
            <a:r>
              <a:rPr lang="zh-CN" altLang="en-US" sz="2000" b="1" dirty="0">
                <a:solidFill>
                  <a:srgbClr val="FF0000"/>
                </a:solidFill>
                <a:latin typeface="微软雅黑" pitchFamily="34" charset="-122"/>
                <a:ea typeface="微软雅黑" pitchFamily="34" charset="-122"/>
              </a:rPr>
              <a:t>质量问题</a:t>
            </a:r>
            <a:r>
              <a:rPr lang="zh-CN" altLang="en-US" sz="2000" dirty="0">
                <a:latin typeface="微软雅黑" pitchFamily="34" charset="-122"/>
                <a:ea typeface="微软雅黑" pitchFamily="34" charset="-122"/>
              </a:rPr>
              <a:t>是否处理完毕。</a:t>
            </a:r>
            <a:endParaRPr lang="en-US" altLang="zh-CN" sz="2000" dirty="0">
              <a:latin typeface="微软雅黑" pitchFamily="34" charset="-122"/>
              <a:ea typeface="微软雅黑" pitchFamily="34" charset="-122"/>
            </a:endParaRPr>
          </a:p>
          <a:p>
            <a:pPr marL="971550" lvl="2" indent="-228600">
              <a:lnSpc>
                <a:spcPct val="150000"/>
              </a:lnSpc>
              <a:buFont typeface="+mj-lt"/>
              <a:buAutoNum type="alphaLcParenR"/>
              <a:defRPr/>
            </a:pPr>
            <a:endParaRPr lang="zh-CN" altLang="en-US" sz="1200" dirty="0">
              <a:latin typeface="微软雅黑" pitchFamily="34" charset="-122"/>
              <a:ea typeface="微软雅黑" pitchFamily="34" charset="-122"/>
            </a:endParaRPr>
          </a:p>
          <a:p>
            <a:pPr marL="1200150" lvl="2" indent="-457200">
              <a:lnSpc>
                <a:spcPct val="150000"/>
              </a:lnSpc>
              <a:buFont typeface="+mj-lt"/>
              <a:buAutoNum type="alphaLcParenR"/>
              <a:defRPr/>
            </a:pPr>
            <a:r>
              <a:rPr lang="zh-CN" altLang="en-US" sz="2000" b="1" dirty="0">
                <a:solidFill>
                  <a:srgbClr val="FF0000"/>
                </a:solidFill>
                <a:latin typeface="微软雅黑" pitchFamily="34" charset="-122"/>
                <a:ea typeface="微软雅黑" pitchFamily="34" charset="-122"/>
              </a:rPr>
              <a:t>检验本工序</a:t>
            </a:r>
            <a:r>
              <a:rPr lang="zh-CN" altLang="en-US" sz="2000" dirty="0">
                <a:latin typeface="微软雅黑" pitchFamily="34" charset="-122"/>
                <a:ea typeface="微软雅黑" pitchFamily="34" charset="-122"/>
              </a:rPr>
              <a:t>加工是否符合规定的要求。</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工序质量检验的形式和内容</a:t>
            </a:r>
          </a:p>
        </p:txBody>
      </p:sp>
      <p:sp>
        <p:nvSpPr>
          <p:cNvPr id="86019"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86020"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86021"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2" name="矩形 1"/>
          <p:cNvSpPr/>
          <p:nvPr/>
        </p:nvSpPr>
        <p:spPr>
          <a:xfrm>
            <a:off x="533400" y="1254125"/>
            <a:ext cx="8077200" cy="5600700"/>
          </a:xfrm>
          <a:prstGeom prst="rect">
            <a:avLst/>
          </a:prstGeom>
        </p:spPr>
        <p:txBody>
          <a:bodyPr>
            <a:spAutoFit/>
          </a:bodyPr>
          <a:lstStyle/>
          <a:p>
            <a:pPr>
              <a:buFont typeface="Wingdings" pitchFamily="2" charset="2"/>
              <a:buChar char="p"/>
              <a:defRPr/>
            </a:pPr>
            <a:r>
              <a:rPr lang="zh-CN" altLang="en-US" sz="2800" dirty="0">
                <a:solidFill>
                  <a:srgbClr val="3333FF"/>
                </a:solidFill>
                <a:latin typeface="华文新魏" pitchFamily="2" charset="-122"/>
                <a:ea typeface="华文新魏" pitchFamily="2" charset="-122"/>
              </a:rPr>
              <a:t>关于例外放行的规定</a:t>
            </a:r>
            <a:endParaRPr lang="en-US" altLang="zh-CN" sz="2800" dirty="0">
              <a:solidFill>
                <a:srgbClr val="3333FF"/>
              </a:solidFill>
              <a:latin typeface="华文新魏" pitchFamily="2" charset="-122"/>
              <a:ea typeface="华文新魏" pitchFamily="2" charset="-122"/>
            </a:endParaRPr>
          </a:p>
          <a:p>
            <a:pPr marL="1270000" lvl="3" indent="-457200">
              <a:lnSpc>
                <a:spcPct val="150000"/>
              </a:lnSpc>
              <a:buFont typeface="+mj-lt"/>
              <a:buAutoNum type="alphaLcParenR"/>
              <a:defRPr/>
            </a:pPr>
            <a:r>
              <a:rPr lang="zh-CN" altLang="en-US" sz="2000" dirty="0">
                <a:latin typeface="微软雅黑" pitchFamily="34" charset="-122"/>
                <a:ea typeface="微软雅黑" pitchFamily="34" charset="-122"/>
              </a:rPr>
              <a:t>经检验、工艺</a:t>
            </a:r>
            <a:r>
              <a:rPr lang="zh-CN" altLang="en-US" sz="2000" b="1" dirty="0">
                <a:solidFill>
                  <a:srgbClr val="FF0000"/>
                </a:solidFill>
                <a:latin typeface="微软雅黑" pitchFamily="34" charset="-122"/>
                <a:ea typeface="微软雅黑" pitchFamily="34" charset="-122"/>
              </a:rPr>
              <a:t>会签</a:t>
            </a:r>
            <a:r>
              <a:rPr lang="zh-CN" altLang="en-US" sz="2000" dirty="0">
                <a:latin typeface="微软雅黑" pitchFamily="34" charset="-122"/>
                <a:ea typeface="微软雅黑" pitchFamily="34" charset="-122"/>
              </a:rPr>
              <a:t>后，所级领导</a:t>
            </a:r>
            <a:r>
              <a:rPr lang="zh-CN" altLang="en-US" sz="2000" b="1" dirty="0">
                <a:solidFill>
                  <a:srgbClr val="FF0000"/>
                </a:solidFill>
                <a:latin typeface="微软雅黑" pitchFamily="34" charset="-122"/>
                <a:ea typeface="微软雅黑" pitchFamily="34" charset="-122"/>
              </a:rPr>
              <a:t>批准</a:t>
            </a:r>
            <a:r>
              <a:rPr lang="zh-CN" altLang="en-US" sz="2000" dirty="0">
                <a:latin typeface="微软雅黑" pitchFamily="34" charset="-122"/>
                <a:ea typeface="微软雅黑" pitchFamily="34" charset="-122"/>
              </a:rPr>
              <a:t>，应</a:t>
            </a:r>
            <a:r>
              <a:rPr lang="zh-CN" altLang="en-US" sz="2000" b="1" dirty="0">
                <a:solidFill>
                  <a:srgbClr val="FF0000"/>
                </a:solidFill>
                <a:latin typeface="微软雅黑" pitchFamily="34" charset="-122"/>
                <a:ea typeface="微软雅黑" pitchFamily="34" charset="-122"/>
              </a:rPr>
              <a:t>限期</a:t>
            </a:r>
            <a:r>
              <a:rPr lang="zh-CN" altLang="en-US" sz="2000" dirty="0">
                <a:latin typeface="微软雅黑" pitchFamily="34" charset="-122"/>
                <a:ea typeface="微软雅黑" pitchFamily="34" charset="-122"/>
              </a:rPr>
              <a:t>解决问题；</a:t>
            </a:r>
            <a:endParaRPr lang="en-US" altLang="zh-CN" sz="2000" dirty="0">
              <a:latin typeface="微软雅黑" pitchFamily="34" charset="-122"/>
              <a:ea typeface="微软雅黑" pitchFamily="34" charset="-122"/>
            </a:endParaRPr>
          </a:p>
          <a:p>
            <a:pPr marL="1270000" lvl="3" indent="-457200">
              <a:lnSpc>
                <a:spcPct val="150000"/>
              </a:lnSpc>
              <a:buFont typeface="+mj-lt"/>
              <a:buAutoNum type="alphaLcParenR"/>
              <a:defRPr/>
            </a:pPr>
            <a:r>
              <a:rPr lang="zh-CN" altLang="en-US" sz="2000" dirty="0">
                <a:latin typeface="微软雅黑" pitchFamily="34" charset="-122"/>
                <a:ea typeface="微软雅黑" pitchFamily="34" charset="-122"/>
              </a:rPr>
              <a:t>编制</a:t>
            </a:r>
            <a:r>
              <a:rPr lang="zh-CN" altLang="en-US" sz="2000" b="1" dirty="0">
                <a:solidFill>
                  <a:srgbClr val="FF0000"/>
                </a:solidFill>
                <a:latin typeface="微软雅黑" pitchFamily="34" charset="-122"/>
                <a:ea typeface="微软雅黑" pitchFamily="34" charset="-122"/>
              </a:rPr>
              <a:t>临时工艺</a:t>
            </a:r>
            <a:r>
              <a:rPr lang="zh-CN" altLang="en-US" sz="2000" dirty="0">
                <a:latin typeface="微软雅黑" pitchFamily="34" charset="-122"/>
                <a:ea typeface="微软雅黑" pitchFamily="34" charset="-122"/>
              </a:rPr>
              <a:t>规程，并签署完整；</a:t>
            </a:r>
          </a:p>
          <a:p>
            <a:pPr marL="1270000" lvl="3" indent="-457200">
              <a:lnSpc>
                <a:spcPct val="150000"/>
              </a:lnSpc>
              <a:buFont typeface="+mj-lt"/>
              <a:buAutoNum type="alphaLcParenR"/>
              <a:defRPr/>
            </a:pPr>
            <a:r>
              <a:rPr lang="zh-CN" altLang="en-US" sz="2000" dirty="0">
                <a:latin typeface="微软雅黑" pitchFamily="34" charset="-122"/>
                <a:ea typeface="微软雅黑" pitchFamily="34" charset="-122"/>
              </a:rPr>
              <a:t>质量控制卡上该工序检验</a:t>
            </a:r>
            <a:r>
              <a:rPr lang="zh-CN" altLang="en-US" sz="2000" b="1" dirty="0">
                <a:solidFill>
                  <a:srgbClr val="FF0000"/>
                </a:solidFill>
                <a:latin typeface="微软雅黑" pitchFamily="34" charset="-122"/>
                <a:ea typeface="微软雅黑" pitchFamily="34" charset="-122"/>
              </a:rPr>
              <a:t>暂不盖章</a:t>
            </a:r>
            <a:r>
              <a:rPr lang="zh-CN" altLang="en-US" sz="2000" dirty="0">
                <a:latin typeface="微软雅黑" pitchFamily="34" charset="-122"/>
                <a:ea typeface="微软雅黑" pitchFamily="34" charset="-122"/>
              </a:rPr>
              <a:t>，并记录原因编号；</a:t>
            </a:r>
          </a:p>
          <a:p>
            <a:pPr marL="1270000" lvl="3" indent="-457200">
              <a:lnSpc>
                <a:spcPct val="150000"/>
              </a:lnSpc>
              <a:buFont typeface="+mj-lt"/>
              <a:buAutoNum type="alphaLcParenR"/>
              <a:defRPr/>
            </a:pPr>
            <a:r>
              <a:rPr lang="zh-CN" altLang="en-US" sz="2000" dirty="0">
                <a:latin typeface="微软雅黑" pitchFamily="34" charset="-122"/>
                <a:ea typeface="微软雅黑" pitchFamily="34" charset="-122"/>
              </a:rPr>
              <a:t>涉及产品</a:t>
            </a:r>
            <a:r>
              <a:rPr lang="zh-CN" altLang="en-US" sz="2000" b="1" dirty="0">
                <a:solidFill>
                  <a:srgbClr val="FF0000"/>
                </a:solidFill>
                <a:latin typeface="微软雅黑" pitchFamily="34" charset="-122"/>
                <a:ea typeface="微软雅黑" pitchFamily="34" charset="-122"/>
              </a:rPr>
              <a:t>协调</a:t>
            </a:r>
            <a:r>
              <a:rPr lang="zh-CN" altLang="en-US" sz="2000" dirty="0">
                <a:latin typeface="微软雅黑" pitchFamily="34" charset="-122"/>
                <a:ea typeface="微软雅黑" pitchFamily="34" charset="-122"/>
              </a:rPr>
              <a:t>（或跨单位）的问题、应经有关部门</a:t>
            </a:r>
            <a:r>
              <a:rPr lang="zh-CN" altLang="en-US" sz="2000" b="1" dirty="0">
                <a:solidFill>
                  <a:srgbClr val="FF0000"/>
                </a:solidFill>
                <a:latin typeface="微软雅黑" pitchFamily="34" charset="-122"/>
                <a:ea typeface="微软雅黑" pitchFamily="34" charset="-122"/>
              </a:rPr>
              <a:t>会签</a:t>
            </a:r>
            <a:r>
              <a:rPr lang="zh-CN" altLang="en-US" sz="2000" dirty="0">
                <a:latin typeface="微软雅黑" pitchFamily="34" charset="-122"/>
                <a:ea typeface="微软雅黑" pitchFamily="34" charset="-122"/>
              </a:rPr>
              <a:t>；</a:t>
            </a:r>
          </a:p>
          <a:p>
            <a:pPr marL="1270000" lvl="3" indent="-457200">
              <a:lnSpc>
                <a:spcPct val="150000"/>
              </a:lnSpc>
              <a:buFont typeface="+mj-lt"/>
              <a:buAutoNum type="alphaLcParenR"/>
              <a:defRPr/>
            </a:pPr>
            <a:r>
              <a:rPr lang="zh-CN" altLang="en-US" sz="2000" dirty="0">
                <a:latin typeface="微软雅黑" pitchFamily="34" charset="-122"/>
                <a:ea typeface="微软雅黑" pitchFamily="34" charset="-122"/>
              </a:rPr>
              <a:t>例外放行的产品，在签发该产品合格证之前所有质量问题必须</a:t>
            </a:r>
            <a:r>
              <a:rPr lang="zh-CN" altLang="en-US" sz="2000" b="1" dirty="0">
                <a:solidFill>
                  <a:srgbClr val="FF0000"/>
                </a:solidFill>
                <a:latin typeface="微软雅黑" pitchFamily="34" charset="-122"/>
                <a:ea typeface="微软雅黑" pitchFamily="34" charset="-122"/>
              </a:rPr>
              <a:t>处理完毕</a:t>
            </a:r>
            <a:r>
              <a:rPr lang="zh-CN" altLang="en-US" sz="2000" dirty="0">
                <a:latin typeface="微软雅黑" pitchFamily="34" charset="-122"/>
                <a:ea typeface="微软雅黑" pitchFamily="34" charset="-122"/>
              </a:rPr>
              <a:t>，并办理了</a:t>
            </a:r>
            <a:r>
              <a:rPr lang="zh-CN" altLang="en-US" sz="2000" b="1" dirty="0">
                <a:solidFill>
                  <a:srgbClr val="FF0000"/>
                </a:solidFill>
                <a:latin typeface="微软雅黑" pitchFamily="34" charset="-122"/>
                <a:ea typeface="微软雅黑" pitchFamily="34" charset="-122"/>
              </a:rPr>
              <a:t>相应文件</a:t>
            </a:r>
            <a:r>
              <a:rPr lang="zh-CN" altLang="en-US" sz="2000" dirty="0">
                <a:latin typeface="微软雅黑" pitchFamily="34" charset="-122"/>
                <a:ea typeface="微软雅黑" pitchFamily="34" charset="-122"/>
              </a:rPr>
              <a:t>，否则检验人员有权</a:t>
            </a:r>
            <a:r>
              <a:rPr lang="zh-CN" altLang="en-US" sz="2000" b="1" dirty="0">
                <a:solidFill>
                  <a:srgbClr val="FF0000"/>
                </a:solidFill>
                <a:latin typeface="微软雅黑" pitchFamily="34" charset="-122"/>
                <a:ea typeface="微软雅黑" pitchFamily="34" charset="-122"/>
              </a:rPr>
              <a:t>拒绝签发</a:t>
            </a:r>
            <a:r>
              <a:rPr lang="zh-CN" altLang="en-US" sz="2000" dirty="0">
                <a:latin typeface="微软雅黑" pitchFamily="34" charset="-122"/>
                <a:ea typeface="微软雅黑" pitchFamily="34" charset="-122"/>
              </a:rPr>
              <a:t>合格证，并向上级报告；</a:t>
            </a:r>
          </a:p>
          <a:p>
            <a:pPr marL="1270000" lvl="3" indent="-457200">
              <a:lnSpc>
                <a:spcPct val="150000"/>
              </a:lnSpc>
              <a:buFont typeface="+mj-lt"/>
              <a:buAutoNum type="alphaLcParenR"/>
              <a:defRPr/>
            </a:pPr>
            <a:r>
              <a:rPr lang="zh-CN" altLang="en-US" sz="2000" dirty="0">
                <a:latin typeface="微软雅黑" pitchFamily="34" charset="-122"/>
                <a:ea typeface="微软雅黑" pitchFamily="34" charset="-122"/>
              </a:rPr>
              <a:t>检验人员在</a:t>
            </a:r>
            <a:r>
              <a:rPr lang="zh-CN" altLang="en-US" sz="2000" b="1" dirty="0">
                <a:solidFill>
                  <a:srgbClr val="FF0000"/>
                </a:solidFill>
                <a:latin typeface="微软雅黑" pitchFamily="34" charset="-122"/>
                <a:ea typeface="微软雅黑" pitchFamily="34" charset="-122"/>
              </a:rPr>
              <a:t>签发合格证</a:t>
            </a:r>
            <a:r>
              <a:rPr lang="zh-CN" altLang="en-US" sz="2000" dirty="0">
                <a:latin typeface="微软雅黑" pitchFamily="34" charset="-122"/>
                <a:ea typeface="微软雅黑" pitchFamily="34" charset="-122"/>
              </a:rPr>
              <a:t>时，应在放行文件上记录合格证的编号。</a:t>
            </a:r>
          </a:p>
          <a:p>
            <a:pPr marL="1270000" lvl="3" indent="-457200">
              <a:lnSpc>
                <a:spcPct val="150000"/>
              </a:lnSpc>
              <a:buFont typeface="+mj-lt"/>
              <a:buAutoNum type="alphaLcParenR"/>
              <a:defRPr/>
            </a:pPr>
            <a:r>
              <a:rPr lang="zh-CN" altLang="en-US" sz="2000" dirty="0">
                <a:latin typeface="微软雅黑" pitchFamily="34" charset="-122"/>
                <a:ea typeface="微软雅黑" pitchFamily="34" charset="-122"/>
              </a:rPr>
              <a:t>例外放行文件，由检验人员收集</a:t>
            </a:r>
            <a:r>
              <a:rPr lang="zh-CN" altLang="en-US" sz="2000" b="1" dirty="0">
                <a:solidFill>
                  <a:srgbClr val="FF0000"/>
                </a:solidFill>
                <a:latin typeface="微软雅黑" pitchFamily="34" charset="-122"/>
                <a:ea typeface="微软雅黑" pitchFamily="34" charset="-122"/>
              </a:rPr>
              <a:t>归档</a:t>
            </a:r>
            <a:r>
              <a:rPr lang="zh-CN" altLang="en-US" sz="2000" dirty="0">
                <a:latin typeface="微软雅黑" pitchFamily="34" charset="-122"/>
                <a:ea typeface="微软雅黑" pitchFamily="34" charset="-122"/>
              </a:rPr>
              <a:t>。</a:t>
            </a:r>
          </a:p>
          <a:p>
            <a:pPr marL="812800" lvl="3">
              <a:lnSpc>
                <a:spcPct val="150000"/>
              </a:lnSpc>
              <a:defRPr/>
            </a:pPr>
            <a:endParaRPr lang="zh-CN" altLang="en-US" sz="20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工序质量检验的形式和内容</a:t>
            </a:r>
          </a:p>
        </p:txBody>
      </p:sp>
      <p:sp>
        <p:nvSpPr>
          <p:cNvPr id="8704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8704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8704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87046" name="矩形 1"/>
          <p:cNvSpPr>
            <a:spLocks noChangeArrowheads="1"/>
          </p:cNvSpPr>
          <p:nvPr/>
        </p:nvSpPr>
        <p:spPr bwMode="auto">
          <a:xfrm>
            <a:off x="533400" y="1219200"/>
            <a:ext cx="8077200" cy="43545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u="sng" dirty="0">
                <a:solidFill>
                  <a:srgbClr val="3333FF"/>
                </a:solidFill>
                <a:latin typeface="华文新魏" pitchFamily="2" charset="-122"/>
                <a:ea typeface="华文新魏" pitchFamily="2" charset="-122"/>
              </a:rPr>
              <a:t>工序交接检验</a:t>
            </a:r>
            <a:endParaRPr lang="en-US" altLang="zh-CN" sz="2800" u="sng" dirty="0">
              <a:solidFill>
                <a:srgbClr val="3333FF"/>
              </a:solidFill>
              <a:latin typeface="华文新魏" pitchFamily="2" charset="-122"/>
              <a:ea typeface="华文新魏" pitchFamily="2" charset="-122"/>
            </a:endParaRPr>
          </a:p>
          <a:p>
            <a:pPr>
              <a:buFont typeface="Wingdings" pitchFamily="2" charset="2"/>
              <a:buChar char="p"/>
            </a:pPr>
            <a:endParaRPr lang="en-US" altLang="zh-CN" sz="900" dirty="0">
              <a:solidFill>
                <a:srgbClr val="3333FF"/>
              </a:solidFill>
              <a:latin typeface="华文新魏" pitchFamily="2" charset="-122"/>
              <a:ea typeface="华文新魏" pitchFamily="2" charset="-122"/>
            </a:endParaRPr>
          </a:p>
          <a:p>
            <a:pPr marL="901700" lvl="2" indent="-368300">
              <a:lnSpc>
                <a:spcPct val="150000"/>
              </a:lnSpc>
              <a:spcBef>
                <a:spcPts val="1200"/>
              </a:spcBef>
              <a:buFont typeface="Arial" charset="0"/>
              <a:buAutoNum type="alphaLcParenR"/>
            </a:pPr>
            <a:r>
              <a:rPr lang="zh-CN" altLang="en-US" sz="2000" dirty="0">
                <a:latin typeface="微软雅黑" pitchFamily="34" charset="-122"/>
                <a:ea typeface="微软雅黑" pitchFamily="34" charset="-122"/>
              </a:rPr>
              <a:t>承制方应制定文件，严格工序交接。做到</a:t>
            </a:r>
            <a:r>
              <a:rPr lang="zh-CN" altLang="en-US" sz="2000" b="1" dirty="0">
                <a:solidFill>
                  <a:srgbClr val="FF0000"/>
                </a:solidFill>
                <a:latin typeface="微软雅黑" pitchFamily="34" charset="-122"/>
                <a:ea typeface="微软雅黑" pitchFamily="34" charset="-122"/>
              </a:rPr>
              <a:t>责任明确，手续清楚</a:t>
            </a:r>
            <a:r>
              <a:rPr lang="zh-CN" altLang="en-US" sz="2000" dirty="0">
                <a:latin typeface="微软雅黑" pitchFamily="34" charset="-122"/>
                <a:ea typeface="微软雅黑" pitchFamily="34" charset="-122"/>
              </a:rPr>
              <a:t>，防止产品在工序周转中发生丢失、损坏的情况。</a:t>
            </a:r>
          </a:p>
          <a:p>
            <a:pPr marL="901700" lvl="2" indent="-368300">
              <a:lnSpc>
                <a:spcPct val="150000"/>
              </a:lnSpc>
              <a:spcBef>
                <a:spcPts val="1200"/>
              </a:spcBef>
              <a:buFont typeface="Arial" charset="0"/>
              <a:buAutoNum type="alphaLcParenR"/>
            </a:pPr>
            <a:r>
              <a:rPr lang="zh-CN" altLang="en-US" sz="2000" dirty="0">
                <a:latin typeface="微软雅黑" pitchFamily="34" charset="-122"/>
                <a:ea typeface="微软雅黑" pitchFamily="34" charset="-122"/>
              </a:rPr>
              <a:t>工序交接检验一般由</a:t>
            </a:r>
            <a:r>
              <a:rPr lang="zh-CN" altLang="en-US" sz="2000" b="1" dirty="0">
                <a:solidFill>
                  <a:srgbClr val="FF0000"/>
                </a:solidFill>
                <a:latin typeface="微软雅黑" pitchFamily="34" charset="-122"/>
                <a:ea typeface="微软雅黑" pitchFamily="34" charset="-122"/>
              </a:rPr>
              <a:t>交接者负责</a:t>
            </a:r>
            <a:r>
              <a:rPr lang="zh-CN" altLang="en-US" sz="2000" dirty="0">
                <a:latin typeface="微软雅黑" pitchFamily="34" charset="-122"/>
                <a:ea typeface="微软雅黑" pitchFamily="34" charset="-122"/>
              </a:rPr>
              <a:t>，并履行必要的手续，关键工序交接可请检验人员参加。</a:t>
            </a:r>
          </a:p>
          <a:p>
            <a:pPr marL="901700" lvl="2" indent="-368300">
              <a:lnSpc>
                <a:spcPct val="150000"/>
              </a:lnSpc>
              <a:spcBef>
                <a:spcPts val="1200"/>
              </a:spcBef>
              <a:buFont typeface="Arial" charset="0"/>
              <a:buAutoNum type="alphaLcParenR"/>
            </a:pPr>
            <a:r>
              <a:rPr lang="zh-CN" altLang="en-US" sz="2000" dirty="0">
                <a:latin typeface="微软雅黑" pitchFamily="34" charset="-122"/>
                <a:ea typeface="微软雅黑" pitchFamily="34" charset="-122"/>
              </a:rPr>
              <a:t>工序交换检验中，接收方对上道工序有</a:t>
            </a:r>
            <a:r>
              <a:rPr lang="zh-CN" altLang="en-US" sz="2000" b="1" dirty="0">
                <a:solidFill>
                  <a:srgbClr val="FF0000"/>
                </a:solidFill>
                <a:latin typeface="微软雅黑" pitchFamily="34" charset="-122"/>
                <a:ea typeface="微软雅黑" pitchFamily="34" charset="-122"/>
              </a:rPr>
              <a:t>监督职责</a:t>
            </a:r>
            <a:r>
              <a:rPr lang="zh-CN" altLang="en-US" sz="2000" dirty="0">
                <a:latin typeface="微软雅黑" pitchFamily="34" charset="-122"/>
                <a:ea typeface="微软雅黑" pitchFamily="34" charset="-122"/>
              </a:rPr>
              <a:t>。负责检查外观质量，填写质量记录并签署或盖章，发现问题有权退回上道工序。</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工序质量检验的形式和内容</a:t>
            </a:r>
          </a:p>
        </p:txBody>
      </p:sp>
      <p:sp>
        <p:nvSpPr>
          <p:cNvPr id="88067"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88068"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88069"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88070" name="矩形 1"/>
          <p:cNvSpPr>
            <a:spLocks noChangeArrowheads="1"/>
          </p:cNvSpPr>
          <p:nvPr/>
        </p:nvSpPr>
        <p:spPr bwMode="auto">
          <a:xfrm>
            <a:off x="533400" y="1219200"/>
            <a:ext cx="8077200" cy="47402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零件完工检验（零件成品检验、零件总检验）</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900" dirty="0">
              <a:solidFill>
                <a:srgbClr val="3333FF"/>
              </a:solidFill>
              <a:latin typeface="华文新魏" pitchFamily="2" charset="-122"/>
              <a:ea typeface="华文新魏" pitchFamily="2" charset="-122"/>
            </a:endParaRPr>
          </a:p>
          <a:p>
            <a:pPr lvl="1" indent="-171450">
              <a:lnSpc>
                <a:spcPct val="150000"/>
              </a:lnSpc>
              <a:buFont typeface="Wingdings" pitchFamily="2" charset="2"/>
              <a:buChar char="Ø"/>
            </a:pPr>
            <a:r>
              <a:rPr lang="zh-CN" altLang="en-US" sz="2000" dirty="0">
                <a:latin typeface="微软雅黑" pitchFamily="34" charset="-122"/>
                <a:ea typeface="微软雅黑" pitchFamily="34" charset="-122"/>
              </a:rPr>
              <a:t>零件工艺规程应安排总检查工序，检验部门在</a:t>
            </a:r>
            <a:r>
              <a:rPr lang="zh-CN" altLang="en-US" sz="2000" b="1" dirty="0">
                <a:solidFill>
                  <a:srgbClr val="FF0000"/>
                </a:solidFill>
                <a:latin typeface="微软雅黑" pitchFamily="34" charset="-122"/>
                <a:ea typeface="微软雅黑" pitchFamily="34" charset="-122"/>
              </a:rPr>
              <a:t>零件加工检验组</a:t>
            </a:r>
            <a:r>
              <a:rPr lang="zh-CN" altLang="en-US" sz="2000" dirty="0">
                <a:latin typeface="微软雅黑" pitchFamily="34" charset="-122"/>
                <a:ea typeface="微软雅黑" pitchFamily="34" charset="-122"/>
              </a:rPr>
              <a:t>应设</a:t>
            </a:r>
            <a:r>
              <a:rPr lang="zh-CN" altLang="en-US" sz="2000" b="1" dirty="0">
                <a:solidFill>
                  <a:srgbClr val="FF0000"/>
                </a:solidFill>
                <a:latin typeface="微软雅黑" pitchFamily="34" charset="-122"/>
                <a:ea typeface="微软雅黑" pitchFamily="34" charset="-122"/>
              </a:rPr>
              <a:t>总检验岗</a:t>
            </a:r>
            <a:r>
              <a:rPr lang="zh-CN" altLang="en-US" sz="2000" dirty="0">
                <a:latin typeface="微软雅黑" pitchFamily="34" charset="-122"/>
                <a:ea typeface="微软雅黑" pitchFamily="34" charset="-122"/>
              </a:rPr>
              <a:t>（或成品检验岗），零件总检负责审查核对以下内容：</a:t>
            </a:r>
          </a:p>
          <a:p>
            <a:pPr marL="1200150" lvl="2" indent="-457200">
              <a:lnSpc>
                <a:spcPct val="150000"/>
              </a:lnSpc>
              <a:spcBef>
                <a:spcPts val="600"/>
              </a:spcBef>
              <a:buFont typeface="Arial" charset="0"/>
              <a:buAutoNum type="alphaLcParenR"/>
            </a:pPr>
            <a:r>
              <a:rPr lang="zh-CN" altLang="en-US" sz="2000" dirty="0">
                <a:latin typeface="微软雅黑" pitchFamily="34" charset="-122"/>
                <a:ea typeface="微软雅黑" pitchFamily="34" charset="-122"/>
              </a:rPr>
              <a:t>全部工序均已</a:t>
            </a:r>
            <a:r>
              <a:rPr lang="zh-CN" altLang="en-US" sz="2000" b="1" dirty="0">
                <a:solidFill>
                  <a:srgbClr val="FF0000"/>
                </a:solidFill>
                <a:latin typeface="微软雅黑" pitchFamily="34" charset="-122"/>
                <a:ea typeface="微软雅黑" pitchFamily="34" charset="-122"/>
              </a:rPr>
              <a:t>加工完毕</a:t>
            </a:r>
            <a:r>
              <a:rPr lang="zh-CN" altLang="en-US" sz="2000" dirty="0">
                <a:latin typeface="微软雅黑" pitchFamily="34" charset="-122"/>
                <a:ea typeface="微软雅黑" pitchFamily="34" charset="-122"/>
              </a:rPr>
              <a:t>并经工序检验</a:t>
            </a:r>
            <a:r>
              <a:rPr lang="zh-CN" altLang="en-US" sz="2000" b="1" dirty="0">
                <a:solidFill>
                  <a:srgbClr val="FF0000"/>
                </a:solidFill>
                <a:latin typeface="微软雅黑" pitchFamily="34" charset="-122"/>
                <a:ea typeface="微软雅黑" pitchFamily="34" charset="-122"/>
              </a:rPr>
              <a:t>验收合格</a:t>
            </a:r>
            <a:r>
              <a:rPr lang="zh-CN" altLang="en-US" sz="2000" dirty="0">
                <a:latin typeface="微软雅黑" pitchFamily="34" charset="-122"/>
                <a:ea typeface="微软雅黑" pitchFamily="34" charset="-122"/>
              </a:rPr>
              <a:t>；</a:t>
            </a:r>
          </a:p>
          <a:p>
            <a:pPr marL="1200150" lvl="2" indent="-457200">
              <a:lnSpc>
                <a:spcPct val="150000"/>
              </a:lnSpc>
              <a:spcBef>
                <a:spcPts val="600"/>
              </a:spcBef>
              <a:buFont typeface="Arial" charset="0"/>
              <a:buAutoNum type="alphaLcParenR"/>
            </a:pPr>
            <a:r>
              <a:rPr lang="zh-CN" altLang="en-US" sz="2000" dirty="0">
                <a:latin typeface="微软雅黑" pitchFamily="34" charset="-122"/>
                <a:ea typeface="微软雅黑" pitchFamily="34" charset="-122"/>
              </a:rPr>
              <a:t>工序中的超差、返修和</a:t>
            </a:r>
            <a:r>
              <a:rPr lang="zh-CN" altLang="en-US" sz="2000" b="1" dirty="0">
                <a:solidFill>
                  <a:srgbClr val="FF0000"/>
                </a:solidFill>
                <a:latin typeface="微软雅黑" pitchFamily="34" charset="-122"/>
                <a:ea typeface="微软雅黑" pitchFamily="34" charset="-122"/>
              </a:rPr>
              <a:t>质量问题</a:t>
            </a:r>
            <a:r>
              <a:rPr lang="zh-CN" altLang="en-US" sz="2000" dirty="0">
                <a:latin typeface="微软雅黑" pitchFamily="34" charset="-122"/>
                <a:ea typeface="微软雅黑" pitchFamily="34" charset="-122"/>
              </a:rPr>
              <a:t>已按规定处理完毕，结论明确；</a:t>
            </a:r>
          </a:p>
          <a:p>
            <a:pPr marL="1200150" lvl="2" indent="-457200">
              <a:lnSpc>
                <a:spcPct val="150000"/>
              </a:lnSpc>
              <a:spcBef>
                <a:spcPts val="600"/>
              </a:spcBef>
              <a:buFont typeface="Arial" charset="0"/>
              <a:buAutoNum type="alphaLcParenR"/>
            </a:pPr>
            <a:r>
              <a:rPr lang="zh-CN" altLang="en-US" sz="2000" dirty="0">
                <a:latin typeface="微软雅黑" pitchFamily="34" charset="-122"/>
                <a:ea typeface="微软雅黑" pitchFamily="34" charset="-122"/>
              </a:rPr>
              <a:t>紧急放行、例外</a:t>
            </a:r>
            <a:r>
              <a:rPr lang="zh-CN" altLang="en-US" sz="2000" b="1" dirty="0">
                <a:solidFill>
                  <a:srgbClr val="FF0000"/>
                </a:solidFill>
                <a:latin typeface="微软雅黑" pitchFamily="34" charset="-122"/>
                <a:ea typeface="微软雅黑" pitchFamily="34" charset="-122"/>
              </a:rPr>
              <a:t>放行的问题</a:t>
            </a:r>
            <a:r>
              <a:rPr lang="zh-CN" altLang="en-US" sz="2000" dirty="0">
                <a:latin typeface="微软雅黑" pitchFamily="34" charset="-122"/>
                <a:ea typeface="微软雅黑" pitchFamily="34" charset="-122"/>
              </a:rPr>
              <a:t>已处理完毕；</a:t>
            </a:r>
          </a:p>
          <a:p>
            <a:pPr marL="1200150" lvl="2" indent="-457200">
              <a:lnSpc>
                <a:spcPct val="150000"/>
              </a:lnSpc>
              <a:spcBef>
                <a:spcPts val="600"/>
              </a:spcBef>
              <a:buFont typeface="Arial" charset="0"/>
              <a:buAutoNum type="alphaLcParenR"/>
            </a:pPr>
            <a:r>
              <a:rPr lang="zh-CN" altLang="en-US" sz="2000" dirty="0">
                <a:latin typeface="微软雅黑" pitchFamily="34" charset="-122"/>
                <a:ea typeface="微软雅黑" pitchFamily="34" charset="-122"/>
              </a:rPr>
              <a:t>质量记录填写正确，</a:t>
            </a:r>
            <a:r>
              <a:rPr lang="zh-CN" altLang="en-US" sz="2000" b="1" dirty="0">
                <a:solidFill>
                  <a:srgbClr val="FF0000"/>
                </a:solidFill>
                <a:latin typeface="微软雅黑" pitchFamily="34" charset="-122"/>
                <a:ea typeface="微软雅黑" pitchFamily="34" charset="-122"/>
              </a:rPr>
              <a:t>签署完整</a:t>
            </a:r>
            <a:r>
              <a:rPr lang="zh-CN" altLang="en-US" sz="2000" dirty="0">
                <a:latin typeface="微软雅黑" pitchFamily="34" charset="-122"/>
                <a:ea typeface="微软雅黑" pitchFamily="34" charset="-122"/>
              </a:rPr>
              <a:t>，</a:t>
            </a:r>
            <a:r>
              <a:rPr lang="zh-CN" altLang="en-US" sz="2000" b="1" dirty="0">
                <a:solidFill>
                  <a:srgbClr val="FF0000"/>
                </a:solidFill>
                <a:latin typeface="微软雅黑" pitchFamily="34" charset="-122"/>
                <a:ea typeface="微软雅黑" pitchFamily="34" charset="-122"/>
              </a:rPr>
              <a:t>无遗留问题；</a:t>
            </a:r>
          </a:p>
          <a:p>
            <a:pPr marL="1200150" lvl="2" indent="-457200">
              <a:lnSpc>
                <a:spcPct val="150000"/>
              </a:lnSpc>
              <a:spcBef>
                <a:spcPts val="600"/>
              </a:spcBef>
              <a:buFont typeface="Arial" charset="0"/>
              <a:buAutoNum type="alphaLcParenR"/>
            </a:pPr>
            <a:r>
              <a:rPr lang="zh-CN" altLang="en-US" sz="2000" dirty="0">
                <a:latin typeface="微软雅黑" pitchFamily="34" charset="-122"/>
                <a:ea typeface="微软雅黑" pitchFamily="34" charset="-122"/>
              </a:rPr>
              <a:t>热处理及表面处理、探伤等</a:t>
            </a:r>
            <a:r>
              <a:rPr lang="zh-CN" altLang="en-US" sz="2000" b="1" dirty="0">
                <a:solidFill>
                  <a:srgbClr val="FF0000"/>
                </a:solidFill>
                <a:latin typeface="微软雅黑" pitchFamily="34" charset="-122"/>
                <a:ea typeface="微软雅黑" pitchFamily="34" charset="-122"/>
              </a:rPr>
              <a:t>合格凭证</a:t>
            </a:r>
            <a:r>
              <a:rPr lang="zh-CN" altLang="en-US" sz="2000" dirty="0">
                <a:latin typeface="微软雅黑" pitchFamily="34" charset="-122"/>
                <a:ea typeface="微软雅黑" pitchFamily="34" charset="-122"/>
              </a:rPr>
              <a:t>齐全，结论明确。</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工序质量检验的形式和内容</a:t>
            </a:r>
          </a:p>
        </p:txBody>
      </p:sp>
      <p:sp>
        <p:nvSpPr>
          <p:cNvPr id="89091"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89092"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89093"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2" name="矩形 1"/>
          <p:cNvSpPr/>
          <p:nvPr/>
        </p:nvSpPr>
        <p:spPr>
          <a:xfrm>
            <a:off x="533400" y="1219200"/>
            <a:ext cx="8077200" cy="5140325"/>
          </a:xfrm>
          <a:prstGeom prst="rect">
            <a:avLst/>
          </a:prstGeom>
        </p:spPr>
        <p:txBody>
          <a:bodyPr>
            <a:spAutoFit/>
          </a:bodyPr>
          <a:lstStyle/>
          <a:p>
            <a:pPr>
              <a:buFont typeface="Wingdings" pitchFamily="2" charset="2"/>
              <a:buChar char="p"/>
              <a:defRPr/>
            </a:pPr>
            <a:r>
              <a:rPr lang="zh-CN" altLang="en-US" sz="2800" dirty="0">
                <a:solidFill>
                  <a:srgbClr val="3333FF"/>
                </a:solidFill>
                <a:latin typeface="华文新魏" pitchFamily="2" charset="-122"/>
                <a:ea typeface="华文新魏" pitchFamily="2" charset="-122"/>
              </a:rPr>
              <a:t>关键特性、重要特性、关键工序的质量检验</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defRPr/>
            </a:pPr>
            <a:endParaRPr lang="en-US" altLang="zh-CN" sz="900" dirty="0">
              <a:solidFill>
                <a:srgbClr val="3333FF"/>
              </a:solidFill>
              <a:latin typeface="华文新魏" pitchFamily="2" charset="-122"/>
              <a:ea typeface="华文新魏" pitchFamily="2" charset="-122"/>
            </a:endParaRPr>
          </a:p>
          <a:p>
            <a:pPr lvl="1" indent="-171450">
              <a:lnSpc>
                <a:spcPct val="150000"/>
              </a:lnSpc>
              <a:buFont typeface="Wingdings" pitchFamily="2" charset="2"/>
              <a:buChar char="Ø"/>
              <a:defRPr/>
            </a:pPr>
            <a:r>
              <a:rPr lang="zh-CN" altLang="en-US" sz="2000" dirty="0">
                <a:latin typeface="微软雅黑" pitchFamily="34" charset="-122"/>
                <a:ea typeface="微软雅黑" pitchFamily="34" charset="-122"/>
              </a:rPr>
              <a:t>关、重件的最终特性取决于某些加工工序，这就是关键工序。</a:t>
            </a:r>
            <a:endParaRPr lang="en-US" altLang="zh-CN" sz="2000" dirty="0">
              <a:latin typeface="微软雅黑" pitchFamily="34" charset="-122"/>
              <a:ea typeface="微软雅黑" pitchFamily="34" charset="-122"/>
            </a:endParaRPr>
          </a:p>
          <a:p>
            <a:pPr lvl="1" indent="-171450">
              <a:lnSpc>
                <a:spcPct val="150000"/>
              </a:lnSpc>
              <a:buFont typeface="Wingdings" pitchFamily="2" charset="2"/>
              <a:buChar char="Ø"/>
              <a:defRPr/>
            </a:pPr>
            <a:endParaRPr lang="en-US" altLang="zh-CN" sz="1600" dirty="0">
              <a:latin typeface="微软雅黑" pitchFamily="34" charset="-122"/>
              <a:ea typeface="微软雅黑" pitchFamily="34" charset="-122"/>
            </a:endParaRPr>
          </a:p>
          <a:p>
            <a:pPr lvl="1" indent="-171450">
              <a:lnSpc>
                <a:spcPct val="150000"/>
              </a:lnSpc>
              <a:buFont typeface="Wingdings" pitchFamily="2" charset="2"/>
              <a:buChar char="Ø"/>
              <a:defRPr/>
            </a:pPr>
            <a:r>
              <a:rPr lang="zh-CN" altLang="en-US" sz="2000" dirty="0">
                <a:latin typeface="微软雅黑" pitchFamily="34" charset="-122"/>
                <a:ea typeface="微软雅黑" pitchFamily="34" charset="-122"/>
              </a:rPr>
              <a:t>关键工序由工艺部门确定，其确定原则为：</a:t>
            </a:r>
            <a:endParaRPr lang="en-US" altLang="zh-CN" sz="2000" dirty="0">
              <a:latin typeface="微软雅黑" pitchFamily="34" charset="-122"/>
              <a:ea typeface="微软雅黑" pitchFamily="34" charset="-122"/>
            </a:endParaRPr>
          </a:p>
          <a:p>
            <a:pPr lvl="1" indent="-171450">
              <a:lnSpc>
                <a:spcPct val="150000"/>
              </a:lnSpc>
              <a:buFont typeface="Wingdings" pitchFamily="2" charset="2"/>
              <a:buChar char="Ø"/>
              <a:defRPr/>
            </a:pPr>
            <a:endParaRPr lang="zh-CN" altLang="en-US" sz="1200" dirty="0">
              <a:latin typeface="微软雅黑" pitchFamily="34" charset="-122"/>
              <a:ea typeface="微软雅黑" pitchFamily="34" charset="-122"/>
            </a:endParaRPr>
          </a:p>
          <a:p>
            <a:pPr marL="1200150" lvl="2" indent="-457200">
              <a:lnSpc>
                <a:spcPct val="150000"/>
              </a:lnSpc>
              <a:buFont typeface="+mj-lt"/>
              <a:buAutoNum type="alphaLcParenR"/>
              <a:defRPr/>
            </a:pPr>
            <a:r>
              <a:rPr lang="zh-CN" altLang="en-US" sz="2000" dirty="0">
                <a:latin typeface="微软雅黑" pitchFamily="34" charset="-122"/>
                <a:ea typeface="微软雅黑" pitchFamily="34" charset="-122"/>
              </a:rPr>
              <a:t>形成关键件、重要件特性的工序；</a:t>
            </a:r>
          </a:p>
          <a:p>
            <a:pPr marL="1200150" lvl="2" indent="-457200">
              <a:lnSpc>
                <a:spcPct val="150000"/>
              </a:lnSpc>
              <a:buFont typeface="+mj-lt"/>
              <a:buAutoNum type="alphaLcParenR"/>
              <a:defRPr/>
            </a:pPr>
            <a:r>
              <a:rPr lang="zh-CN" altLang="en-US" sz="2000" dirty="0">
                <a:latin typeface="微软雅黑" pitchFamily="34" charset="-122"/>
                <a:ea typeface="微软雅黑" pitchFamily="34" charset="-122"/>
              </a:rPr>
              <a:t>关键、重要的外购器材的入厂检验工序；</a:t>
            </a:r>
          </a:p>
          <a:p>
            <a:pPr marL="1200150" lvl="2" indent="-457200">
              <a:lnSpc>
                <a:spcPct val="150000"/>
              </a:lnSpc>
              <a:buFont typeface="+mj-lt"/>
              <a:buAutoNum type="alphaLcParenR"/>
              <a:defRPr/>
            </a:pPr>
            <a:r>
              <a:rPr lang="zh-CN" altLang="en-US" sz="2000" u="sng" dirty="0">
                <a:latin typeface="微软雅黑" pitchFamily="34" charset="-122"/>
                <a:ea typeface="微软雅黑" pitchFamily="34" charset="-122"/>
              </a:rPr>
              <a:t>加工难度大的工序；</a:t>
            </a:r>
            <a:endParaRPr lang="en-US" altLang="zh-CN" sz="2000" u="sng" dirty="0">
              <a:latin typeface="微软雅黑" pitchFamily="34" charset="-122"/>
              <a:ea typeface="微软雅黑" pitchFamily="34" charset="-122"/>
            </a:endParaRPr>
          </a:p>
          <a:p>
            <a:pPr marL="1200150" lvl="2" indent="-457200">
              <a:lnSpc>
                <a:spcPct val="150000"/>
              </a:lnSpc>
              <a:buFont typeface="+mj-lt"/>
              <a:buAutoNum type="alphaLcParenR"/>
              <a:defRPr/>
            </a:pPr>
            <a:r>
              <a:rPr lang="zh-CN" altLang="en-US" sz="2000" u="sng" dirty="0">
                <a:latin typeface="微软雅黑" pitchFamily="34" charset="-122"/>
                <a:ea typeface="微软雅黑" pitchFamily="34" charset="-122"/>
              </a:rPr>
              <a:t>加工质量不稳定的工序；</a:t>
            </a:r>
            <a:endParaRPr lang="en-US" altLang="zh-CN" sz="2000" u="sng" dirty="0">
              <a:latin typeface="微软雅黑" pitchFamily="34" charset="-122"/>
              <a:ea typeface="微软雅黑" pitchFamily="34" charset="-122"/>
            </a:endParaRPr>
          </a:p>
          <a:p>
            <a:pPr marL="1200150" lvl="2" indent="-457200">
              <a:lnSpc>
                <a:spcPct val="150000"/>
              </a:lnSpc>
              <a:buFont typeface="+mj-lt"/>
              <a:buAutoNum type="alphaLcParenR"/>
              <a:defRPr/>
            </a:pPr>
            <a:r>
              <a:rPr lang="zh-CN" altLang="en-US" sz="2000" u="sng" dirty="0">
                <a:latin typeface="微软雅黑" pitchFamily="34" charset="-122"/>
                <a:ea typeface="微软雅黑" pitchFamily="34" charset="-122"/>
              </a:rPr>
              <a:t>一旦加工不合格，损失较大的工序；</a:t>
            </a:r>
            <a:endParaRPr lang="en-US" altLang="zh-CN" sz="2000" u="sng" dirty="0">
              <a:latin typeface="微软雅黑" pitchFamily="34" charset="-122"/>
              <a:ea typeface="微软雅黑" pitchFamily="34" charset="-122"/>
            </a:endParaRPr>
          </a:p>
          <a:p>
            <a:pPr marL="285750" lvl="1">
              <a:lnSpc>
                <a:spcPct val="150000"/>
              </a:lnSpc>
              <a:defRPr/>
            </a:pPr>
            <a:endParaRPr lang="en-US" altLang="zh-CN" sz="2000" u="sng" dirty="0">
              <a:latin typeface="微软雅黑" pitchFamily="34" charset="-122"/>
              <a:ea typeface="微软雅黑" pitchFamily="34" charset="-122"/>
            </a:endParaRPr>
          </a:p>
        </p:txBody>
      </p:sp>
      <p:grpSp>
        <p:nvGrpSpPr>
          <p:cNvPr id="89095" name="组合 3"/>
          <p:cNvGrpSpPr>
            <a:grpSpLocks/>
          </p:cNvGrpSpPr>
          <p:nvPr/>
        </p:nvGrpSpPr>
        <p:grpSpPr bwMode="auto">
          <a:xfrm>
            <a:off x="5613400" y="2325688"/>
            <a:ext cx="3073400" cy="1560512"/>
            <a:chOff x="4953000" y="2782888"/>
            <a:chExt cx="3073400" cy="1560512"/>
          </a:xfrm>
        </p:grpSpPr>
        <p:grpSp>
          <p:nvGrpSpPr>
            <p:cNvPr id="89096" name="Group 246"/>
            <p:cNvGrpSpPr>
              <a:grpSpLocks/>
            </p:cNvGrpSpPr>
            <p:nvPr/>
          </p:nvGrpSpPr>
          <p:grpSpPr bwMode="auto">
            <a:xfrm>
              <a:off x="4953000" y="2782888"/>
              <a:ext cx="3073400" cy="1560512"/>
              <a:chOff x="2576" y="2528"/>
              <a:chExt cx="1546" cy="719"/>
            </a:xfrm>
          </p:grpSpPr>
          <p:sp>
            <p:nvSpPr>
              <p:cNvPr id="89098" name="Freeform 247"/>
              <p:cNvSpPr>
                <a:spLocks/>
              </p:cNvSpPr>
              <p:nvPr/>
            </p:nvSpPr>
            <p:spPr bwMode="auto">
              <a:xfrm>
                <a:off x="2973" y="2528"/>
                <a:ext cx="1149" cy="719"/>
              </a:xfrm>
              <a:custGeom>
                <a:avLst/>
                <a:gdLst>
                  <a:gd name="T0" fmla="*/ 1046 w 1149"/>
                  <a:gd name="T1" fmla="*/ 551 h 719"/>
                  <a:gd name="T2" fmla="*/ 973 w 1149"/>
                  <a:gd name="T3" fmla="*/ 641 h 719"/>
                  <a:gd name="T4" fmla="*/ 900 w 1149"/>
                  <a:gd name="T5" fmla="*/ 650 h 719"/>
                  <a:gd name="T6" fmla="*/ 856 w 1149"/>
                  <a:gd name="T7" fmla="*/ 607 h 719"/>
                  <a:gd name="T8" fmla="*/ 856 w 1149"/>
                  <a:gd name="T9" fmla="*/ 613 h 719"/>
                  <a:gd name="T10" fmla="*/ 814 w 1149"/>
                  <a:gd name="T11" fmla="*/ 676 h 719"/>
                  <a:gd name="T12" fmla="*/ 733 w 1149"/>
                  <a:gd name="T13" fmla="*/ 713 h 719"/>
                  <a:gd name="T14" fmla="*/ 643 w 1149"/>
                  <a:gd name="T15" fmla="*/ 714 h 719"/>
                  <a:gd name="T16" fmla="*/ 580 w 1149"/>
                  <a:gd name="T17" fmla="*/ 693 h 719"/>
                  <a:gd name="T18" fmla="*/ 551 w 1149"/>
                  <a:gd name="T19" fmla="*/ 655 h 719"/>
                  <a:gd name="T20" fmla="*/ 603 w 1149"/>
                  <a:gd name="T21" fmla="*/ 638 h 719"/>
                  <a:gd name="T22" fmla="*/ 638 w 1149"/>
                  <a:gd name="T23" fmla="*/ 605 h 719"/>
                  <a:gd name="T24" fmla="*/ 636 w 1149"/>
                  <a:gd name="T25" fmla="*/ 608 h 719"/>
                  <a:gd name="T26" fmla="*/ 598 w 1149"/>
                  <a:gd name="T27" fmla="*/ 641 h 719"/>
                  <a:gd name="T28" fmla="*/ 531 w 1149"/>
                  <a:gd name="T29" fmla="*/ 650 h 719"/>
                  <a:gd name="T30" fmla="*/ 469 w 1149"/>
                  <a:gd name="T31" fmla="*/ 641 h 719"/>
                  <a:gd name="T32" fmla="*/ 466 w 1149"/>
                  <a:gd name="T33" fmla="*/ 606 h 719"/>
                  <a:gd name="T34" fmla="*/ 442 w 1149"/>
                  <a:gd name="T35" fmla="*/ 630 h 719"/>
                  <a:gd name="T36" fmla="*/ 369 w 1149"/>
                  <a:gd name="T37" fmla="*/ 651 h 719"/>
                  <a:gd name="T38" fmla="*/ 306 w 1149"/>
                  <a:gd name="T39" fmla="*/ 624 h 719"/>
                  <a:gd name="T40" fmla="*/ 275 w 1149"/>
                  <a:gd name="T41" fmla="*/ 582 h 719"/>
                  <a:gd name="T42" fmla="*/ 254 w 1149"/>
                  <a:gd name="T43" fmla="*/ 541 h 719"/>
                  <a:gd name="T44" fmla="*/ 260 w 1149"/>
                  <a:gd name="T45" fmla="*/ 579 h 719"/>
                  <a:gd name="T46" fmla="*/ 211 w 1149"/>
                  <a:gd name="T47" fmla="*/ 615 h 719"/>
                  <a:gd name="T48" fmla="*/ 136 w 1149"/>
                  <a:gd name="T49" fmla="*/ 614 h 719"/>
                  <a:gd name="T50" fmla="*/ 73 w 1149"/>
                  <a:gd name="T51" fmla="*/ 586 h 719"/>
                  <a:gd name="T52" fmla="*/ 33 w 1149"/>
                  <a:gd name="T53" fmla="*/ 539 h 719"/>
                  <a:gd name="T54" fmla="*/ 0 w 1149"/>
                  <a:gd name="T55" fmla="*/ 459 h 719"/>
                  <a:gd name="T56" fmla="*/ 11 w 1149"/>
                  <a:gd name="T57" fmla="*/ 394 h 719"/>
                  <a:gd name="T58" fmla="*/ 39 w 1149"/>
                  <a:gd name="T59" fmla="*/ 369 h 719"/>
                  <a:gd name="T60" fmla="*/ 66 w 1149"/>
                  <a:gd name="T61" fmla="*/ 393 h 719"/>
                  <a:gd name="T62" fmla="*/ 26 w 1149"/>
                  <a:gd name="T63" fmla="*/ 319 h 719"/>
                  <a:gd name="T64" fmla="*/ 26 w 1149"/>
                  <a:gd name="T65" fmla="*/ 215 h 719"/>
                  <a:gd name="T66" fmla="*/ 67 w 1149"/>
                  <a:gd name="T67" fmla="*/ 144 h 719"/>
                  <a:gd name="T68" fmla="*/ 136 w 1149"/>
                  <a:gd name="T69" fmla="*/ 99 h 719"/>
                  <a:gd name="T70" fmla="*/ 208 w 1149"/>
                  <a:gd name="T71" fmla="*/ 81 h 719"/>
                  <a:gd name="T72" fmla="*/ 204 w 1149"/>
                  <a:gd name="T73" fmla="*/ 80 h 719"/>
                  <a:gd name="T74" fmla="*/ 218 w 1149"/>
                  <a:gd name="T75" fmla="*/ 45 h 719"/>
                  <a:gd name="T76" fmla="*/ 285 w 1149"/>
                  <a:gd name="T77" fmla="*/ 2 h 719"/>
                  <a:gd name="T78" fmla="*/ 345 w 1149"/>
                  <a:gd name="T79" fmla="*/ 9 h 719"/>
                  <a:gd name="T80" fmla="*/ 393 w 1149"/>
                  <a:gd name="T81" fmla="*/ 53 h 719"/>
                  <a:gd name="T82" fmla="*/ 380 w 1149"/>
                  <a:gd name="T83" fmla="*/ 91 h 719"/>
                  <a:gd name="T84" fmla="*/ 416 w 1149"/>
                  <a:gd name="T85" fmla="*/ 61 h 719"/>
                  <a:gd name="T86" fmla="*/ 495 w 1149"/>
                  <a:gd name="T87" fmla="*/ 23 h 719"/>
                  <a:gd name="T88" fmla="*/ 579 w 1149"/>
                  <a:gd name="T89" fmla="*/ 18 h 719"/>
                  <a:gd name="T90" fmla="*/ 633 w 1149"/>
                  <a:gd name="T91" fmla="*/ 60 h 719"/>
                  <a:gd name="T92" fmla="*/ 618 w 1149"/>
                  <a:gd name="T93" fmla="*/ 21 h 719"/>
                  <a:gd name="T94" fmla="*/ 712 w 1149"/>
                  <a:gd name="T95" fmla="*/ 18 h 719"/>
                  <a:gd name="T96" fmla="*/ 800 w 1149"/>
                  <a:gd name="T97" fmla="*/ 50 h 719"/>
                  <a:gd name="T98" fmla="*/ 850 w 1149"/>
                  <a:gd name="T99" fmla="*/ 111 h 719"/>
                  <a:gd name="T100" fmla="*/ 856 w 1149"/>
                  <a:gd name="T101" fmla="*/ 140 h 719"/>
                  <a:gd name="T102" fmla="*/ 872 w 1149"/>
                  <a:gd name="T103" fmla="*/ 99 h 719"/>
                  <a:gd name="T104" fmla="*/ 938 w 1149"/>
                  <a:gd name="T105" fmla="*/ 69 h 719"/>
                  <a:gd name="T106" fmla="*/ 1002 w 1149"/>
                  <a:gd name="T107" fmla="*/ 81 h 719"/>
                  <a:gd name="T108" fmla="*/ 1045 w 1149"/>
                  <a:gd name="T109" fmla="*/ 119 h 719"/>
                  <a:gd name="T110" fmla="*/ 1047 w 1149"/>
                  <a:gd name="T111" fmla="*/ 133 h 719"/>
                  <a:gd name="T112" fmla="*/ 993 w 1149"/>
                  <a:gd name="T113" fmla="*/ 124 h 719"/>
                  <a:gd name="T114" fmla="*/ 1020 w 1149"/>
                  <a:gd name="T115" fmla="*/ 124 h 719"/>
                  <a:gd name="T116" fmla="*/ 1073 w 1149"/>
                  <a:gd name="T117" fmla="*/ 148 h 719"/>
                  <a:gd name="T118" fmla="*/ 1122 w 1149"/>
                  <a:gd name="T119" fmla="*/ 206 h 719"/>
                  <a:gd name="T120" fmla="*/ 1148 w 1149"/>
                  <a:gd name="T121" fmla="*/ 321 h 719"/>
                  <a:gd name="T122" fmla="*/ 1121 w 1149"/>
                  <a:gd name="T123" fmla="*/ 422 h 71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149" h="719">
                    <a:moveTo>
                      <a:pt x="1099" y="450"/>
                    </a:moveTo>
                    <a:lnTo>
                      <a:pt x="1096" y="453"/>
                    </a:lnTo>
                    <a:lnTo>
                      <a:pt x="1093" y="456"/>
                    </a:lnTo>
                    <a:lnTo>
                      <a:pt x="1091" y="459"/>
                    </a:lnTo>
                    <a:lnTo>
                      <a:pt x="1088" y="463"/>
                    </a:lnTo>
                    <a:lnTo>
                      <a:pt x="1085" y="466"/>
                    </a:lnTo>
                    <a:lnTo>
                      <a:pt x="1083" y="471"/>
                    </a:lnTo>
                    <a:lnTo>
                      <a:pt x="1080" y="475"/>
                    </a:lnTo>
                    <a:lnTo>
                      <a:pt x="1077" y="480"/>
                    </a:lnTo>
                    <a:lnTo>
                      <a:pt x="1075" y="485"/>
                    </a:lnTo>
                    <a:lnTo>
                      <a:pt x="1072" y="490"/>
                    </a:lnTo>
                    <a:lnTo>
                      <a:pt x="1069" y="496"/>
                    </a:lnTo>
                    <a:lnTo>
                      <a:pt x="1066" y="502"/>
                    </a:lnTo>
                    <a:lnTo>
                      <a:pt x="1064" y="509"/>
                    </a:lnTo>
                    <a:lnTo>
                      <a:pt x="1061" y="515"/>
                    </a:lnTo>
                    <a:lnTo>
                      <a:pt x="1058" y="522"/>
                    </a:lnTo>
                    <a:lnTo>
                      <a:pt x="1055" y="530"/>
                    </a:lnTo>
                    <a:lnTo>
                      <a:pt x="1052" y="537"/>
                    </a:lnTo>
                    <a:lnTo>
                      <a:pt x="1049" y="544"/>
                    </a:lnTo>
                    <a:lnTo>
                      <a:pt x="1046" y="551"/>
                    </a:lnTo>
                    <a:lnTo>
                      <a:pt x="1043" y="558"/>
                    </a:lnTo>
                    <a:lnTo>
                      <a:pt x="1040" y="564"/>
                    </a:lnTo>
                    <a:lnTo>
                      <a:pt x="1037" y="570"/>
                    </a:lnTo>
                    <a:lnTo>
                      <a:pt x="1034" y="576"/>
                    </a:lnTo>
                    <a:lnTo>
                      <a:pt x="1030" y="582"/>
                    </a:lnTo>
                    <a:lnTo>
                      <a:pt x="1027" y="588"/>
                    </a:lnTo>
                    <a:lnTo>
                      <a:pt x="1023" y="593"/>
                    </a:lnTo>
                    <a:lnTo>
                      <a:pt x="1020" y="598"/>
                    </a:lnTo>
                    <a:lnTo>
                      <a:pt x="1016" y="603"/>
                    </a:lnTo>
                    <a:lnTo>
                      <a:pt x="1012" y="608"/>
                    </a:lnTo>
                    <a:lnTo>
                      <a:pt x="1008" y="612"/>
                    </a:lnTo>
                    <a:lnTo>
                      <a:pt x="1005" y="616"/>
                    </a:lnTo>
                    <a:lnTo>
                      <a:pt x="1001" y="620"/>
                    </a:lnTo>
                    <a:lnTo>
                      <a:pt x="997" y="624"/>
                    </a:lnTo>
                    <a:lnTo>
                      <a:pt x="993" y="627"/>
                    </a:lnTo>
                    <a:lnTo>
                      <a:pt x="989" y="630"/>
                    </a:lnTo>
                    <a:lnTo>
                      <a:pt x="985" y="633"/>
                    </a:lnTo>
                    <a:lnTo>
                      <a:pt x="981" y="636"/>
                    </a:lnTo>
                    <a:lnTo>
                      <a:pt x="977" y="639"/>
                    </a:lnTo>
                    <a:lnTo>
                      <a:pt x="973" y="641"/>
                    </a:lnTo>
                    <a:lnTo>
                      <a:pt x="969" y="644"/>
                    </a:lnTo>
                    <a:lnTo>
                      <a:pt x="965" y="646"/>
                    </a:lnTo>
                    <a:lnTo>
                      <a:pt x="962" y="647"/>
                    </a:lnTo>
                    <a:lnTo>
                      <a:pt x="958" y="649"/>
                    </a:lnTo>
                    <a:lnTo>
                      <a:pt x="954" y="650"/>
                    </a:lnTo>
                    <a:lnTo>
                      <a:pt x="950" y="652"/>
                    </a:lnTo>
                    <a:lnTo>
                      <a:pt x="946" y="653"/>
                    </a:lnTo>
                    <a:lnTo>
                      <a:pt x="943" y="653"/>
                    </a:lnTo>
                    <a:lnTo>
                      <a:pt x="939" y="654"/>
                    </a:lnTo>
                    <a:lnTo>
                      <a:pt x="935" y="654"/>
                    </a:lnTo>
                    <a:lnTo>
                      <a:pt x="932" y="654"/>
                    </a:lnTo>
                    <a:lnTo>
                      <a:pt x="928" y="655"/>
                    </a:lnTo>
                    <a:lnTo>
                      <a:pt x="924" y="654"/>
                    </a:lnTo>
                    <a:lnTo>
                      <a:pt x="921" y="654"/>
                    </a:lnTo>
                    <a:lnTo>
                      <a:pt x="917" y="654"/>
                    </a:lnTo>
                    <a:lnTo>
                      <a:pt x="914" y="653"/>
                    </a:lnTo>
                    <a:lnTo>
                      <a:pt x="910" y="653"/>
                    </a:lnTo>
                    <a:lnTo>
                      <a:pt x="907" y="652"/>
                    </a:lnTo>
                    <a:lnTo>
                      <a:pt x="903" y="651"/>
                    </a:lnTo>
                    <a:lnTo>
                      <a:pt x="900" y="650"/>
                    </a:lnTo>
                    <a:lnTo>
                      <a:pt x="896" y="648"/>
                    </a:lnTo>
                    <a:lnTo>
                      <a:pt x="893" y="647"/>
                    </a:lnTo>
                    <a:lnTo>
                      <a:pt x="890" y="645"/>
                    </a:lnTo>
                    <a:lnTo>
                      <a:pt x="886" y="643"/>
                    </a:lnTo>
                    <a:lnTo>
                      <a:pt x="883" y="641"/>
                    </a:lnTo>
                    <a:lnTo>
                      <a:pt x="880" y="639"/>
                    </a:lnTo>
                    <a:lnTo>
                      <a:pt x="877" y="637"/>
                    </a:lnTo>
                    <a:lnTo>
                      <a:pt x="874" y="635"/>
                    </a:lnTo>
                    <a:lnTo>
                      <a:pt x="871" y="633"/>
                    </a:lnTo>
                    <a:lnTo>
                      <a:pt x="869" y="631"/>
                    </a:lnTo>
                    <a:lnTo>
                      <a:pt x="867" y="629"/>
                    </a:lnTo>
                    <a:lnTo>
                      <a:pt x="865" y="626"/>
                    </a:lnTo>
                    <a:lnTo>
                      <a:pt x="863" y="624"/>
                    </a:lnTo>
                    <a:lnTo>
                      <a:pt x="861" y="622"/>
                    </a:lnTo>
                    <a:lnTo>
                      <a:pt x="860" y="620"/>
                    </a:lnTo>
                    <a:lnTo>
                      <a:pt x="859" y="617"/>
                    </a:lnTo>
                    <a:lnTo>
                      <a:pt x="858" y="615"/>
                    </a:lnTo>
                    <a:lnTo>
                      <a:pt x="857" y="612"/>
                    </a:lnTo>
                    <a:lnTo>
                      <a:pt x="857" y="610"/>
                    </a:lnTo>
                    <a:lnTo>
                      <a:pt x="856" y="607"/>
                    </a:lnTo>
                    <a:lnTo>
                      <a:pt x="856" y="605"/>
                    </a:lnTo>
                    <a:lnTo>
                      <a:pt x="856" y="602"/>
                    </a:lnTo>
                    <a:lnTo>
                      <a:pt x="856" y="600"/>
                    </a:lnTo>
                    <a:lnTo>
                      <a:pt x="856" y="599"/>
                    </a:lnTo>
                    <a:lnTo>
                      <a:pt x="856" y="597"/>
                    </a:lnTo>
                    <a:lnTo>
                      <a:pt x="856" y="596"/>
                    </a:lnTo>
                    <a:lnTo>
                      <a:pt x="856" y="595"/>
                    </a:lnTo>
                    <a:lnTo>
                      <a:pt x="856" y="594"/>
                    </a:lnTo>
                    <a:lnTo>
                      <a:pt x="856" y="595"/>
                    </a:lnTo>
                    <a:lnTo>
                      <a:pt x="856" y="596"/>
                    </a:lnTo>
                    <a:lnTo>
                      <a:pt x="856" y="597"/>
                    </a:lnTo>
                    <a:lnTo>
                      <a:pt x="856" y="599"/>
                    </a:lnTo>
                    <a:lnTo>
                      <a:pt x="856" y="600"/>
                    </a:lnTo>
                    <a:lnTo>
                      <a:pt x="856" y="602"/>
                    </a:lnTo>
                    <a:lnTo>
                      <a:pt x="856" y="605"/>
                    </a:lnTo>
                    <a:lnTo>
                      <a:pt x="856" y="607"/>
                    </a:lnTo>
                    <a:lnTo>
                      <a:pt x="856" y="610"/>
                    </a:lnTo>
                    <a:lnTo>
                      <a:pt x="856" y="613"/>
                    </a:lnTo>
                    <a:lnTo>
                      <a:pt x="855" y="616"/>
                    </a:lnTo>
                    <a:lnTo>
                      <a:pt x="854" y="618"/>
                    </a:lnTo>
                    <a:lnTo>
                      <a:pt x="853" y="621"/>
                    </a:lnTo>
                    <a:lnTo>
                      <a:pt x="852" y="624"/>
                    </a:lnTo>
                    <a:lnTo>
                      <a:pt x="851" y="627"/>
                    </a:lnTo>
                    <a:lnTo>
                      <a:pt x="849" y="630"/>
                    </a:lnTo>
                    <a:lnTo>
                      <a:pt x="848" y="634"/>
                    </a:lnTo>
                    <a:lnTo>
                      <a:pt x="846" y="637"/>
                    </a:lnTo>
                    <a:lnTo>
                      <a:pt x="844" y="640"/>
                    </a:lnTo>
                    <a:lnTo>
                      <a:pt x="842" y="643"/>
                    </a:lnTo>
                    <a:lnTo>
                      <a:pt x="840" y="647"/>
                    </a:lnTo>
                    <a:lnTo>
                      <a:pt x="837" y="650"/>
                    </a:lnTo>
                    <a:lnTo>
                      <a:pt x="835" y="654"/>
                    </a:lnTo>
                    <a:lnTo>
                      <a:pt x="832" y="657"/>
                    </a:lnTo>
                    <a:lnTo>
                      <a:pt x="829" y="661"/>
                    </a:lnTo>
                    <a:lnTo>
                      <a:pt x="826" y="664"/>
                    </a:lnTo>
                    <a:lnTo>
                      <a:pt x="823" y="667"/>
                    </a:lnTo>
                    <a:lnTo>
                      <a:pt x="820" y="670"/>
                    </a:lnTo>
                    <a:lnTo>
                      <a:pt x="817" y="673"/>
                    </a:lnTo>
                    <a:lnTo>
                      <a:pt x="814" y="676"/>
                    </a:lnTo>
                    <a:lnTo>
                      <a:pt x="810" y="679"/>
                    </a:lnTo>
                    <a:lnTo>
                      <a:pt x="807" y="682"/>
                    </a:lnTo>
                    <a:lnTo>
                      <a:pt x="803" y="684"/>
                    </a:lnTo>
                    <a:lnTo>
                      <a:pt x="800" y="687"/>
                    </a:lnTo>
                    <a:lnTo>
                      <a:pt x="796" y="689"/>
                    </a:lnTo>
                    <a:lnTo>
                      <a:pt x="792" y="692"/>
                    </a:lnTo>
                    <a:lnTo>
                      <a:pt x="789" y="694"/>
                    </a:lnTo>
                    <a:lnTo>
                      <a:pt x="785" y="696"/>
                    </a:lnTo>
                    <a:lnTo>
                      <a:pt x="781" y="698"/>
                    </a:lnTo>
                    <a:lnTo>
                      <a:pt x="777" y="700"/>
                    </a:lnTo>
                    <a:lnTo>
                      <a:pt x="773" y="701"/>
                    </a:lnTo>
                    <a:lnTo>
                      <a:pt x="769" y="703"/>
                    </a:lnTo>
                    <a:lnTo>
                      <a:pt x="764" y="705"/>
                    </a:lnTo>
                    <a:lnTo>
                      <a:pt x="760" y="706"/>
                    </a:lnTo>
                    <a:lnTo>
                      <a:pt x="756" y="707"/>
                    </a:lnTo>
                    <a:lnTo>
                      <a:pt x="751" y="709"/>
                    </a:lnTo>
                    <a:lnTo>
                      <a:pt x="747" y="710"/>
                    </a:lnTo>
                    <a:lnTo>
                      <a:pt x="742" y="711"/>
                    </a:lnTo>
                    <a:lnTo>
                      <a:pt x="738" y="712"/>
                    </a:lnTo>
                    <a:lnTo>
                      <a:pt x="733" y="713"/>
                    </a:lnTo>
                    <a:lnTo>
                      <a:pt x="728" y="714"/>
                    </a:lnTo>
                    <a:lnTo>
                      <a:pt x="724" y="715"/>
                    </a:lnTo>
                    <a:lnTo>
                      <a:pt x="719" y="715"/>
                    </a:lnTo>
                    <a:lnTo>
                      <a:pt x="714" y="716"/>
                    </a:lnTo>
                    <a:lnTo>
                      <a:pt x="709" y="716"/>
                    </a:lnTo>
                    <a:lnTo>
                      <a:pt x="704" y="717"/>
                    </a:lnTo>
                    <a:lnTo>
                      <a:pt x="699" y="717"/>
                    </a:lnTo>
                    <a:lnTo>
                      <a:pt x="694" y="717"/>
                    </a:lnTo>
                    <a:lnTo>
                      <a:pt x="690" y="718"/>
                    </a:lnTo>
                    <a:lnTo>
                      <a:pt x="685" y="718"/>
                    </a:lnTo>
                    <a:lnTo>
                      <a:pt x="681" y="718"/>
                    </a:lnTo>
                    <a:lnTo>
                      <a:pt x="676" y="718"/>
                    </a:lnTo>
                    <a:lnTo>
                      <a:pt x="672" y="718"/>
                    </a:lnTo>
                    <a:lnTo>
                      <a:pt x="667" y="717"/>
                    </a:lnTo>
                    <a:lnTo>
                      <a:pt x="663" y="717"/>
                    </a:lnTo>
                    <a:lnTo>
                      <a:pt x="659" y="717"/>
                    </a:lnTo>
                    <a:lnTo>
                      <a:pt x="655" y="716"/>
                    </a:lnTo>
                    <a:lnTo>
                      <a:pt x="651" y="716"/>
                    </a:lnTo>
                    <a:lnTo>
                      <a:pt x="647" y="715"/>
                    </a:lnTo>
                    <a:lnTo>
                      <a:pt x="643" y="714"/>
                    </a:lnTo>
                    <a:lnTo>
                      <a:pt x="639" y="714"/>
                    </a:lnTo>
                    <a:lnTo>
                      <a:pt x="635" y="713"/>
                    </a:lnTo>
                    <a:lnTo>
                      <a:pt x="631" y="712"/>
                    </a:lnTo>
                    <a:lnTo>
                      <a:pt x="628" y="711"/>
                    </a:lnTo>
                    <a:lnTo>
                      <a:pt x="624" y="710"/>
                    </a:lnTo>
                    <a:lnTo>
                      <a:pt x="621" y="709"/>
                    </a:lnTo>
                    <a:lnTo>
                      <a:pt x="617" y="708"/>
                    </a:lnTo>
                    <a:lnTo>
                      <a:pt x="614" y="707"/>
                    </a:lnTo>
                    <a:lnTo>
                      <a:pt x="611" y="706"/>
                    </a:lnTo>
                    <a:lnTo>
                      <a:pt x="608" y="705"/>
                    </a:lnTo>
                    <a:lnTo>
                      <a:pt x="605" y="704"/>
                    </a:lnTo>
                    <a:lnTo>
                      <a:pt x="602" y="703"/>
                    </a:lnTo>
                    <a:lnTo>
                      <a:pt x="599" y="702"/>
                    </a:lnTo>
                    <a:lnTo>
                      <a:pt x="596" y="701"/>
                    </a:lnTo>
                    <a:lnTo>
                      <a:pt x="593" y="699"/>
                    </a:lnTo>
                    <a:lnTo>
                      <a:pt x="590" y="698"/>
                    </a:lnTo>
                    <a:lnTo>
                      <a:pt x="587" y="697"/>
                    </a:lnTo>
                    <a:lnTo>
                      <a:pt x="585" y="695"/>
                    </a:lnTo>
                    <a:lnTo>
                      <a:pt x="582" y="694"/>
                    </a:lnTo>
                    <a:lnTo>
                      <a:pt x="580" y="693"/>
                    </a:lnTo>
                    <a:lnTo>
                      <a:pt x="577" y="691"/>
                    </a:lnTo>
                    <a:lnTo>
                      <a:pt x="575" y="689"/>
                    </a:lnTo>
                    <a:lnTo>
                      <a:pt x="573" y="688"/>
                    </a:lnTo>
                    <a:lnTo>
                      <a:pt x="571" y="686"/>
                    </a:lnTo>
                    <a:lnTo>
                      <a:pt x="569" y="684"/>
                    </a:lnTo>
                    <a:lnTo>
                      <a:pt x="567" y="682"/>
                    </a:lnTo>
                    <a:lnTo>
                      <a:pt x="565" y="681"/>
                    </a:lnTo>
                    <a:lnTo>
                      <a:pt x="563" y="679"/>
                    </a:lnTo>
                    <a:lnTo>
                      <a:pt x="561" y="677"/>
                    </a:lnTo>
                    <a:lnTo>
                      <a:pt x="559" y="675"/>
                    </a:lnTo>
                    <a:lnTo>
                      <a:pt x="557" y="673"/>
                    </a:lnTo>
                    <a:lnTo>
                      <a:pt x="556" y="670"/>
                    </a:lnTo>
                    <a:lnTo>
                      <a:pt x="554" y="668"/>
                    </a:lnTo>
                    <a:lnTo>
                      <a:pt x="553" y="666"/>
                    </a:lnTo>
                    <a:lnTo>
                      <a:pt x="551" y="664"/>
                    </a:lnTo>
                    <a:lnTo>
                      <a:pt x="551" y="662"/>
                    </a:lnTo>
                    <a:lnTo>
                      <a:pt x="550" y="660"/>
                    </a:lnTo>
                    <a:lnTo>
                      <a:pt x="550" y="659"/>
                    </a:lnTo>
                    <a:lnTo>
                      <a:pt x="550" y="657"/>
                    </a:lnTo>
                    <a:lnTo>
                      <a:pt x="551" y="655"/>
                    </a:lnTo>
                    <a:lnTo>
                      <a:pt x="552" y="654"/>
                    </a:lnTo>
                    <a:lnTo>
                      <a:pt x="553" y="653"/>
                    </a:lnTo>
                    <a:lnTo>
                      <a:pt x="554" y="652"/>
                    </a:lnTo>
                    <a:lnTo>
                      <a:pt x="556" y="651"/>
                    </a:lnTo>
                    <a:lnTo>
                      <a:pt x="558" y="650"/>
                    </a:lnTo>
                    <a:lnTo>
                      <a:pt x="560" y="649"/>
                    </a:lnTo>
                    <a:lnTo>
                      <a:pt x="563" y="649"/>
                    </a:lnTo>
                    <a:lnTo>
                      <a:pt x="566" y="648"/>
                    </a:lnTo>
                    <a:lnTo>
                      <a:pt x="570" y="648"/>
                    </a:lnTo>
                    <a:lnTo>
                      <a:pt x="573" y="647"/>
                    </a:lnTo>
                    <a:lnTo>
                      <a:pt x="576" y="647"/>
                    </a:lnTo>
                    <a:lnTo>
                      <a:pt x="580" y="646"/>
                    </a:lnTo>
                    <a:lnTo>
                      <a:pt x="583" y="646"/>
                    </a:lnTo>
                    <a:lnTo>
                      <a:pt x="586" y="645"/>
                    </a:lnTo>
                    <a:lnTo>
                      <a:pt x="589" y="644"/>
                    </a:lnTo>
                    <a:lnTo>
                      <a:pt x="592" y="643"/>
                    </a:lnTo>
                    <a:lnTo>
                      <a:pt x="595" y="642"/>
                    </a:lnTo>
                    <a:lnTo>
                      <a:pt x="598" y="641"/>
                    </a:lnTo>
                    <a:lnTo>
                      <a:pt x="600" y="640"/>
                    </a:lnTo>
                    <a:lnTo>
                      <a:pt x="603" y="638"/>
                    </a:lnTo>
                    <a:lnTo>
                      <a:pt x="605" y="637"/>
                    </a:lnTo>
                    <a:lnTo>
                      <a:pt x="608" y="636"/>
                    </a:lnTo>
                    <a:lnTo>
                      <a:pt x="610" y="634"/>
                    </a:lnTo>
                    <a:lnTo>
                      <a:pt x="613" y="632"/>
                    </a:lnTo>
                    <a:lnTo>
                      <a:pt x="615" y="631"/>
                    </a:lnTo>
                    <a:lnTo>
                      <a:pt x="617" y="629"/>
                    </a:lnTo>
                    <a:lnTo>
                      <a:pt x="619" y="627"/>
                    </a:lnTo>
                    <a:lnTo>
                      <a:pt x="621" y="625"/>
                    </a:lnTo>
                    <a:lnTo>
                      <a:pt x="623" y="624"/>
                    </a:lnTo>
                    <a:lnTo>
                      <a:pt x="624" y="622"/>
                    </a:lnTo>
                    <a:lnTo>
                      <a:pt x="626" y="620"/>
                    </a:lnTo>
                    <a:lnTo>
                      <a:pt x="628" y="618"/>
                    </a:lnTo>
                    <a:lnTo>
                      <a:pt x="629" y="617"/>
                    </a:lnTo>
                    <a:lnTo>
                      <a:pt x="631" y="615"/>
                    </a:lnTo>
                    <a:lnTo>
                      <a:pt x="632" y="613"/>
                    </a:lnTo>
                    <a:lnTo>
                      <a:pt x="634" y="611"/>
                    </a:lnTo>
                    <a:lnTo>
                      <a:pt x="635" y="610"/>
                    </a:lnTo>
                    <a:lnTo>
                      <a:pt x="636" y="608"/>
                    </a:lnTo>
                    <a:lnTo>
                      <a:pt x="637" y="606"/>
                    </a:lnTo>
                    <a:lnTo>
                      <a:pt x="638" y="605"/>
                    </a:lnTo>
                    <a:lnTo>
                      <a:pt x="639" y="603"/>
                    </a:lnTo>
                    <a:lnTo>
                      <a:pt x="640" y="601"/>
                    </a:lnTo>
                    <a:lnTo>
                      <a:pt x="640" y="600"/>
                    </a:lnTo>
                    <a:lnTo>
                      <a:pt x="641" y="599"/>
                    </a:lnTo>
                    <a:lnTo>
                      <a:pt x="642" y="598"/>
                    </a:lnTo>
                    <a:lnTo>
                      <a:pt x="642" y="597"/>
                    </a:lnTo>
                    <a:lnTo>
                      <a:pt x="642" y="596"/>
                    </a:lnTo>
                    <a:lnTo>
                      <a:pt x="642" y="597"/>
                    </a:lnTo>
                    <a:lnTo>
                      <a:pt x="642" y="598"/>
                    </a:lnTo>
                    <a:lnTo>
                      <a:pt x="641" y="599"/>
                    </a:lnTo>
                    <a:lnTo>
                      <a:pt x="640" y="600"/>
                    </a:lnTo>
                    <a:lnTo>
                      <a:pt x="640" y="601"/>
                    </a:lnTo>
                    <a:lnTo>
                      <a:pt x="639" y="603"/>
                    </a:lnTo>
                    <a:lnTo>
                      <a:pt x="638" y="605"/>
                    </a:lnTo>
                    <a:lnTo>
                      <a:pt x="637" y="606"/>
                    </a:lnTo>
                    <a:lnTo>
                      <a:pt x="636" y="608"/>
                    </a:lnTo>
                    <a:lnTo>
                      <a:pt x="635" y="610"/>
                    </a:lnTo>
                    <a:lnTo>
                      <a:pt x="634" y="611"/>
                    </a:lnTo>
                    <a:lnTo>
                      <a:pt x="632" y="613"/>
                    </a:lnTo>
                    <a:lnTo>
                      <a:pt x="631" y="615"/>
                    </a:lnTo>
                    <a:lnTo>
                      <a:pt x="629" y="617"/>
                    </a:lnTo>
                    <a:lnTo>
                      <a:pt x="628" y="618"/>
                    </a:lnTo>
                    <a:lnTo>
                      <a:pt x="626" y="620"/>
                    </a:lnTo>
                    <a:lnTo>
                      <a:pt x="624" y="622"/>
                    </a:lnTo>
                    <a:lnTo>
                      <a:pt x="623" y="624"/>
                    </a:lnTo>
                    <a:lnTo>
                      <a:pt x="621" y="625"/>
                    </a:lnTo>
                    <a:lnTo>
                      <a:pt x="619" y="627"/>
                    </a:lnTo>
                    <a:lnTo>
                      <a:pt x="617" y="629"/>
                    </a:lnTo>
                    <a:lnTo>
                      <a:pt x="615" y="631"/>
                    </a:lnTo>
                    <a:lnTo>
                      <a:pt x="613" y="632"/>
                    </a:lnTo>
                    <a:lnTo>
                      <a:pt x="610" y="634"/>
                    </a:lnTo>
                    <a:lnTo>
                      <a:pt x="608" y="636"/>
                    </a:lnTo>
                    <a:lnTo>
                      <a:pt x="605" y="637"/>
                    </a:lnTo>
                    <a:lnTo>
                      <a:pt x="603" y="638"/>
                    </a:lnTo>
                    <a:lnTo>
                      <a:pt x="600" y="640"/>
                    </a:lnTo>
                    <a:lnTo>
                      <a:pt x="598" y="641"/>
                    </a:lnTo>
                    <a:lnTo>
                      <a:pt x="595" y="642"/>
                    </a:lnTo>
                    <a:lnTo>
                      <a:pt x="592" y="643"/>
                    </a:lnTo>
                    <a:lnTo>
                      <a:pt x="589" y="644"/>
                    </a:lnTo>
                    <a:lnTo>
                      <a:pt x="586" y="645"/>
                    </a:lnTo>
                    <a:lnTo>
                      <a:pt x="583" y="646"/>
                    </a:lnTo>
                    <a:lnTo>
                      <a:pt x="580" y="646"/>
                    </a:lnTo>
                    <a:lnTo>
                      <a:pt x="576" y="647"/>
                    </a:lnTo>
                    <a:lnTo>
                      <a:pt x="573" y="647"/>
                    </a:lnTo>
                    <a:lnTo>
                      <a:pt x="570" y="648"/>
                    </a:lnTo>
                    <a:lnTo>
                      <a:pt x="566" y="648"/>
                    </a:lnTo>
                    <a:lnTo>
                      <a:pt x="563" y="648"/>
                    </a:lnTo>
                    <a:lnTo>
                      <a:pt x="559" y="649"/>
                    </a:lnTo>
                    <a:lnTo>
                      <a:pt x="556" y="649"/>
                    </a:lnTo>
                    <a:lnTo>
                      <a:pt x="552" y="649"/>
                    </a:lnTo>
                    <a:lnTo>
                      <a:pt x="549" y="649"/>
                    </a:lnTo>
                    <a:lnTo>
                      <a:pt x="545" y="649"/>
                    </a:lnTo>
                    <a:lnTo>
                      <a:pt x="542" y="649"/>
                    </a:lnTo>
                    <a:lnTo>
                      <a:pt x="538" y="650"/>
                    </a:lnTo>
                    <a:lnTo>
                      <a:pt x="535" y="650"/>
                    </a:lnTo>
                    <a:lnTo>
                      <a:pt x="531" y="650"/>
                    </a:lnTo>
                    <a:lnTo>
                      <a:pt x="528" y="650"/>
                    </a:lnTo>
                    <a:lnTo>
                      <a:pt x="524" y="650"/>
                    </a:lnTo>
                    <a:lnTo>
                      <a:pt x="521" y="650"/>
                    </a:lnTo>
                    <a:lnTo>
                      <a:pt x="518" y="650"/>
                    </a:lnTo>
                    <a:lnTo>
                      <a:pt x="514" y="649"/>
                    </a:lnTo>
                    <a:lnTo>
                      <a:pt x="511" y="649"/>
                    </a:lnTo>
                    <a:lnTo>
                      <a:pt x="507" y="649"/>
                    </a:lnTo>
                    <a:lnTo>
                      <a:pt x="504" y="649"/>
                    </a:lnTo>
                    <a:lnTo>
                      <a:pt x="501" y="648"/>
                    </a:lnTo>
                    <a:lnTo>
                      <a:pt x="498" y="648"/>
                    </a:lnTo>
                    <a:lnTo>
                      <a:pt x="495" y="648"/>
                    </a:lnTo>
                    <a:lnTo>
                      <a:pt x="492" y="647"/>
                    </a:lnTo>
                    <a:lnTo>
                      <a:pt x="488" y="647"/>
                    </a:lnTo>
                    <a:lnTo>
                      <a:pt x="485" y="646"/>
                    </a:lnTo>
                    <a:lnTo>
                      <a:pt x="483" y="645"/>
                    </a:lnTo>
                    <a:lnTo>
                      <a:pt x="480" y="644"/>
                    </a:lnTo>
                    <a:lnTo>
                      <a:pt x="477" y="644"/>
                    </a:lnTo>
                    <a:lnTo>
                      <a:pt x="474" y="643"/>
                    </a:lnTo>
                    <a:lnTo>
                      <a:pt x="471" y="642"/>
                    </a:lnTo>
                    <a:lnTo>
                      <a:pt x="469" y="641"/>
                    </a:lnTo>
                    <a:lnTo>
                      <a:pt x="466" y="640"/>
                    </a:lnTo>
                    <a:lnTo>
                      <a:pt x="463" y="638"/>
                    </a:lnTo>
                    <a:lnTo>
                      <a:pt x="461" y="637"/>
                    </a:lnTo>
                    <a:lnTo>
                      <a:pt x="459" y="636"/>
                    </a:lnTo>
                    <a:lnTo>
                      <a:pt x="458" y="635"/>
                    </a:lnTo>
                    <a:lnTo>
                      <a:pt x="456" y="633"/>
                    </a:lnTo>
                    <a:lnTo>
                      <a:pt x="455" y="632"/>
                    </a:lnTo>
                    <a:lnTo>
                      <a:pt x="455" y="630"/>
                    </a:lnTo>
                    <a:lnTo>
                      <a:pt x="454" y="628"/>
                    </a:lnTo>
                    <a:lnTo>
                      <a:pt x="454" y="626"/>
                    </a:lnTo>
                    <a:lnTo>
                      <a:pt x="454" y="625"/>
                    </a:lnTo>
                    <a:lnTo>
                      <a:pt x="455" y="623"/>
                    </a:lnTo>
                    <a:lnTo>
                      <a:pt x="455" y="621"/>
                    </a:lnTo>
                    <a:lnTo>
                      <a:pt x="456" y="619"/>
                    </a:lnTo>
                    <a:lnTo>
                      <a:pt x="458" y="616"/>
                    </a:lnTo>
                    <a:lnTo>
                      <a:pt x="459" y="614"/>
                    </a:lnTo>
                    <a:lnTo>
                      <a:pt x="461" y="612"/>
                    </a:lnTo>
                    <a:lnTo>
                      <a:pt x="463" y="610"/>
                    </a:lnTo>
                    <a:lnTo>
                      <a:pt x="465" y="608"/>
                    </a:lnTo>
                    <a:lnTo>
                      <a:pt x="466" y="606"/>
                    </a:lnTo>
                    <a:lnTo>
                      <a:pt x="467" y="605"/>
                    </a:lnTo>
                    <a:lnTo>
                      <a:pt x="468" y="604"/>
                    </a:lnTo>
                    <a:lnTo>
                      <a:pt x="469" y="603"/>
                    </a:lnTo>
                    <a:lnTo>
                      <a:pt x="468" y="604"/>
                    </a:lnTo>
                    <a:lnTo>
                      <a:pt x="468" y="605"/>
                    </a:lnTo>
                    <a:lnTo>
                      <a:pt x="466" y="606"/>
                    </a:lnTo>
                    <a:lnTo>
                      <a:pt x="465" y="607"/>
                    </a:lnTo>
                    <a:lnTo>
                      <a:pt x="464" y="609"/>
                    </a:lnTo>
                    <a:lnTo>
                      <a:pt x="462" y="611"/>
                    </a:lnTo>
                    <a:lnTo>
                      <a:pt x="460" y="614"/>
                    </a:lnTo>
                    <a:lnTo>
                      <a:pt x="457" y="616"/>
                    </a:lnTo>
                    <a:lnTo>
                      <a:pt x="455" y="619"/>
                    </a:lnTo>
                    <a:lnTo>
                      <a:pt x="452" y="621"/>
                    </a:lnTo>
                    <a:lnTo>
                      <a:pt x="450" y="623"/>
                    </a:lnTo>
                    <a:lnTo>
                      <a:pt x="447" y="626"/>
                    </a:lnTo>
                    <a:lnTo>
                      <a:pt x="444" y="628"/>
                    </a:lnTo>
                    <a:lnTo>
                      <a:pt x="442" y="630"/>
                    </a:lnTo>
                    <a:lnTo>
                      <a:pt x="439" y="632"/>
                    </a:lnTo>
                    <a:lnTo>
                      <a:pt x="436" y="634"/>
                    </a:lnTo>
                    <a:lnTo>
                      <a:pt x="432" y="636"/>
                    </a:lnTo>
                    <a:lnTo>
                      <a:pt x="429" y="637"/>
                    </a:lnTo>
                    <a:lnTo>
                      <a:pt x="426" y="639"/>
                    </a:lnTo>
                    <a:lnTo>
                      <a:pt x="422" y="641"/>
                    </a:lnTo>
                    <a:lnTo>
                      <a:pt x="419" y="642"/>
                    </a:lnTo>
                    <a:lnTo>
                      <a:pt x="415" y="644"/>
                    </a:lnTo>
                    <a:lnTo>
                      <a:pt x="411" y="645"/>
                    </a:lnTo>
                    <a:lnTo>
                      <a:pt x="408" y="646"/>
                    </a:lnTo>
                    <a:lnTo>
                      <a:pt x="404" y="647"/>
                    </a:lnTo>
                    <a:lnTo>
                      <a:pt x="400" y="648"/>
                    </a:lnTo>
                    <a:lnTo>
                      <a:pt x="396" y="649"/>
                    </a:lnTo>
                    <a:lnTo>
                      <a:pt x="392" y="650"/>
                    </a:lnTo>
                    <a:lnTo>
                      <a:pt x="388" y="650"/>
                    </a:lnTo>
                    <a:lnTo>
                      <a:pt x="385" y="651"/>
                    </a:lnTo>
                    <a:lnTo>
                      <a:pt x="381" y="651"/>
                    </a:lnTo>
                    <a:lnTo>
                      <a:pt x="377" y="651"/>
                    </a:lnTo>
                    <a:lnTo>
                      <a:pt x="373" y="651"/>
                    </a:lnTo>
                    <a:lnTo>
                      <a:pt x="369" y="651"/>
                    </a:lnTo>
                    <a:lnTo>
                      <a:pt x="365" y="650"/>
                    </a:lnTo>
                    <a:lnTo>
                      <a:pt x="361" y="650"/>
                    </a:lnTo>
                    <a:lnTo>
                      <a:pt x="358" y="649"/>
                    </a:lnTo>
                    <a:lnTo>
                      <a:pt x="354" y="649"/>
                    </a:lnTo>
                    <a:lnTo>
                      <a:pt x="350" y="648"/>
                    </a:lnTo>
                    <a:lnTo>
                      <a:pt x="346" y="647"/>
                    </a:lnTo>
                    <a:lnTo>
                      <a:pt x="342" y="645"/>
                    </a:lnTo>
                    <a:lnTo>
                      <a:pt x="339" y="644"/>
                    </a:lnTo>
                    <a:lnTo>
                      <a:pt x="335" y="643"/>
                    </a:lnTo>
                    <a:lnTo>
                      <a:pt x="332" y="642"/>
                    </a:lnTo>
                    <a:lnTo>
                      <a:pt x="329" y="640"/>
                    </a:lnTo>
                    <a:lnTo>
                      <a:pt x="326" y="639"/>
                    </a:lnTo>
                    <a:lnTo>
                      <a:pt x="323" y="637"/>
                    </a:lnTo>
                    <a:lnTo>
                      <a:pt x="320" y="635"/>
                    </a:lnTo>
                    <a:lnTo>
                      <a:pt x="317" y="634"/>
                    </a:lnTo>
                    <a:lnTo>
                      <a:pt x="315" y="632"/>
                    </a:lnTo>
                    <a:lnTo>
                      <a:pt x="312" y="630"/>
                    </a:lnTo>
                    <a:lnTo>
                      <a:pt x="310" y="628"/>
                    </a:lnTo>
                    <a:lnTo>
                      <a:pt x="308" y="626"/>
                    </a:lnTo>
                    <a:lnTo>
                      <a:pt x="306" y="624"/>
                    </a:lnTo>
                    <a:lnTo>
                      <a:pt x="304" y="622"/>
                    </a:lnTo>
                    <a:lnTo>
                      <a:pt x="302" y="620"/>
                    </a:lnTo>
                    <a:lnTo>
                      <a:pt x="300" y="617"/>
                    </a:lnTo>
                    <a:lnTo>
                      <a:pt x="298" y="615"/>
                    </a:lnTo>
                    <a:lnTo>
                      <a:pt x="297" y="613"/>
                    </a:lnTo>
                    <a:lnTo>
                      <a:pt x="295" y="611"/>
                    </a:lnTo>
                    <a:lnTo>
                      <a:pt x="293" y="609"/>
                    </a:lnTo>
                    <a:lnTo>
                      <a:pt x="292" y="606"/>
                    </a:lnTo>
                    <a:lnTo>
                      <a:pt x="290" y="604"/>
                    </a:lnTo>
                    <a:lnTo>
                      <a:pt x="289" y="602"/>
                    </a:lnTo>
                    <a:lnTo>
                      <a:pt x="287" y="600"/>
                    </a:lnTo>
                    <a:lnTo>
                      <a:pt x="286" y="598"/>
                    </a:lnTo>
                    <a:lnTo>
                      <a:pt x="284" y="596"/>
                    </a:lnTo>
                    <a:lnTo>
                      <a:pt x="283" y="594"/>
                    </a:lnTo>
                    <a:lnTo>
                      <a:pt x="281" y="592"/>
                    </a:lnTo>
                    <a:lnTo>
                      <a:pt x="280" y="590"/>
                    </a:lnTo>
                    <a:lnTo>
                      <a:pt x="279" y="588"/>
                    </a:lnTo>
                    <a:lnTo>
                      <a:pt x="278" y="586"/>
                    </a:lnTo>
                    <a:lnTo>
                      <a:pt x="276" y="584"/>
                    </a:lnTo>
                    <a:lnTo>
                      <a:pt x="275" y="582"/>
                    </a:lnTo>
                    <a:lnTo>
                      <a:pt x="274" y="579"/>
                    </a:lnTo>
                    <a:lnTo>
                      <a:pt x="272" y="577"/>
                    </a:lnTo>
                    <a:lnTo>
                      <a:pt x="271" y="575"/>
                    </a:lnTo>
                    <a:lnTo>
                      <a:pt x="270" y="573"/>
                    </a:lnTo>
                    <a:lnTo>
                      <a:pt x="269" y="571"/>
                    </a:lnTo>
                    <a:lnTo>
                      <a:pt x="267" y="568"/>
                    </a:lnTo>
                    <a:lnTo>
                      <a:pt x="266" y="566"/>
                    </a:lnTo>
                    <a:lnTo>
                      <a:pt x="265" y="564"/>
                    </a:lnTo>
                    <a:lnTo>
                      <a:pt x="264" y="561"/>
                    </a:lnTo>
                    <a:lnTo>
                      <a:pt x="262" y="559"/>
                    </a:lnTo>
                    <a:lnTo>
                      <a:pt x="261" y="556"/>
                    </a:lnTo>
                    <a:lnTo>
                      <a:pt x="260" y="554"/>
                    </a:lnTo>
                    <a:lnTo>
                      <a:pt x="259" y="551"/>
                    </a:lnTo>
                    <a:lnTo>
                      <a:pt x="257" y="549"/>
                    </a:lnTo>
                    <a:lnTo>
                      <a:pt x="256" y="547"/>
                    </a:lnTo>
                    <a:lnTo>
                      <a:pt x="255" y="545"/>
                    </a:lnTo>
                    <a:lnTo>
                      <a:pt x="255" y="543"/>
                    </a:lnTo>
                    <a:lnTo>
                      <a:pt x="254" y="542"/>
                    </a:lnTo>
                    <a:lnTo>
                      <a:pt x="254" y="541"/>
                    </a:lnTo>
                    <a:lnTo>
                      <a:pt x="253" y="541"/>
                    </a:lnTo>
                    <a:lnTo>
                      <a:pt x="254" y="541"/>
                    </a:lnTo>
                    <a:lnTo>
                      <a:pt x="254" y="542"/>
                    </a:lnTo>
                    <a:lnTo>
                      <a:pt x="255" y="543"/>
                    </a:lnTo>
                    <a:lnTo>
                      <a:pt x="255" y="545"/>
                    </a:lnTo>
                    <a:lnTo>
                      <a:pt x="256" y="547"/>
                    </a:lnTo>
                    <a:lnTo>
                      <a:pt x="257" y="549"/>
                    </a:lnTo>
                    <a:lnTo>
                      <a:pt x="259" y="551"/>
                    </a:lnTo>
                    <a:lnTo>
                      <a:pt x="260" y="554"/>
                    </a:lnTo>
                    <a:lnTo>
                      <a:pt x="261" y="556"/>
                    </a:lnTo>
                    <a:lnTo>
                      <a:pt x="261" y="559"/>
                    </a:lnTo>
                    <a:lnTo>
                      <a:pt x="262" y="561"/>
                    </a:lnTo>
                    <a:lnTo>
                      <a:pt x="262" y="564"/>
                    </a:lnTo>
                    <a:lnTo>
                      <a:pt x="262" y="566"/>
                    </a:lnTo>
                    <a:lnTo>
                      <a:pt x="262" y="569"/>
                    </a:lnTo>
                    <a:lnTo>
                      <a:pt x="262" y="571"/>
                    </a:lnTo>
                    <a:lnTo>
                      <a:pt x="262" y="574"/>
                    </a:lnTo>
                    <a:lnTo>
                      <a:pt x="261" y="576"/>
                    </a:lnTo>
                    <a:lnTo>
                      <a:pt x="260" y="579"/>
                    </a:lnTo>
                    <a:lnTo>
                      <a:pt x="259" y="581"/>
                    </a:lnTo>
                    <a:lnTo>
                      <a:pt x="258" y="583"/>
                    </a:lnTo>
                    <a:lnTo>
                      <a:pt x="256" y="586"/>
                    </a:lnTo>
                    <a:lnTo>
                      <a:pt x="254" y="588"/>
                    </a:lnTo>
                    <a:lnTo>
                      <a:pt x="252" y="590"/>
                    </a:lnTo>
                    <a:lnTo>
                      <a:pt x="250" y="593"/>
                    </a:lnTo>
                    <a:lnTo>
                      <a:pt x="248" y="595"/>
                    </a:lnTo>
                    <a:lnTo>
                      <a:pt x="246" y="597"/>
                    </a:lnTo>
                    <a:lnTo>
                      <a:pt x="243" y="599"/>
                    </a:lnTo>
                    <a:lnTo>
                      <a:pt x="241" y="601"/>
                    </a:lnTo>
                    <a:lnTo>
                      <a:pt x="238" y="603"/>
                    </a:lnTo>
                    <a:lnTo>
                      <a:pt x="236" y="605"/>
                    </a:lnTo>
                    <a:lnTo>
                      <a:pt x="233" y="606"/>
                    </a:lnTo>
                    <a:lnTo>
                      <a:pt x="230" y="608"/>
                    </a:lnTo>
                    <a:lnTo>
                      <a:pt x="227" y="609"/>
                    </a:lnTo>
                    <a:lnTo>
                      <a:pt x="224" y="611"/>
                    </a:lnTo>
                    <a:lnTo>
                      <a:pt x="221" y="612"/>
                    </a:lnTo>
                    <a:lnTo>
                      <a:pt x="217" y="613"/>
                    </a:lnTo>
                    <a:lnTo>
                      <a:pt x="214" y="614"/>
                    </a:lnTo>
                    <a:lnTo>
                      <a:pt x="211" y="615"/>
                    </a:lnTo>
                    <a:lnTo>
                      <a:pt x="207" y="616"/>
                    </a:lnTo>
                    <a:lnTo>
                      <a:pt x="203" y="617"/>
                    </a:lnTo>
                    <a:lnTo>
                      <a:pt x="200" y="618"/>
                    </a:lnTo>
                    <a:lnTo>
                      <a:pt x="196" y="619"/>
                    </a:lnTo>
                    <a:lnTo>
                      <a:pt x="193" y="619"/>
                    </a:lnTo>
                    <a:lnTo>
                      <a:pt x="189" y="619"/>
                    </a:lnTo>
                    <a:lnTo>
                      <a:pt x="185" y="620"/>
                    </a:lnTo>
                    <a:lnTo>
                      <a:pt x="181" y="620"/>
                    </a:lnTo>
                    <a:lnTo>
                      <a:pt x="178" y="620"/>
                    </a:lnTo>
                    <a:lnTo>
                      <a:pt x="174" y="620"/>
                    </a:lnTo>
                    <a:lnTo>
                      <a:pt x="170" y="620"/>
                    </a:lnTo>
                    <a:lnTo>
                      <a:pt x="166" y="619"/>
                    </a:lnTo>
                    <a:lnTo>
                      <a:pt x="163" y="619"/>
                    </a:lnTo>
                    <a:lnTo>
                      <a:pt x="159" y="619"/>
                    </a:lnTo>
                    <a:lnTo>
                      <a:pt x="155" y="618"/>
                    </a:lnTo>
                    <a:lnTo>
                      <a:pt x="151" y="617"/>
                    </a:lnTo>
                    <a:lnTo>
                      <a:pt x="147" y="616"/>
                    </a:lnTo>
                    <a:lnTo>
                      <a:pt x="143" y="615"/>
                    </a:lnTo>
                    <a:lnTo>
                      <a:pt x="139" y="615"/>
                    </a:lnTo>
                    <a:lnTo>
                      <a:pt x="136" y="614"/>
                    </a:lnTo>
                    <a:lnTo>
                      <a:pt x="132" y="613"/>
                    </a:lnTo>
                    <a:lnTo>
                      <a:pt x="128" y="611"/>
                    </a:lnTo>
                    <a:lnTo>
                      <a:pt x="125" y="610"/>
                    </a:lnTo>
                    <a:lnTo>
                      <a:pt x="121" y="609"/>
                    </a:lnTo>
                    <a:lnTo>
                      <a:pt x="118" y="608"/>
                    </a:lnTo>
                    <a:lnTo>
                      <a:pt x="114" y="607"/>
                    </a:lnTo>
                    <a:lnTo>
                      <a:pt x="111" y="606"/>
                    </a:lnTo>
                    <a:lnTo>
                      <a:pt x="108" y="604"/>
                    </a:lnTo>
                    <a:lnTo>
                      <a:pt x="104" y="603"/>
                    </a:lnTo>
                    <a:lnTo>
                      <a:pt x="101" y="602"/>
                    </a:lnTo>
                    <a:lnTo>
                      <a:pt x="98" y="600"/>
                    </a:lnTo>
                    <a:lnTo>
                      <a:pt x="95" y="599"/>
                    </a:lnTo>
                    <a:lnTo>
                      <a:pt x="92" y="598"/>
                    </a:lnTo>
                    <a:lnTo>
                      <a:pt x="89" y="596"/>
                    </a:lnTo>
                    <a:lnTo>
                      <a:pt x="86" y="595"/>
                    </a:lnTo>
                    <a:lnTo>
                      <a:pt x="83" y="593"/>
                    </a:lnTo>
                    <a:lnTo>
                      <a:pt x="80" y="591"/>
                    </a:lnTo>
                    <a:lnTo>
                      <a:pt x="78" y="590"/>
                    </a:lnTo>
                    <a:lnTo>
                      <a:pt x="75" y="588"/>
                    </a:lnTo>
                    <a:lnTo>
                      <a:pt x="73" y="586"/>
                    </a:lnTo>
                    <a:lnTo>
                      <a:pt x="70" y="585"/>
                    </a:lnTo>
                    <a:lnTo>
                      <a:pt x="68" y="583"/>
                    </a:lnTo>
                    <a:lnTo>
                      <a:pt x="66" y="581"/>
                    </a:lnTo>
                    <a:lnTo>
                      <a:pt x="64" y="579"/>
                    </a:lnTo>
                    <a:lnTo>
                      <a:pt x="62" y="577"/>
                    </a:lnTo>
                    <a:lnTo>
                      <a:pt x="60" y="575"/>
                    </a:lnTo>
                    <a:lnTo>
                      <a:pt x="58" y="573"/>
                    </a:lnTo>
                    <a:lnTo>
                      <a:pt x="56" y="571"/>
                    </a:lnTo>
                    <a:lnTo>
                      <a:pt x="54" y="569"/>
                    </a:lnTo>
                    <a:lnTo>
                      <a:pt x="53" y="567"/>
                    </a:lnTo>
                    <a:lnTo>
                      <a:pt x="51" y="565"/>
                    </a:lnTo>
                    <a:lnTo>
                      <a:pt x="49" y="562"/>
                    </a:lnTo>
                    <a:lnTo>
                      <a:pt x="47" y="560"/>
                    </a:lnTo>
                    <a:lnTo>
                      <a:pt x="45" y="557"/>
                    </a:lnTo>
                    <a:lnTo>
                      <a:pt x="43" y="554"/>
                    </a:lnTo>
                    <a:lnTo>
                      <a:pt x="41" y="551"/>
                    </a:lnTo>
                    <a:lnTo>
                      <a:pt x="39" y="548"/>
                    </a:lnTo>
                    <a:lnTo>
                      <a:pt x="37" y="545"/>
                    </a:lnTo>
                    <a:lnTo>
                      <a:pt x="35" y="542"/>
                    </a:lnTo>
                    <a:lnTo>
                      <a:pt x="33" y="539"/>
                    </a:lnTo>
                    <a:lnTo>
                      <a:pt x="31" y="536"/>
                    </a:lnTo>
                    <a:lnTo>
                      <a:pt x="28" y="532"/>
                    </a:lnTo>
                    <a:lnTo>
                      <a:pt x="26" y="528"/>
                    </a:lnTo>
                    <a:lnTo>
                      <a:pt x="23" y="525"/>
                    </a:lnTo>
                    <a:lnTo>
                      <a:pt x="21" y="521"/>
                    </a:lnTo>
                    <a:lnTo>
                      <a:pt x="18" y="517"/>
                    </a:lnTo>
                    <a:lnTo>
                      <a:pt x="16" y="513"/>
                    </a:lnTo>
                    <a:lnTo>
                      <a:pt x="14" y="509"/>
                    </a:lnTo>
                    <a:lnTo>
                      <a:pt x="12" y="505"/>
                    </a:lnTo>
                    <a:lnTo>
                      <a:pt x="10" y="501"/>
                    </a:lnTo>
                    <a:lnTo>
                      <a:pt x="8" y="497"/>
                    </a:lnTo>
                    <a:lnTo>
                      <a:pt x="7" y="493"/>
                    </a:lnTo>
                    <a:lnTo>
                      <a:pt x="5" y="489"/>
                    </a:lnTo>
                    <a:lnTo>
                      <a:pt x="4" y="484"/>
                    </a:lnTo>
                    <a:lnTo>
                      <a:pt x="3" y="480"/>
                    </a:lnTo>
                    <a:lnTo>
                      <a:pt x="2" y="476"/>
                    </a:lnTo>
                    <a:lnTo>
                      <a:pt x="1" y="472"/>
                    </a:lnTo>
                    <a:lnTo>
                      <a:pt x="1" y="468"/>
                    </a:lnTo>
                    <a:lnTo>
                      <a:pt x="0" y="463"/>
                    </a:lnTo>
                    <a:lnTo>
                      <a:pt x="0" y="459"/>
                    </a:lnTo>
                    <a:lnTo>
                      <a:pt x="0" y="455"/>
                    </a:lnTo>
                    <a:lnTo>
                      <a:pt x="0" y="450"/>
                    </a:lnTo>
                    <a:lnTo>
                      <a:pt x="0" y="446"/>
                    </a:lnTo>
                    <a:lnTo>
                      <a:pt x="0" y="442"/>
                    </a:lnTo>
                    <a:lnTo>
                      <a:pt x="0" y="438"/>
                    </a:lnTo>
                    <a:lnTo>
                      <a:pt x="0" y="434"/>
                    </a:lnTo>
                    <a:lnTo>
                      <a:pt x="1" y="431"/>
                    </a:lnTo>
                    <a:lnTo>
                      <a:pt x="1" y="427"/>
                    </a:lnTo>
                    <a:lnTo>
                      <a:pt x="1" y="424"/>
                    </a:lnTo>
                    <a:lnTo>
                      <a:pt x="2" y="421"/>
                    </a:lnTo>
                    <a:lnTo>
                      <a:pt x="2" y="417"/>
                    </a:lnTo>
                    <a:lnTo>
                      <a:pt x="3" y="414"/>
                    </a:lnTo>
                    <a:lnTo>
                      <a:pt x="4" y="411"/>
                    </a:lnTo>
                    <a:lnTo>
                      <a:pt x="5" y="409"/>
                    </a:lnTo>
                    <a:lnTo>
                      <a:pt x="6" y="406"/>
                    </a:lnTo>
                    <a:lnTo>
                      <a:pt x="7" y="403"/>
                    </a:lnTo>
                    <a:lnTo>
                      <a:pt x="8" y="401"/>
                    </a:lnTo>
                    <a:lnTo>
                      <a:pt x="9" y="399"/>
                    </a:lnTo>
                    <a:lnTo>
                      <a:pt x="10" y="397"/>
                    </a:lnTo>
                    <a:lnTo>
                      <a:pt x="11" y="394"/>
                    </a:lnTo>
                    <a:lnTo>
                      <a:pt x="12" y="392"/>
                    </a:lnTo>
                    <a:lnTo>
                      <a:pt x="13" y="390"/>
                    </a:lnTo>
                    <a:lnTo>
                      <a:pt x="14" y="388"/>
                    </a:lnTo>
                    <a:lnTo>
                      <a:pt x="16" y="386"/>
                    </a:lnTo>
                    <a:lnTo>
                      <a:pt x="17" y="384"/>
                    </a:lnTo>
                    <a:lnTo>
                      <a:pt x="18" y="383"/>
                    </a:lnTo>
                    <a:lnTo>
                      <a:pt x="20" y="381"/>
                    </a:lnTo>
                    <a:lnTo>
                      <a:pt x="21" y="379"/>
                    </a:lnTo>
                    <a:lnTo>
                      <a:pt x="22" y="377"/>
                    </a:lnTo>
                    <a:lnTo>
                      <a:pt x="24" y="376"/>
                    </a:lnTo>
                    <a:lnTo>
                      <a:pt x="25" y="374"/>
                    </a:lnTo>
                    <a:lnTo>
                      <a:pt x="26" y="373"/>
                    </a:lnTo>
                    <a:lnTo>
                      <a:pt x="28" y="372"/>
                    </a:lnTo>
                    <a:lnTo>
                      <a:pt x="29" y="370"/>
                    </a:lnTo>
                    <a:lnTo>
                      <a:pt x="31" y="369"/>
                    </a:lnTo>
                    <a:lnTo>
                      <a:pt x="32" y="369"/>
                    </a:lnTo>
                    <a:lnTo>
                      <a:pt x="34" y="368"/>
                    </a:lnTo>
                    <a:lnTo>
                      <a:pt x="36" y="368"/>
                    </a:lnTo>
                    <a:lnTo>
                      <a:pt x="38" y="368"/>
                    </a:lnTo>
                    <a:lnTo>
                      <a:pt x="39" y="369"/>
                    </a:lnTo>
                    <a:lnTo>
                      <a:pt x="41" y="369"/>
                    </a:lnTo>
                    <a:lnTo>
                      <a:pt x="43" y="370"/>
                    </a:lnTo>
                    <a:lnTo>
                      <a:pt x="45" y="371"/>
                    </a:lnTo>
                    <a:lnTo>
                      <a:pt x="47" y="372"/>
                    </a:lnTo>
                    <a:lnTo>
                      <a:pt x="49" y="374"/>
                    </a:lnTo>
                    <a:lnTo>
                      <a:pt x="51" y="376"/>
                    </a:lnTo>
                    <a:lnTo>
                      <a:pt x="54" y="378"/>
                    </a:lnTo>
                    <a:lnTo>
                      <a:pt x="56" y="381"/>
                    </a:lnTo>
                    <a:lnTo>
                      <a:pt x="58" y="383"/>
                    </a:lnTo>
                    <a:lnTo>
                      <a:pt x="60" y="386"/>
                    </a:lnTo>
                    <a:lnTo>
                      <a:pt x="62" y="388"/>
                    </a:lnTo>
                    <a:lnTo>
                      <a:pt x="64" y="390"/>
                    </a:lnTo>
                    <a:lnTo>
                      <a:pt x="65" y="392"/>
                    </a:lnTo>
                    <a:lnTo>
                      <a:pt x="66" y="393"/>
                    </a:lnTo>
                    <a:lnTo>
                      <a:pt x="67" y="394"/>
                    </a:lnTo>
                    <a:lnTo>
                      <a:pt x="67" y="395"/>
                    </a:lnTo>
                    <a:lnTo>
                      <a:pt x="67" y="394"/>
                    </a:lnTo>
                    <a:lnTo>
                      <a:pt x="66" y="393"/>
                    </a:lnTo>
                    <a:lnTo>
                      <a:pt x="65" y="392"/>
                    </a:lnTo>
                    <a:lnTo>
                      <a:pt x="63" y="391"/>
                    </a:lnTo>
                    <a:lnTo>
                      <a:pt x="62" y="389"/>
                    </a:lnTo>
                    <a:lnTo>
                      <a:pt x="60" y="387"/>
                    </a:lnTo>
                    <a:lnTo>
                      <a:pt x="57" y="384"/>
                    </a:lnTo>
                    <a:lnTo>
                      <a:pt x="55" y="381"/>
                    </a:lnTo>
                    <a:lnTo>
                      <a:pt x="53" y="378"/>
                    </a:lnTo>
                    <a:lnTo>
                      <a:pt x="50" y="375"/>
                    </a:lnTo>
                    <a:lnTo>
                      <a:pt x="48" y="372"/>
                    </a:lnTo>
                    <a:lnTo>
                      <a:pt x="46" y="368"/>
                    </a:lnTo>
                    <a:lnTo>
                      <a:pt x="44" y="364"/>
                    </a:lnTo>
                    <a:lnTo>
                      <a:pt x="42" y="360"/>
                    </a:lnTo>
                    <a:lnTo>
                      <a:pt x="40" y="356"/>
                    </a:lnTo>
                    <a:lnTo>
                      <a:pt x="38" y="351"/>
                    </a:lnTo>
                    <a:lnTo>
                      <a:pt x="36" y="346"/>
                    </a:lnTo>
                    <a:lnTo>
                      <a:pt x="34" y="341"/>
                    </a:lnTo>
                    <a:lnTo>
                      <a:pt x="32" y="336"/>
                    </a:lnTo>
                    <a:lnTo>
                      <a:pt x="30" y="330"/>
                    </a:lnTo>
                    <a:lnTo>
                      <a:pt x="28" y="325"/>
                    </a:lnTo>
                    <a:lnTo>
                      <a:pt x="26" y="319"/>
                    </a:lnTo>
                    <a:lnTo>
                      <a:pt x="25" y="313"/>
                    </a:lnTo>
                    <a:lnTo>
                      <a:pt x="23" y="306"/>
                    </a:lnTo>
                    <a:lnTo>
                      <a:pt x="22" y="300"/>
                    </a:lnTo>
                    <a:lnTo>
                      <a:pt x="21" y="294"/>
                    </a:lnTo>
                    <a:lnTo>
                      <a:pt x="20" y="289"/>
                    </a:lnTo>
                    <a:lnTo>
                      <a:pt x="19" y="283"/>
                    </a:lnTo>
                    <a:lnTo>
                      <a:pt x="18" y="277"/>
                    </a:lnTo>
                    <a:lnTo>
                      <a:pt x="18" y="272"/>
                    </a:lnTo>
                    <a:lnTo>
                      <a:pt x="17" y="266"/>
                    </a:lnTo>
                    <a:lnTo>
                      <a:pt x="17" y="261"/>
                    </a:lnTo>
                    <a:lnTo>
                      <a:pt x="17" y="256"/>
                    </a:lnTo>
                    <a:lnTo>
                      <a:pt x="18" y="251"/>
                    </a:lnTo>
                    <a:lnTo>
                      <a:pt x="18" y="246"/>
                    </a:lnTo>
                    <a:lnTo>
                      <a:pt x="19" y="241"/>
                    </a:lnTo>
                    <a:lnTo>
                      <a:pt x="19" y="237"/>
                    </a:lnTo>
                    <a:lnTo>
                      <a:pt x="20" y="232"/>
                    </a:lnTo>
                    <a:lnTo>
                      <a:pt x="22" y="228"/>
                    </a:lnTo>
                    <a:lnTo>
                      <a:pt x="23" y="223"/>
                    </a:lnTo>
                    <a:lnTo>
                      <a:pt x="24" y="219"/>
                    </a:lnTo>
                    <a:lnTo>
                      <a:pt x="26" y="215"/>
                    </a:lnTo>
                    <a:lnTo>
                      <a:pt x="27" y="211"/>
                    </a:lnTo>
                    <a:lnTo>
                      <a:pt x="29" y="207"/>
                    </a:lnTo>
                    <a:lnTo>
                      <a:pt x="30" y="203"/>
                    </a:lnTo>
                    <a:lnTo>
                      <a:pt x="32" y="199"/>
                    </a:lnTo>
                    <a:lnTo>
                      <a:pt x="34" y="195"/>
                    </a:lnTo>
                    <a:lnTo>
                      <a:pt x="35" y="191"/>
                    </a:lnTo>
                    <a:lnTo>
                      <a:pt x="37" y="187"/>
                    </a:lnTo>
                    <a:lnTo>
                      <a:pt x="39" y="184"/>
                    </a:lnTo>
                    <a:lnTo>
                      <a:pt x="41" y="180"/>
                    </a:lnTo>
                    <a:lnTo>
                      <a:pt x="43" y="176"/>
                    </a:lnTo>
                    <a:lnTo>
                      <a:pt x="45" y="173"/>
                    </a:lnTo>
                    <a:lnTo>
                      <a:pt x="47" y="170"/>
                    </a:lnTo>
                    <a:lnTo>
                      <a:pt x="50" y="166"/>
                    </a:lnTo>
                    <a:lnTo>
                      <a:pt x="52" y="163"/>
                    </a:lnTo>
                    <a:lnTo>
                      <a:pt x="54" y="160"/>
                    </a:lnTo>
                    <a:lnTo>
                      <a:pt x="57" y="156"/>
                    </a:lnTo>
                    <a:lnTo>
                      <a:pt x="59" y="153"/>
                    </a:lnTo>
                    <a:lnTo>
                      <a:pt x="62" y="150"/>
                    </a:lnTo>
                    <a:lnTo>
                      <a:pt x="65" y="147"/>
                    </a:lnTo>
                    <a:lnTo>
                      <a:pt x="67" y="144"/>
                    </a:lnTo>
                    <a:lnTo>
                      <a:pt x="70" y="141"/>
                    </a:lnTo>
                    <a:lnTo>
                      <a:pt x="73" y="139"/>
                    </a:lnTo>
                    <a:lnTo>
                      <a:pt x="76" y="136"/>
                    </a:lnTo>
                    <a:lnTo>
                      <a:pt x="79" y="133"/>
                    </a:lnTo>
                    <a:lnTo>
                      <a:pt x="82" y="130"/>
                    </a:lnTo>
                    <a:lnTo>
                      <a:pt x="85" y="128"/>
                    </a:lnTo>
                    <a:lnTo>
                      <a:pt x="89" y="125"/>
                    </a:lnTo>
                    <a:lnTo>
                      <a:pt x="92" y="123"/>
                    </a:lnTo>
                    <a:lnTo>
                      <a:pt x="96" y="121"/>
                    </a:lnTo>
                    <a:lnTo>
                      <a:pt x="99" y="118"/>
                    </a:lnTo>
                    <a:lnTo>
                      <a:pt x="103" y="116"/>
                    </a:lnTo>
                    <a:lnTo>
                      <a:pt x="106" y="114"/>
                    </a:lnTo>
                    <a:lnTo>
                      <a:pt x="110" y="112"/>
                    </a:lnTo>
                    <a:lnTo>
                      <a:pt x="114" y="110"/>
                    </a:lnTo>
                    <a:lnTo>
                      <a:pt x="117" y="108"/>
                    </a:lnTo>
                    <a:lnTo>
                      <a:pt x="121" y="106"/>
                    </a:lnTo>
                    <a:lnTo>
                      <a:pt x="125" y="104"/>
                    </a:lnTo>
                    <a:lnTo>
                      <a:pt x="128" y="102"/>
                    </a:lnTo>
                    <a:lnTo>
                      <a:pt x="132" y="100"/>
                    </a:lnTo>
                    <a:lnTo>
                      <a:pt x="136" y="99"/>
                    </a:lnTo>
                    <a:lnTo>
                      <a:pt x="140" y="97"/>
                    </a:lnTo>
                    <a:lnTo>
                      <a:pt x="144" y="95"/>
                    </a:lnTo>
                    <a:lnTo>
                      <a:pt x="148" y="94"/>
                    </a:lnTo>
                    <a:lnTo>
                      <a:pt x="152" y="92"/>
                    </a:lnTo>
                    <a:lnTo>
                      <a:pt x="156" y="91"/>
                    </a:lnTo>
                    <a:lnTo>
                      <a:pt x="160" y="90"/>
                    </a:lnTo>
                    <a:lnTo>
                      <a:pt x="164" y="89"/>
                    </a:lnTo>
                    <a:lnTo>
                      <a:pt x="167" y="88"/>
                    </a:lnTo>
                    <a:lnTo>
                      <a:pt x="171" y="86"/>
                    </a:lnTo>
                    <a:lnTo>
                      <a:pt x="175" y="86"/>
                    </a:lnTo>
                    <a:lnTo>
                      <a:pt x="178" y="85"/>
                    </a:lnTo>
                    <a:lnTo>
                      <a:pt x="182" y="84"/>
                    </a:lnTo>
                    <a:lnTo>
                      <a:pt x="185" y="83"/>
                    </a:lnTo>
                    <a:lnTo>
                      <a:pt x="189" y="83"/>
                    </a:lnTo>
                    <a:lnTo>
                      <a:pt x="192" y="82"/>
                    </a:lnTo>
                    <a:lnTo>
                      <a:pt x="196" y="82"/>
                    </a:lnTo>
                    <a:lnTo>
                      <a:pt x="199" y="82"/>
                    </a:lnTo>
                    <a:lnTo>
                      <a:pt x="202" y="81"/>
                    </a:lnTo>
                    <a:lnTo>
                      <a:pt x="205" y="81"/>
                    </a:lnTo>
                    <a:lnTo>
                      <a:pt x="208" y="81"/>
                    </a:lnTo>
                    <a:lnTo>
                      <a:pt x="211" y="81"/>
                    </a:lnTo>
                    <a:lnTo>
                      <a:pt x="214" y="81"/>
                    </a:lnTo>
                    <a:lnTo>
                      <a:pt x="216" y="81"/>
                    </a:lnTo>
                    <a:lnTo>
                      <a:pt x="218" y="82"/>
                    </a:lnTo>
                    <a:lnTo>
                      <a:pt x="220" y="82"/>
                    </a:lnTo>
                    <a:lnTo>
                      <a:pt x="221" y="82"/>
                    </a:lnTo>
                    <a:lnTo>
                      <a:pt x="222" y="82"/>
                    </a:lnTo>
                    <a:lnTo>
                      <a:pt x="223" y="82"/>
                    </a:lnTo>
                    <a:lnTo>
                      <a:pt x="222" y="82"/>
                    </a:lnTo>
                    <a:lnTo>
                      <a:pt x="221" y="82"/>
                    </a:lnTo>
                    <a:lnTo>
                      <a:pt x="220" y="82"/>
                    </a:lnTo>
                    <a:lnTo>
                      <a:pt x="218" y="82"/>
                    </a:lnTo>
                    <a:lnTo>
                      <a:pt x="216" y="81"/>
                    </a:lnTo>
                    <a:lnTo>
                      <a:pt x="214" y="81"/>
                    </a:lnTo>
                    <a:lnTo>
                      <a:pt x="211" y="81"/>
                    </a:lnTo>
                    <a:lnTo>
                      <a:pt x="208" y="81"/>
                    </a:lnTo>
                    <a:lnTo>
                      <a:pt x="206" y="81"/>
                    </a:lnTo>
                    <a:lnTo>
                      <a:pt x="204" y="80"/>
                    </a:lnTo>
                    <a:lnTo>
                      <a:pt x="202" y="80"/>
                    </a:lnTo>
                    <a:lnTo>
                      <a:pt x="200" y="79"/>
                    </a:lnTo>
                    <a:lnTo>
                      <a:pt x="199" y="78"/>
                    </a:lnTo>
                    <a:lnTo>
                      <a:pt x="198" y="77"/>
                    </a:lnTo>
                    <a:lnTo>
                      <a:pt x="197" y="76"/>
                    </a:lnTo>
                    <a:lnTo>
                      <a:pt x="197" y="75"/>
                    </a:lnTo>
                    <a:lnTo>
                      <a:pt x="197" y="73"/>
                    </a:lnTo>
                    <a:lnTo>
                      <a:pt x="197" y="72"/>
                    </a:lnTo>
                    <a:lnTo>
                      <a:pt x="197" y="70"/>
                    </a:lnTo>
                    <a:lnTo>
                      <a:pt x="198" y="68"/>
                    </a:lnTo>
                    <a:lnTo>
                      <a:pt x="199" y="66"/>
                    </a:lnTo>
                    <a:lnTo>
                      <a:pt x="201" y="64"/>
                    </a:lnTo>
                    <a:lnTo>
                      <a:pt x="202" y="62"/>
                    </a:lnTo>
                    <a:lnTo>
                      <a:pt x="204" y="59"/>
                    </a:lnTo>
                    <a:lnTo>
                      <a:pt x="206" y="57"/>
                    </a:lnTo>
                    <a:lnTo>
                      <a:pt x="209" y="55"/>
                    </a:lnTo>
                    <a:lnTo>
                      <a:pt x="211" y="52"/>
                    </a:lnTo>
                    <a:lnTo>
                      <a:pt x="213" y="50"/>
                    </a:lnTo>
                    <a:lnTo>
                      <a:pt x="216" y="47"/>
                    </a:lnTo>
                    <a:lnTo>
                      <a:pt x="218" y="45"/>
                    </a:lnTo>
                    <a:lnTo>
                      <a:pt x="221" y="42"/>
                    </a:lnTo>
                    <a:lnTo>
                      <a:pt x="224" y="40"/>
                    </a:lnTo>
                    <a:lnTo>
                      <a:pt x="227" y="37"/>
                    </a:lnTo>
                    <a:lnTo>
                      <a:pt x="230" y="35"/>
                    </a:lnTo>
                    <a:lnTo>
                      <a:pt x="233" y="32"/>
                    </a:lnTo>
                    <a:lnTo>
                      <a:pt x="236" y="29"/>
                    </a:lnTo>
                    <a:lnTo>
                      <a:pt x="240" y="27"/>
                    </a:lnTo>
                    <a:lnTo>
                      <a:pt x="243" y="24"/>
                    </a:lnTo>
                    <a:lnTo>
                      <a:pt x="247" y="21"/>
                    </a:lnTo>
                    <a:lnTo>
                      <a:pt x="251" y="19"/>
                    </a:lnTo>
                    <a:lnTo>
                      <a:pt x="254" y="16"/>
                    </a:lnTo>
                    <a:lnTo>
                      <a:pt x="258" y="14"/>
                    </a:lnTo>
                    <a:lnTo>
                      <a:pt x="261" y="12"/>
                    </a:lnTo>
                    <a:lnTo>
                      <a:pt x="265" y="10"/>
                    </a:lnTo>
                    <a:lnTo>
                      <a:pt x="268" y="8"/>
                    </a:lnTo>
                    <a:lnTo>
                      <a:pt x="272" y="7"/>
                    </a:lnTo>
                    <a:lnTo>
                      <a:pt x="275" y="5"/>
                    </a:lnTo>
                    <a:lnTo>
                      <a:pt x="278" y="4"/>
                    </a:lnTo>
                    <a:lnTo>
                      <a:pt x="282" y="3"/>
                    </a:lnTo>
                    <a:lnTo>
                      <a:pt x="285" y="2"/>
                    </a:lnTo>
                    <a:lnTo>
                      <a:pt x="288" y="1"/>
                    </a:lnTo>
                    <a:lnTo>
                      <a:pt x="291" y="1"/>
                    </a:lnTo>
                    <a:lnTo>
                      <a:pt x="295" y="0"/>
                    </a:lnTo>
                    <a:lnTo>
                      <a:pt x="298" y="0"/>
                    </a:lnTo>
                    <a:lnTo>
                      <a:pt x="301" y="0"/>
                    </a:lnTo>
                    <a:lnTo>
                      <a:pt x="304" y="0"/>
                    </a:lnTo>
                    <a:lnTo>
                      <a:pt x="307" y="0"/>
                    </a:lnTo>
                    <a:lnTo>
                      <a:pt x="310" y="0"/>
                    </a:lnTo>
                    <a:lnTo>
                      <a:pt x="313" y="1"/>
                    </a:lnTo>
                    <a:lnTo>
                      <a:pt x="316" y="1"/>
                    </a:lnTo>
                    <a:lnTo>
                      <a:pt x="319" y="2"/>
                    </a:lnTo>
                    <a:lnTo>
                      <a:pt x="322" y="2"/>
                    </a:lnTo>
                    <a:lnTo>
                      <a:pt x="325" y="3"/>
                    </a:lnTo>
                    <a:lnTo>
                      <a:pt x="328" y="3"/>
                    </a:lnTo>
                    <a:lnTo>
                      <a:pt x="331" y="4"/>
                    </a:lnTo>
                    <a:lnTo>
                      <a:pt x="333" y="5"/>
                    </a:lnTo>
                    <a:lnTo>
                      <a:pt x="336" y="6"/>
                    </a:lnTo>
                    <a:lnTo>
                      <a:pt x="339" y="7"/>
                    </a:lnTo>
                    <a:lnTo>
                      <a:pt x="342" y="8"/>
                    </a:lnTo>
                    <a:lnTo>
                      <a:pt x="345" y="9"/>
                    </a:lnTo>
                    <a:lnTo>
                      <a:pt x="348" y="11"/>
                    </a:lnTo>
                    <a:lnTo>
                      <a:pt x="351" y="12"/>
                    </a:lnTo>
                    <a:lnTo>
                      <a:pt x="354" y="14"/>
                    </a:lnTo>
                    <a:lnTo>
                      <a:pt x="357" y="15"/>
                    </a:lnTo>
                    <a:lnTo>
                      <a:pt x="359" y="17"/>
                    </a:lnTo>
                    <a:lnTo>
                      <a:pt x="362" y="19"/>
                    </a:lnTo>
                    <a:lnTo>
                      <a:pt x="365" y="21"/>
                    </a:lnTo>
                    <a:lnTo>
                      <a:pt x="367" y="22"/>
                    </a:lnTo>
                    <a:lnTo>
                      <a:pt x="370" y="25"/>
                    </a:lnTo>
                    <a:lnTo>
                      <a:pt x="372" y="27"/>
                    </a:lnTo>
                    <a:lnTo>
                      <a:pt x="375" y="29"/>
                    </a:lnTo>
                    <a:lnTo>
                      <a:pt x="377" y="31"/>
                    </a:lnTo>
                    <a:lnTo>
                      <a:pt x="379" y="34"/>
                    </a:lnTo>
                    <a:lnTo>
                      <a:pt x="382" y="36"/>
                    </a:lnTo>
                    <a:lnTo>
                      <a:pt x="384" y="39"/>
                    </a:lnTo>
                    <a:lnTo>
                      <a:pt x="386" y="42"/>
                    </a:lnTo>
                    <a:lnTo>
                      <a:pt x="388" y="45"/>
                    </a:lnTo>
                    <a:lnTo>
                      <a:pt x="390" y="48"/>
                    </a:lnTo>
                    <a:lnTo>
                      <a:pt x="392" y="50"/>
                    </a:lnTo>
                    <a:lnTo>
                      <a:pt x="393" y="53"/>
                    </a:lnTo>
                    <a:lnTo>
                      <a:pt x="394" y="56"/>
                    </a:lnTo>
                    <a:lnTo>
                      <a:pt x="395" y="58"/>
                    </a:lnTo>
                    <a:lnTo>
                      <a:pt x="396" y="61"/>
                    </a:lnTo>
                    <a:lnTo>
                      <a:pt x="396" y="63"/>
                    </a:lnTo>
                    <a:lnTo>
                      <a:pt x="396" y="66"/>
                    </a:lnTo>
                    <a:lnTo>
                      <a:pt x="396" y="68"/>
                    </a:lnTo>
                    <a:lnTo>
                      <a:pt x="396" y="71"/>
                    </a:lnTo>
                    <a:lnTo>
                      <a:pt x="395" y="73"/>
                    </a:lnTo>
                    <a:lnTo>
                      <a:pt x="394" y="75"/>
                    </a:lnTo>
                    <a:lnTo>
                      <a:pt x="393" y="77"/>
                    </a:lnTo>
                    <a:lnTo>
                      <a:pt x="392" y="79"/>
                    </a:lnTo>
                    <a:lnTo>
                      <a:pt x="390" y="81"/>
                    </a:lnTo>
                    <a:lnTo>
                      <a:pt x="388" y="83"/>
                    </a:lnTo>
                    <a:lnTo>
                      <a:pt x="386" y="85"/>
                    </a:lnTo>
                    <a:lnTo>
                      <a:pt x="384" y="86"/>
                    </a:lnTo>
                    <a:lnTo>
                      <a:pt x="383" y="88"/>
                    </a:lnTo>
                    <a:lnTo>
                      <a:pt x="382" y="89"/>
                    </a:lnTo>
                    <a:lnTo>
                      <a:pt x="381" y="90"/>
                    </a:lnTo>
                    <a:lnTo>
                      <a:pt x="380" y="90"/>
                    </a:lnTo>
                    <a:lnTo>
                      <a:pt x="380" y="91"/>
                    </a:lnTo>
                    <a:lnTo>
                      <a:pt x="380" y="90"/>
                    </a:lnTo>
                    <a:lnTo>
                      <a:pt x="381" y="90"/>
                    </a:lnTo>
                    <a:lnTo>
                      <a:pt x="382" y="89"/>
                    </a:lnTo>
                    <a:lnTo>
                      <a:pt x="383" y="88"/>
                    </a:lnTo>
                    <a:lnTo>
                      <a:pt x="384" y="86"/>
                    </a:lnTo>
                    <a:lnTo>
                      <a:pt x="386" y="85"/>
                    </a:lnTo>
                    <a:lnTo>
                      <a:pt x="388" y="83"/>
                    </a:lnTo>
                    <a:lnTo>
                      <a:pt x="390" y="81"/>
                    </a:lnTo>
                    <a:lnTo>
                      <a:pt x="392" y="79"/>
                    </a:lnTo>
                    <a:lnTo>
                      <a:pt x="394" y="77"/>
                    </a:lnTo>
                    <a:lnTo>
                      <a:pt x="397" y="75"/>
                    </a:lnTo>
                    <a:lnTo>
                      <a:pt x="399" y="73"/>
                    </a:lnTo>
                    <a:lnTo>
                      <a:pt x="402" y="71"/>
                    </a:lnTo>
                    <a:lnTo>
                      <a:pt x="404" y="69"/>
                    </a:lnTo>
                    <a:lnTo>
                      <a:pt x="407" y="67"/>
                    </a:lnTo>
                    <a:lnTo>
                      <a:pt x="410" y="65"/>
                    </a:lnTo>
                    <a:lnTo>
                      <a:pt x="413" y="63"/>
                    </a:lnTo>
                    <a:lnTo>
                      <a:pt x="416" y="61"/>
                    </a:lnTo>
                    <a:lnTo>
                      <a:pt x="419" y="59"/>
                    </a:lnTo>
                    <a:lnTo>
                      <a:pt x="422" y="57"/>
                    </a:lnTo>
                    <a:lnTo>
                      <a:pt x="425" y="54"/>
                    </a:lnTo>
                    <a:lnTo>
                      <a:pt x="428" y="52"/>
                    </a:lnTo>
                    <a:lnTo>
                      <a:pt x="432" y="50"/>
                    </a:lnTo>
                    <a:lnTo>
                      <a:pt x="435" y="48"/>
                    </a:lnTo>
                    <a:lnTo>
                      <a:pt x="439" y="46"/>
                    </a:lnTo>
                    <a:lnTo>
                      <a:pt x="442" y="44"/>
                    </a:lnTo>
                    <a:lnTo>
                      <a:pt x="446" y="42"/>
                    </a:lnTo>
                    <a:lnTo>
                      <a:pt x="450" y="40"/>
                    </a:lnTo>
                    <a:lnTo>
                      <a:pt x="454" y="38"/>
                    </a:lnTo>
                    <a:lnTo>
                      <a:pt x="458" y="36"/>
                    </a:lnTo>
                    <a:lnTo>
                      <a:pt x="462" y="34"/>
                    </a:lnTo>
                    <a:lnTo>
                      <a:pt x="467" y="32"/>
                    </a:lnTo>
                    <a:lnTo>
                      <a:pt x="471" y="30"/>
                    </a:lnTo>
                    <a:lnTo>
                      <a:pt x="476" y="29"/>
                    </a:lnTo>
                    <a:lnTo>
                      <a:pt x="480" y="27"/>
                    </a:lnTo>
                    <a:lnTo>
                      <a:pt x="485" y="26"/>
                    </a:lnTo>
                    <a:lnTo>
                      <a:pt x="490" y="24"/>
                    </a:lnTo>
                    <a:lnTo>
                      <a:pt x="495" y="23"/>
                    </a:lnTo>
                    <a:lnTo>
                      <a:pt x="500" y="21"/>
                    </a:lnTo>
                    <a:lnTo>
                      <a:pt x="505" y="20"/>
                    </a:lnTo>
                    <a:lnTo>
                      <a:pt x="510" y="19"/>
                    </a:lnTo>
                    <a:lnTo>
                      <a:pt x="515" y="18"/>
                    </a:lnTo>
                    <a:lnTo>
                      <a:pt x="520" y="17"/>
                    </a:lnTo>
                    <a:lnTo>
                      <a:pt x="525" y="16"/>
                    </a:lnTo>
                    <a:lnTo>
                      <a:pt x="529" y="16"/>
                    </a:lnTo>
                    <a:lnTo>
                      <a:pt x="534" y="15"/>
                    </a:lnTo>
                    <a:lnTo>
                      <a:pt x="538" y="15"/>
                    </a:lnTo>
                    <a:lnTo>
                      <a:pt x="542" y="14"/>
                    </a:lnTo>
                    <a:lnTo>
                      <a:pt x="546" y="14"/>
                    </a:lnTo>
                    <a:lnTo>
                      <a:pt x="550" y="14"/>
                    </a:lnTo>
                    <a:lnTo>
                      <a:pt x="554" y="14"/>
                    </a:lnTo>
                    <a:lnTo>
                      <a:pt x="558" y="14"/>
                    </a:lnTo>
                    <a:lnTo>
                      <a:pt x="562" y="14"/>
                    </a:lnTo>
                    <a:lnTo>
                      <a:pt x="565" y="15"/>
                    </a:lnTo>
                    <a:lnTo>
                      <a:pt x="569" y="15"/>
                    </a:lnTo>
                    <a:lnTo>
                      <a:pt x="572" y="16"/>
                    </a:lnTo>
                    <a:lnTo>
                      <a:pt x="576" y="17"/>
                    </a:lnTo>
                    <a:lnTo>
                      <a:pt x="579" y="18"/>
                    </a:lnTo>
                    <a:lnTo>
                      <a:pt x="582" y="19"/>
                    </a:lnTo>
                    <a:lnTo>
                      <a:pt x="586" y="20"/>
                    </a:lnTo>
                    <a:lnTo>
                      <a:pt x="589" y="22"/>
                    </a:lnTo>
                    <a:lnTo>
                      <a:pt x="592" y="23"/>
                    </a:lnTo>
                    <a:lnTo>
                      <a:pt x="595" y="25"/>
                    </a:lnTo>
                    <a:lnTo>
                      <a:pt x="599" y="27"/>
                    </a:lnTo>
                    <a:lnTo>
                      <a:pt x="602" y="29"/>
                    </a:lnTo>
                    <a:lnTo>
                      <a:pt x="605" y="32"/>
                    </a:lnTo>
                    <a:lnTo>
                      <a:pt x="608" y="34"/>
                    </a:lnTo>
                    <a:lnTo>
                      <a:pt x="612" y="37"/>
                    </a:lnTo>
                    <a:lnTo>
                      <a:pt x="615" y="40"/>
                    </a:lnTo>
                    <a:lnTo>
                      <a:pt x="618" y="43"/>
                    </a:lnTo>
                    <a:lnTo>
                      <a:pt x="621" y="46"/>
                    </a:lnTo>
                    <a:lnTo>
                      <a:pt x="624" y="50"/>
                    </a:lnTo>
                    <a:lnTo>
                      <a:pt x="626" y="52"/>
                    </a:lnTo>
                    <a:lnTo>
                      <a:pt x="629" y="55"/>
                    </a:lnTo>
                    <a:lnTo>
                      <a:pt x="630" y="57"/>
                    </a:lnTo>
                    <a:lnTo>
                      <a:pt x="632" y="58"/>
                    </a:lnTo>
                    <a:lnTo>
                      <a:pt x="633" y="59"/>
                    </a:lnTo>
                    <a:lnTo>
                      <a:pt x="633" y="60"/>
                    </a:lnTo>
                    <a:lnTo>
                      <a:pt x="633" y="59"/>
                    </a:lnTo>
                    <a:lnTo>
                      <a:pt x="632" y="58"/>
                    </a:lnTo>
                    <a:lnTo>
                      <a:pt x="630" y="57"/>
                    </a:lnTo>
                    <a:lnTo>
                      <a:pt x="629" y="55"/>
                    </a:lnTo>
                    <a:lnTo>
                      <a:pt x="626" y="52"/>
                    </a:lnTo>
                    <a:lnTo>
                      <a:pt x="624" y="50"/>
                    </a:lnTo>
                    <a:lnTo>
                      <a:pt x="621" y="46"/>
                    </a:lnTo>
                    <a:lnTo>
                      <a:pt x="618" y="43"/>
                    </a:lnTo>
                    <a:lnTo>
                      <a:pt x="616" y="40"/>
                    </a:lnTo>
                    <a:lnTo>
                      <a:pt x="614" y="37"/>
                    </a:lnTo>
                    <a:lnTo>
                      <a:pt x="613" y="35"/>
                    </a:lnTo>
                    <a:lnTo>
                      <a:pt x="612" y="32"/>
                    </a:lnTo>
                    <a:lnTo>
                      <a:pt x="612" y="30"/>
                    </a:lnTo>
                    <a:lnTo>
                      <a:pt x="612" y="27"/>
                    </a:lnTo>
                    <a:lnTo>
                      <a:pt x="613" y="25"/>
                    </a:lnTo>
                    <a:lnTo>
                      <a:pt x="614" y="24"/>
                    </a:lnTo>
                    <a:lnTo>
                      <a:pt x="616" y="22"/>
                    </a:lnTo>
                    <a:lnTo>
                      <a:pt x="618" y="21"/>
                    </a:lnTo>
                    <a:lnTo>
                      <a:pt x="621" y="19"/>
                    </a:lnTo>
                    <a:lnTo>
                      <a:pt x="624" y="18"/>
                    </a:lnTo>
                    <a:lnTo>
                      <a:pt x="628" y="17"/>
                    </a:lnTo>
                    <a:lnTo>
                      <a:pt x="632" y="17"/>
                    </a:lnTo>
                    <a:lnTo>
                      <a:pt x="637" y="16"/>
                    </a:lnTo>
                    <a:lnTo>
                      <a:pt x="643" y="16"/>
                    </a:lnTo>
                    <a:lnTo>
                      <a:pt x="648" y="15"/>
                    </a:lnTo>
                    <a:lnTo>
                      <a:pt x="653" y="15"/>
                    </a:lnTo>
                    <a:lnTo>
                      <a:pt x="658" y="15"/>
                    </a:lnTo>
                    <a:lnTo>
                      <a:pt x="663" y="15"/>
                    </a:lnTo>
                    <a:lnTo>
                      <a:pt x="668" y="15"/>
                    </a:lnTo>
                    <a:lnTo>
                      <a:pt x="673" y="15"/>
                    </a:lnTo>
                    <a:lnTo>
                      <a:pt x="678" y="15"/>
                    </a:lnTo>
                    <a:lnTo>
                      <a:pt x="683" y="15"/>
                    </a:lnTo>
                    <a:lnTo>
                      <a:pt x="688" y="15"/>
                    </a:lnTo>
                    <a:lnTo>
                      <a:pt x="693" y="16"/>
                    </a:lnTo>
                    <a:lnTo>
                      <a:pt x="698" y="16"/>
                    </a:lnTo>
                    <a:lnTo>
                      <a:pt x="702" y="17"/>
                    </a:lnTo>
                    <a:lnTo>
                      <a:pt x="707" y="17"/>
                    </a:lnTo>
                    <a:lnTo>
                      <a:pt x="712" y="18"/>
                    </a:lnTo>
                    <a:lnTo>
                      <a:pt x="717" y="19"/>
                    </a:lnTo>
                    <a:lnTo>
                      <a:pt x="722" y="20"/>
                    </a:lnTo>
                    <a:lnTo>
                      <a:pt x="726" y="21"/>
                    </a:lnTo>
                    <a:lnTo>
                      <a:pt x="731" y="22"/>
                    </a:lnTo>
                    <a:lnTo>
                      <a:pt x="736" y="23"/>
                    </a:lnTo>
                    <a:lnTo>
                      <a:pt x="740" y="24"/>
                    </a:lnTo>
                    <a:lnTo>
                      <a:pt x="745" y="25"/>
                    </a:lnTo>
                    <a:lnTo>
                      <a:pt x="749" y="26"/>
                    </a:lnTo>
                    <a:lnTo>
                      <a:pt x="754" y="28"/>
                    </a:lnTo>
                    <a:lnTo>
                      <a:pt x="758" y="29"/>
                    </a:lnTo>
                    <a:lnTo>
                      <a:pt x="762" y="31"/>
                    </a:lnTo>
                    <a:lnTo>
                      <a:pt x="767" y="33"/>
                    </a:lnTo>
                    <a:lnTo>
                      <a:pt x="771" y="35"/>
                    </a:lnTo>
                    <a:lnTo>
                      <a:pt x="775" y="37"/>
                    </a:lnTo>
                    <a:lnTo>
                      <a:pt x="780" y="39"/>
                    </a:lnTo>
                    <a:lnTo>
                      <a:pt x="784" y="41"/>
                    </a:lnTo>
                    <a:lnTo>
                      <a:pt x="788" y="43"/>
                    </a:lnTo>
                    <a:lnTo>
                      <a:pt x="792" y="45"/>
                    </a:lnTo>
                    <a:lnTo>
                      <a:pt x="796" y="47"/>
                    </a:lnTo>
                    <a:lnTo>
                      <a:pt x="800" y="50"/>
                    </a:lnTo>
                    <a:lnTo>
                      <a:pt x="803" y="52"/>
                    </a:lnTo>
                    <a:lnTo>
                      <a:pt x="807" y="55"/>
                    </a:lnTo>
                    <a:lnTo>
                      <a:pt x="810" y="58"/>
                    </a:lnTo>
                    <a:lnTo>
                      <a:pt x="813" y="60"/>
                    </a:lnTo>
                    <a:lnTo>
                      <a:pt x="817" y="63"/>
                    </a:lnTo>
                    <a:lnTo>
                      <a:pt x="820" y="66"/>
                    </a:lnTo>
                    <a:lnTo>
                      <a:pt x="823" y="69"/>
                    </a:lnTo>
                    <a:lnTo>
                      <a:pt x="825" y="72"/>
                    </a:lnTo>
                    <a:lnTo>
                      <a:pt x="828" y="75"/>
                    </a:lnTo>
                    <a:lnTo>
                      <a:pt x="831" y="78"/>
                    </a:lnTo>
                    <a:lnTo>
                      <a:pt x="833" y="82"/>
                    </a:lnTo>
                    <a:lnTo>
                      <a:pt x="835" y="85"/>
                    </a:lnTo>
                    <a:lnTo>
                      <a:pt x="838" y="88"/>
                    </a:lnTo>
                    <a:lnTo>
                      <a:pt x="840" y="92"/>
                    </a:lnTo>
                    <a:lnTo>
                      <a:pt x="842" y="95"/>
                    </a:lnTo>
                    <a:lnTo>
                      <a:pt x="844" y="98"/>
                    </a:lnTo>
                    <a:lnTo>
                      <a:pt x="845" y="102"/>
                    </a:lnTo>
                    <a:lnTo>
                      <a:pt x="847" y="105"/>
                    </a:lnTo>
                    <a:lnTo>
                      <a:pt x="848" y="108"/>
                    </a:lnTo>
                    <a:lnTo>
                      <a:pt x="850" y="111"/>
                    </a:lnTo>
                    <a:lnTo>
                      <a:pt x="851" y="113"/>
                    </a:lnTo>
                    <a:lnTo>
                      <a:pt x="852" y="116"/>
                    </a:lnTo>
                    <a:lnTo>
                      <a:pt x="853" y="119"/>
                    </a:lnTo>
                    <a:lnTo>
                      <a:pt x="854" y="121"/>
                    </a:lnTo>
                    <a:lnTo>
                      <a:pt x="854" y="124"/>
                    </a:lnTo>
                    <a:lnTo>
                      <a:pt x="855" y="126"/>
                    </a:lnTo>
                    <a:lnTo>
                      <a:pt x="855" y="129"/>
                    </a:lnTo>
                    <a:lnTo>
                      <a:pt x="855" y="131"/>
                    </a:lnTo>
                    <a:lnTo>
                      <a:pt x="856" y="133"/>
                    </a:lnTo>
                    <a:lnTo>
                      <a:pt x="856" y="135"/>
                    </a:lnTo>
                    <a:lnTo>
                      <a:pt x="856" y="137"/>
                    </a:lnTo>
                    <a:lnTo>
                      <a:pt x="856" y="138"/>
                    </a:lnTo>
                    <a:lnTo>
                      <a:pt x="856" y="139"/>
                    </a:lnTo>
                    <a:lnTo>
                      <a:pt x="856" y="140"/>
                    </a:lnTo>
                    <a:lnTo>
                      <a:pt x="856" y="141"/>
                    </a:lnTo>
                    <a:lnTo>
                      <a:pt x="856" y="142"/>
                    </a:lnTo>
                    <a:lnTo>
                      <a:pt x="856" y="141"/>
                    </a:lnTo>
                    <a:lnTo>
                      <a:pt x="856" y="140"/>
                    </a:lnTo>
                    <a:lnTo>
                      <a:pt x="856" y="139"/>
                    </a:lnTo>
                    <a:lnTo>
                      <a:pt x="856" y="138"/>
                    </a:lnTo>
                    <a:lnTo>
                      <a:pt x="856" y="137"/>
                    </a:lnTo>
                    <a:lnTo>
                      <a:pt x="856" y="135"/>
                    </a:lnTo>
                    <a:lnTo>
                      <a:pt x="856" y="133"/>
                    </a:lnTo>
                    <a:lnTo>
                      <a:pt x="856" y="131"/>
                    </a:lnTo>
                    <a:lnTo>
                      <a:pt x="856" y="129"/>
                    </a:lnTo>
                    <a:lnTo>
                      <a:pt x="856" y="127"/>
                    </a:lnTo>
                    <a:lnTo>
                      <a:pt x="856" y="124"/>
                    </a:lnTo>
                    <a:lnTo>
                      <a:pt x="857" y="122"/>
                    </a:lnTo>
                    <a:lnTo>
                      <a:pt x="858" y="120"/>
                    </a:lnTo>
                    <a:lnTo>
                      <a:pt x="859" y="118"/>
                    </a:lnTo>
                    <a:lnTo>
                      <a:pt x="860" y="115"/>
                    </a:lnTo>
                    <a:lnTo>
                      <a:pt x="861" y="113"/>
                    </a:lnTo>
                    <a:lnTo>
                      <a:pt x="863" y="111"/>
                    </a:lnTo>
                    <a:lnTo>
                      <a:pt x="864" y="108"/>
                    </a:lnTo>
                    <a:lnTo>
                      <a:pt x="866" y="106"/>
                    </a:lnTo>
                    <a:lnTo>
                      <a:pt x="868" y="104"/>
                    </a:lnTo>
                    <a:lnTo>
                      <a:pt x="870" y="101"/>
                    </a:lnTo>
                    <a:lnTo>
                      <a:pt x="872" y="99"/>
                    </a:lnTo>
                    <a:lnTo>
                      <a:pt x="874" y="96"/>
                    </a:lnTo>
                    <a:lnTo>
                      <a:pt x="877" y="94"/>
                    </a:lnTo>
                    <a:lnTo>
                      <a:pt x="879" y="92"/>
                    </a:lnTo>
                    <a:lnTo>
                      <a:pt x="882" y="90"/>
                    </a:lnTo>
                    <a:lnTo>
                      <a:pt x="885" y="87"/>
                    </a:lnTo>
                    <a:lnTo>
                      <a:pt x="888" y="86"/>
                    </a:lnTo>
                    <a:lnTo>
                      <a:pt x="891" y="84"/>
                    </a:lnTo>
                    <a:lnTo>
                      <a:pt x="894" y="82"/>
                    </a:lnTo>
                    <a:lnTo>
                      <a:pt x="897" y="80"/>
                    </a:lnTo>
                    <a:lnTo>
                      <a:pt x="900" y="79"/>
                    </a:lnTo>
                    <a:lnTo>
                      <a:pt x="904" y="77"/>
                    </a:lnTo>
                    <a:lnTo>
                      <a:pt x="907" y="76"/>
                    </a:lnTo>
                    <a:lnTo>
                      <a:pt x="911" y="75"/>
                    </a:lnTo>
                    <a:lnTo>
                      <a:pt x="915" y="73"/>
                    </a:lnTo>
                    <a:lnTo>
                      <a:pt x="919" y="72"/>
                    </a:lnTo>
                    <a:lnTo>
                      <a:pt x="922" y="71"/>
                    </a:lnTo>
                    <a:lnTo>
                      <a:pt x="927" y="71"/>
                    </a:lnTo>
                    <a:lnTo>
                      <a:pt x="931" y="70"/>
                    </a:lnTo>
                    <a:lnTo>
                      <a:pt x="935" y="69"/>
                    </a:lnTo>
                    <a:lnTo>
                      <a:pt x="938" y="69"/>
                    </a:lnTo>
                    <a:lnTo>
                      <a:pt x="942" y="68"/>
                    </a:lnTo>
                    <a:lnTo>
                      <a:pt x="946" y="68"/>
                    </a:lnTo>
                    <a:lnTo>
                      <a:pt x="950" y="68"/>
                    </a:lnTo>
                    <a:lnTo>
                      <a:pt x="953" y="68"/>
                    </a:lnTo>
                    <a:lnTo>
                      <a:pt x="957" y="68"/>
                    </a:lnTo>
                    <a:lnTo>
                      <a:pt x="960" y="68"/>
                    </a:lnTo>
                    <a:lnTo>
                      <a:pt x="964" y="68"/>
                    </a:lnTo>
                    <a:lnTo>
                      <a:pt x="967" y="69"/>
                    </a:lnTo>
                    <a:lnTo>
                      <a:pt x="970" y="69"/>
                    </a:lnTo>
                    <a:lnTo>
                      <a:pt x="974" y="70"/>
                    </a:lnTo>
                    <a:lnTo>
                      <a:pt x="977" y="71"/>
                    </a:lnTo>
                    <a:lnTo>
                      <a:pt x="980" y="71"/>
                    </a:lnTo>
                    <a:lnTo>
                      <a:pt x="983" y="72"/>
                    </a:lnTo>
                    <a:lnTo>
                      <a:pt x="986" y="73"/>
                    </a:lnTo>
                    <a:lnTo>
                      <a:pt x="988" y="75"/>
                    </a:lnTo>
                    <a:lnTo>
                      <a:pt x="991" y="76"/>
                    </a:lnTo>
                    <a:lnTo>
                      <a:pt x="994" y="77"/>
                    </a:lnTo>
                    <a:lnTo>
                      <a:pt x="997" y="78"/>
                    </a:lnTo>
                    <a:lnTo>
                      <a:pt x="999" y="80"/>
                    </a:lnTo>
                    <a:lnTo>
                      <a:pt x="1002" y="81"/>
                    </a:lnTo>
                    <a:lnTo>
                      <a:pt x="1004" y="83"/>
                    </a:lnTo>
                    <a:lnTo>
                      <a:pt x="1007" y="84"/>
                    </a:lnTo>
                    <a:lnTo>
                      <a:pt x="1009" y="86"/>
                    </a:lnTo>
                    <a:lnTo>
                      <a:pt x="1012" y="88"/>
                    </a:lnTo>
                    <a:lnTo>
                      <a:pt x="1014" y="89"/>
                    </a:lnTo>
                    <a:lnTo>
                      <a:pt x="1017" y="91"/>
                    </a:lnTo>
                    <a:lnTo>
                      <a:pt x="1019" y="93"/>
                    </a:lnTo>
                    <a:lnTo>
                      <a:pt x="1021" y="95"/>
                    </a:lnTo>
                    <a:lnTo>
                      <a:pt x="1023" y="97"/>
                    </a:lnTo>
                    <a:lnTo>
                      <a:pt x="1025" y="99"/>
                    </a:lnTo>
                    <a:lnTo>
                      <a:pt x="1027" y="102"/>
                    </a:lnTo>
                    <a:lnTo>
                      <a:pt x="1029" y="104"/>
                    </a:lnTo>
                    <a:lnTo>
                      <a:pt x="1031" y="106"/>
                    </a:lnTo>
                    <a:lnTo>
                      <a:pt x="1033" y="108"/>
                    </a:lnTo>
                    <a:lnTo>
                      <a:pt x="1035" y="110"/>
                    </a:lnTo>
                    <a:lnTo>
                      <a:pt x="1037" y="112"/>
                    </a:lnTo>
                    <a:lnTo>
                      <a:pt x="1039" y="114"/>
                    </a:lnTo>
                    <a:lnTo>
                      <a:pt x="1041" y="116"/>
                    </a:lnTo>
                    <a:lnTo>
                      <a:pt x="1043" y="118"/>
                    </a:lnTo>
                    <a:lnTo>
                      <a:pt x="1045" y="119"/>
                    </a:lnTo>
                    <a:lnTo>
                      <a:pt x="1046" y="121"/>
                    </a:lnTo>
                    <a:lnTo>
                      <a:pt x="1048" y="123"/>
                    </a:lnTo>
                    <a:lnTo>
                      <a:pt x="1050" y="125"/>
                    </a:lnTo>
                    <a:lnTo>
                      <a:pt x="1051" y="127"/>
                    </a:lnTo>
                    <a:lnTo>
                      <a:pt x="1053" y="129"/>
                    </a:lnTo>
                    <a:lnTo>
                      <a:pt x="1054" y="130"/>
                    </a:lnTo>
                    <a:lnTo>
                      <a:pt x="1055" y="132"/>
                    </a:lnTo>
                    <a:lnTo>
                      <a:pt x="1056" y="133"/>
                    </a:lnTo>
                    <a:lnTo>
                      <a:pt x="1057" y="134"/>
                    </a:lnTo>
                    <a:lnTo>
                      <a:pt x="1057" y="135"/>
                    </a:lnTo>
                    <a:lnTo>
                      <a:pt x="1057" y="136"/>
                    </a:lnTo>
                    <a:lnTo>
                      <a:pt x="1057" y="137"/>
                    </a:lnTo>
                    <a:lnTo>
                      <a:pt x="1056" y="137"/>
                    </a:lnTo>
                    <a:lnTo>
                      <a:pt x="1055" y="137"/>
                    </a:lnTo>
                    <a:lnTo>
                      <a:pt x="1054" y="136"/>
                    </a:lnTo>
                    <a:lnTo>
                      <a:pt x="1053" y="136"/>
                    </a:lnTo>
                    <a:lnTo>
                      <a:pt x="1051" y="135"/>
                    </a:lnTo>
                    <a:lnTo>
                      <a:pt x="1049" y="134"/>
                    </a:lnTo>
                    <a:lnTo>
                      <a:pt x="1047" y="133"/>
                    </a:lnTo>
                    <a:lnTo>
                      <a:pt x="1044" y="132"/>
                    </a:lnTo>
                    <a:lnTo>
                      <a:pt x="1042" y="131"/>
                    </a:lnTo>
                    <a:lnTo>
                      <a:pt x="1039" y="130"/>
                    </a:lnTo>
                    <a:lnTo>
                      <a:pt x="1036" y="129"/>
                    </a:lnTo>
                    <a:lnTo>
                      <a:pt x="1034" y="128"/>
                    </a:lnTo>
                    <a:lnTo>
                      <a:pt x="1031" y="127"/>
                    </a:lnTo>
                    <a:lnTo>
                      <a:pt x="1028" y="126"/>
                    </a:lnTo>
                    <a:lnTo>
                      <a:pt x="1025" y="125"/>
                    </a:lnTo>
                    <a:lnTo>
                      <a:pt x="1023" y="125"/>
                    </a:lnTo>
                    <a:lnTo>
                      <a:pt x="1020" y="124"/>
                    </a:lnTo>
                    <a:lnTo>
                      <a:pt x="1017" y="124"/>
                    </a:lnTo>
                    <a:lnTo>
                      <a:pt x="1014" y="123"/>
                    </a:lnTo>
                    <a:lnTo>
                      <a:pt x="1011" y="123"/>
                    </a:lnTo>
                    <a:lnTo>
                      <a:pt x="1008" y="123"/>
                    </a:lnTo>
                    <a:lnTo>
                      <a:pt x="1006" y="123"/>
                    </a:lnTo>
                    <a:lnTo>
                      <a:pt x="1003" y="123"/>
                    </a:lnTo>
                    <a:lnTo>
                      <a:pt x="1000" y="123"/>
                    </a:lnTo>
                    <a:lnTo>
                      <a:pt x="997" y="123"/>
                    </a:lnTo>
                    <a:lnTo>
                      <a:pt x="995" y="124"/>
                    </a:lnTo>
                    <a:lnTo>
                      <a:pt x="993" y="124"/>
                    </a:lnTo>
                    <a:lnTo>
                      <a:pt x="991" y="124"/>
                    </a:lnTo>
                    <a:lnTo>
                      <a:pt x="990" y="124"/>
                    </a:lnTo>
                    <a:lnTo>
                      <a:pt x="989" y="124"/>
                    </a:lnTo>
                    <a:lnTo>
                      <a:pt x="988" y="124"/>
                    </a:lnTo>
                    <a:lnTo>
                      <a:pt x="989" y="124"/>
                    </a:lnTo>
                    <a:lnTo>
                      <a:pt x="990" y="124"/>
                    </a:lnTo>
                    <a:lnTo>
                      <a:pt x="991" y="124"/>
                    </a:lnTo>
                    <a:lnTo>
                      <a:pt x="993" y="124"/>
                    </a:lnTo>
                    <a:lnTo>
                      <a:pt x="995" y="124"/>
                    </a:lnTo>
                    <a:lnTo>
                      <a:pt x="997" y="123"/>
                    </a:lnTo>
                    <a:lnTo>
                      <a:pt x="1000" y="123"/>
                    </a:lnTo>
                    <a:lnTo>
                      <a:pt x="1003" y="123"/>
                    </a:lnTo>
                    <a:lnTo>
                      <a:pt x="1006" y="123"/>
                    </a:lnTo>
                    <a:lnTo>
                      <a:pt x="1008" y="123"/>
                    </a:lnTo>
                    <a:lnTo>
                      <a:pt x="1011" y="123"/>
                    </a:lnTo>
                    <a:lnTo>
                      <a:pt x="1014" y="123"/>
                    </a:lnTo>
                    <a:lnTo>
                      <a:pt x="1017" y="124"/>
                    </a:lnTo>
                    <a:lnTo>
                      <a:pt x="1020" y="124"/>
                    </a:lnTo>
                    <a:lnTo>
                      <a:pt x="1023" y="125"/>
                    </a:lnTo>
                    <a:lnTo>
                      <a:pt x="1025" y="125"/>
                    </a:lnTo>
                    <a:lnTo>
                      <a:pt x="1028" y="126"/>
                    </a:lnTo>
                    <a:lnTo>
                      <a:pt x="1031" y="127"/>
                    </a:lnTo>
                    <a:lnTo>
                      <a:pt x="1034" y="128"/>
                    </a:lnTo>
                    <a:lnTo>
                      <a:pt x="1036" y="129"/>
                    </a:lnTo>
                    <a:lnTo>
                      <a:pt x="1039" y="130"/>
                    </a:lnTo>
                    <a:lnTo>
                      <a:pt x="1042" y="131"/>
                    </a:lnTo>
                    <a:lnTo>
                      <a:pt x="1044" y="132"/>
                    </a:lnTo>
                    <a:lnTo>
                      <a:pt x="1047" y="134"/>
                    </a:lnTo>
                    <a:lnTo>
                      <a:pt x="1049" y="135"/>
                    </a:lnTo>
                    <a:lnTo>
                      <a:pt x="1052" y="136"/>
                    </a:lnTo>
                    <a:lnTo>
                      <a:pt x="1055" y="138"/>
                    </a:lnTo>
                    <a:lnTo>
                      <a:pt x="1057" y="139"/>
                    </a:lnTo>
                    <a:lnTo>
                      <a:pt x="1060" y="141"/>
                    </a:lnTo>
                    <a:lnTo>
                      <a:pt x="1062" y="142"/>
                    </a:lnTo>
                    <a:lnTo>
                      <a:pt x="1065" y="144"/>
                    </a:lnTo>
                    <a:lnTo>
                      <a:pt x="1068" y="145"/>
                    </a:lnTo>
                    <a:lnTo>
                      <a:pt x="1070" y="147"/>
                    </a:lnTo>
                    <a:lnTo>
                      <a:pt x="1073" y="148"/>
                    </a:lnTo>
                    <a:lnTo>
                      <a:pt x="1075" y="150"/>
                    </a:lnTo>
                    <a:lnTo>
                      <a:pt x="1078" y="151"/>
                    </a:lnTo>
                    <a:lnTo>
                      <a:pt x="1080" y="153"/>
                    </a:lnTo>
                    <a:lnTo>
                      <a:pt x="1083" y="155"/>
                    </a:lnTo>
                    <a:lnTo>
                      <a:pt x="1086" y="156"/>
                    </a:lnTo>
                    <a:lnTo>
                      <a:pt x="1088" y="158"/>
                    </a:lnTo>
                    <a:lnTo>
                      <a:pt x="1091" y="160"/>
                    </a:lnTo>
                    <a:lnTo>
                      <a:pt x="1093" y="162"/>
                    </a:lnTo>
                    <a:lnTo>
                      <a:pt x="1096" y="165"/>
                    </a:lnTo>
                    <a:lnTo>
                      <a:pt x="1098" y="167"/>
                    </a:lnTo>
                    <a:lnTo>
                      <a:pt x="1101" y="170"/>
                    </a:lnTo>
                    <a:lnTo>
                      <a:pt x="1103" y="173"/>
                    </a:lnTo>
                    <a:lnTo>
                      <a:pt x="1105" y="177"/>
                    </a:lnTo>
                    <a:lnTo>
                      <a:pt x="1108" y="180"/>
                    </a:lnTo>
                    <a:lnTo>
                      <a:pt x="1110" y="184"/>
                    </a:lnTo>
                    <a:lnTo>
                      <a:pt x="1113" y="188"/>
                    </a:lnTo>
                    <a:lnTo>
                      <a:pt x="1115" y="192"/>
                    </a:lnTo>
                    <a:lnTo>
                      <a:pt x="1117" y="196"/>
                    </a:lnTo>
                    <a:lnTo>
                      <a:pt x="1120" y="201"/>
                    </a:lnTo>
                    <a:lnTo>
                      <a:pt x="1122" y="206"/>
                    </a:lnTo>
                    <a:lnTo>
                      <a:pt x="1125" y="211"/>
                    </a:lnTo>
                    <a:lnTo>
                      <a:pt x="1127" y="216"/>
                    </a:lnTo>
                    <a:lnTo>
                      <a:pt x="1129" y="221"/>
                    </a:lnTo>
                    <a:lnTo>
                      <a:pt x="1131" y="227"/>
                    </a:lnTo>
                    <a:lnTo>
                      <a:pt x="1133" y="232"/>
                    </a:lnTo>
                    <a:lnTo>
                      <a:pt x="1135" y="237"/>
                    </a:lnTo>
                    <a:lnTo>
                      <a:pt x="1136" y="243"/>
                    </a:lnTo>
                    <a:lnTo>
                      <a:pt x="1138" y="249"/>
                    </a:lnTo>
                    <a:lnTo>
                      <a:pt x="1140" y="254"/>
                    </a:lnTo>
                    <a:lnTo>
                      <a:pt x="1141" y="260"/>
                    </a:lnTo>
                    <a:lnTo>
                      <a:pt x="1142" y="266"/>
                    </a:lnTo>
                    <a:lnTo>
                      <a:pt x="1143" y="272"/>
                    </a:lnTo>
                    <a:lnTo>
                      <a:pt x="1144" y="278"/>
                    </a:lnTo>
                    <a:lnTo>
                      <a:pt x="1145" y="284"/>
                    </a:lnTo>
                    <a:lnTo>
                      <a:pt x="1146" y="290"/>
                    </a:lnTo>
                    <a:lnTo>
                      <a:pt x="1147" y="297"/>
                    </a:lnTo>
                    <a:lnTo>
                      <a:pt x="1147" y="303"/>
                    </a:lnTo>
                    <a:lnTo>
                      <a:pt x="1148" y="309"/>
                    </a:lnTo>
                    <a:lnTo>
                      <a:pt x="1148" y="315"/>
                    </a:lnTo>
                    <a:lnTo>
                      <a:pt x="1148" y="321"/>
                    </a:lnTo>
                    <a:lnTo>
                      <a:pt x="1148" y="328"/>
                    </a:lnTo>
                    <a:lnTo>
                      <a:pt x="1148" y="333"/>
                    </a:lnTo>
                    <a:lnTo>
                      <a:pt x="1147" y="339"/>
                    </a:lnTo>
                    <a:lnTo>
                      <a:pt x="1147" y="345"/>
                    </a:lnTo>
                    <a:lnTo>
                      <a:pt x="1146" y="351"/>
                    </a:lnTo>
                    <a:lnTo>
                      <a:pt x="1145" y="356"/>
                    </a:lnTo>
                    <a:lnTo>
                      <a:pt x="1144" y="362"/>
                    </a:lnTo>
                    <a:lnTo>
                      <a:pt x="1143" y="367"/>
                    </a:lnTo>
                    <a:lnTo>
                      <a:pt x="1142" y="372"/>
                    </a:lnTo>
                    <a:lnTo>
                      <a:pt x="1141" y="377"/>
                    </a:lnTo>
                    <a:lnTo>
                      <a:pt x="1139" y="382"/>
                    </a:lnTo>
                    <a:lnTo>
                      <a:pt x="1137" y="387"/>
                    </a:lnTo>
                    <a:lnTo>
                      <a:pt x="1135" y="392"/>
                    </a:lnTo>
                    <a:lnTo>
                      <a:pt x="1133" y="397"/>
                    </a:lnTo>
                    <a:lnTo>
                      <a:pt x="1131" y="401"/>
                    </a:lnTo>
                    <a:lnTo>
                      <a:pt x="1129" y="406"/>
                    </a:lnTo>
                    <a:lnTo>
                      <a:pt x="1127" y="410"/>
                    </a:lnTo>
                    <a:lnTo>
                      <a:pt x="1125" y="414"/>
                    </a:lnTo>
                    <a:lnTo>
                      <a:pt x="1123" y="418"/>
                    </a:lnTo>
                    <a:lnTo>
                      <a:pt x="1121" y="422"/>
                    </a:lnTo>
                    <a:lnTo>
                      <a:pt x="1118" y="426"/>
                    </a:lnTo>
                    <a:lnTo>
                      <a:pt x="1116" y="429"/>
                    </a:lnTo>
                    <a:lnTo>
                      <a:pt x="1114" y="433"/>
                    </a:lnTo>
                    <a:lnTo>
                      <a:pt x="1111" y="436"/>
                    </a:lnTo>
                    <a:lnTo>
                      <a:pt x="1109" y="439"/>
                    </a:lnTo>
                    <a:lnTo>
                      <a:pt x="1106" y="442"/>
                    </a:lnTo>
                    <a:lnTo>
                      <a:pt x="1104" y="445"/>
                    </a:lnTo>
                    <a:lnTo>
                      <a:pt x="1101" y="448"/>
                    </a:lnTo>
                    <a:lnTo>
                      <a:pt x="1099" y="450"/>
                    </a:lnTo>
                    <a:close/>
                  </a:path>
                </a:pathLst>
              </a:custGeom>
              <a:solidFill>
                <a:srgbClr val="EEEEEE"/>
              </a:solidFill>
              <a:ln w="0" cap="flat">
                <a:solidFill>
                  <a:srgbClr val="000000"/>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zh-CN" altLang="en-US"/>
              </a:p>
            </p:txBody>
          </p:sp>
          <p:grpSp>
            <p:nvGrpSpPr>
              <p:cNvPr id="89099" name="Group 248"/>
              <p:cNvGrpSpPr>
                <a:grpSpLocks/>
              </p:cNvGrpSpPr>
              <p:nvPr/>
            </p:nvGrpSpPr>
            <p:grpSpPr bwMode="auto">
              <a:xfrm>
                <a:off x="2576" y="2996"/>
                <a:ext cx="396" cy="216"/>
                <a:chOff x="2576" y="2996"/>
                <a:chExt cx="396" cy="216"/>
              </a:xfrm>
            </p:grpSpPr>
            <p:sp>
              <p:nvSpPr>
                <p:cNvPr id="89100" name="Oval 249"/>
                <p:cNvSpPr>
                  <a:spLocks noChangeArrowheads="1"/>
                </p:cNvSpPr>
                <p:nvPr/>
              </p:nvSpPr>
              <p:spPr bwMode="auto">
                <a:xfrm>
                  <a:off x="2792" y="2996"/>
                  <a:ext cx="180" cy="72"/>
                </a:xfrm>
                <a:prstGeom prst="ellipse">
                  <a:avLst/>
                </a:prstGeom>
                <a:solidFill>
                  <a:srgbClr val="EEEEEE"/>
                </a:solidFill>
                <a:ln w="0">
                  <a:solidFill>
                    <a:srgbClr val="000000"/>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zh-CN" altLang="en-US"/>
                </a:p>
              </p:txBody>
            </p:sp>
            <p:sp>
              <p:nvSpPr>
                <p:cNvPr id="89101" name="Oval 250"/>
                <p:cNvSpPr>
                  <a:spLocks noChangeArrowheads="1"/>
                </p:cNvSpPr>
                <p:nvPr/>
              </p:nvSpPr>
              <p:spPr bwMode="auto">
                <a:xfrm>
                  <a:off x="2684" y="3104"/>
                  <a:ext cx="144" cy="36"/>
                </a:xfrm>
                <a:prstGeom prst="ellipse">
                  <a:avLst/>
                </a:prstGeom>
                <a:solidFill>
                  <a:srgbClr val="EEEEEE"/>
                </a:solidFill>
                <a:ln w="0">
                  <a:solidFill>
                    <a:srgbClr val="000000"/>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zh-CN" altLang="en-US"/>
                </a:p>
              </p:txBody>
            </p:sp>
            <p:sp>
              <p:nvSpPr>
                <p:cNvPr id="89102" name="Oval 251"/>
                <p:cNvSpPr>
                  <a:spLocks noChangeArrowheads="1"/>
                </p:cNvSpPr>
                <p:nvPr/>
              </p:nvSpPr>
              <p:spPr bwMode="auto">
                <a:xfrm>
                  <a:off x="2576" y="3176"/>
                  <a:ext cx="108" cy="36"/>
                </a:xfrm>
                <a:prstGeom prst="ellipse">
                  <a:avLst/>
                </a:prstGeom>
                <a:solidFill>
                  <a:srgbClr val="EEEEEE"/>
                </a:solidFill>
                <a:ln w="0">
                  <a:solidFill>
                    <a:srgbClr val="000000"/>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zh-CN" altLang="en-US"/>
                </a:p>
              </p:txBody>
            </p:sp>
          </p:grpSp>
        </p:grpSp>
        <p:sp>
          <p:nvSpPr>
            <p:cNvPr id="89097" name="矩形 2"/>
            <p:cNvSpPr>
              <a:spLocks noChangeArrowheads="1"/>
            </p:cNvSpPr>
            <p:nvPr/>
          </p:nvSpPr>
          <p:spPr bwMode="auto">
            <a:xfrm>
              <a:off x="5979437" y="3103041"/>
              <a:ext cx="1911350" cy="9233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zh-CN" altLang="en-US">
                  <a:solidFill>
                    <a:srgbClr val="3333FF"/>
                  </a:solidFill>
                  <a:latin typeface="华文新魏" pitchFamily="2" charset="-122"/>
                  <a:ea typeface="华文新魏" pitchFamily="2" charset="-122"/>
                </a:rPr>
                <a:t>关键件、重要件是在研制阶段的初期确定的</a:t>
              </a:r>
            </a:p>
          </p:txBody>
        </p:sp>
      </p:gr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工序质量检验的形式和内容</a:t>
            </a:r>
          </a:p>
        </p:txBody>
      </p:sp>
      <p:sp>
        <p:nvSpPr>
          <p:cNvPr id="90115"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90116"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90117"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90118" name="矩形 1"/>
          <p:cNvSpPr>
            <a:spLocks noChangeArrowheads="1"/>
          </p:cNvSpPr>
          <p:nvPr/>
        </p:nvSpPr>
        <p:spPr bwMode="auto">
          <a:xfrm>
            <a:off x="533400" y="1219200"/>
            <a:ext cx="8077200" cy="4794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关键特性、重要特性、关键工序的质量检验</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900" dirty="0">
              <a:solidFill>
                <a:srgbClr val="3333FF"/>
              </a:solidFill>
              <a:latin typeface="华文新魏" pitchFamily="2" charset="-122"/>
              <a:ea typeface="华文新魏" pitchFamily="2" charset="-122"/>
            </a:endParaRPr>
          </a:p>
          <a:p>
            <a:pPr lvl="1" indent="-171450">
              <a:lnSpc>
                <a:spcPct val="150000"/>
              </a:lnSpc>
              <a:buFont typeface="Wingdings" pitchFamily="2" charset="2"/>
              <a:buChar char="Ø"/>
            </a:pPr>
            <a:endParaRPr lang="en-US" altLang="zh-CN" sz="700" dirty="0">
              <a:latin typeface="微软雅黑" pitchFamily="34" charset="-122"/>
              <a:ea typeface="微软雅黑" pitchFamily="34" charset="-122"/>
            </a:endParaRPr>
          </a:p>
          <a:p>
            <a:pPr lvl="1" indent="-171450">
              <a:lnSpc>
                <a:spcPct val="150000"/>
              </a:lnSpc>
              <a:buFont typeface="Wingdings" pitchFamily="2" charset="2"/>
              <a:buChar char="Ø"/>
            </a:pPr>
            <a:r>
              <a:rPr lang="zh-CN" altLang="en-US" sz="2000" u="sng" dirty="0">
                <a:latin typeface="微软雅黑" pitchFamily="34" charset="-122"/>
                <a:ea typeface="微软雅黑" pitchFamily="34" charset="-122"/>
              </a:rPr>
              <a:t>对关、重件，关键工序的重点控制包括：</a:t>
            </a:r>
            <a:endParaRPr lang="en-US" altLang="zh-CN" sz="2000" u="sng" dirty="0">
              <a:latin typeface="微软雅黑" pitchFamily="34" charset="-122"/>
              <a:ea typeface="微软雅黑" pitchFamily="34" charset="-122"/>
            </a:endParaRPr>
          </a:p>
          <a:p>
            <a:pPr lvl="1" indent="-171450">
              <a:lnSpc>
                <a:spcPct val="150000"/>
              </a:lnSpc>
              <a:buFont typeface="Wingdings" pitchFamily="2" charset="2"/>
              <a:buChar char="Ø"/>
            </a:pPr>
            <a:endParaRPr lang="zh-CN" altLang="en-US" sz="900" u="sng" dirty="0">
              <a:latin typeface="微软雅黑" pitchFamily="34" charset="-122"/>
              <a:ea typeface="微软雅黑" pitchFamily="34" charset="-122"/>
            </a:endParaRPr>
          </a:p>
          <a:p>
            <a:pPr marL="1200150" lvl="2" indent="-457200">
              <a:lnSpc>
                <a:spcPct val="150000"/>
              </a:lnSpc>
              <a:buFont typeface="Arial" charset="0"/>
              <a:buAutoNum type="alphaLcParenR"/>
            </a:pPr>
            <a:r>
              <a:rPr lang="zh-CN" altLang="en-US" sz="2000" b="1" dirty="0">
                <a:solidFill>
                  <a:srgbClr val="FF0000"/>
                </a:solidFill>
                <a:latin typeface="微软雅黑" pitchFamily="34" charset="-122"/>
                <a:ea typeface="微软雅黑" pitchFamily="34" charset="-122"/>
              </a:rPr>
              <a:t>百分之百</a:t>
            </a:r>
            <a:r>
              <a:rPr lang="zh-CN" altLang="en-US" sz="2000" u="sng" dirty="0">
                <a:latin typeface="微软雅黑" pitchFamily="34" charset="-122"/>
                <a:ea typeface="微软雅黑" pitchFamily="34" charset="-122"/>
              </a:rPr>
              <a:t>的检验；</a:t>
            </a:r>
          </a:p>
          <a:p>
            <a:pPr marL="1200150" lvl="2" indent="-457200">
              <a:lnSpc>
                <a:spcPct val="150000"/>
              </a:lnSpc>
              <a:buFont typeface="Arial" charset="0"/>
              <a:buAutoNum type="alphaLcParenR"/>
            </a:pPr>
            <a:r>
              <a:rPr lang="zh-CN" altLang="en-US" sz="2000" u="sng" dirty="0">
                <a:latin typeface="微软雅黑" pitchFamily="34" charset="-122"/>
                <a:ea typeface="微软雅黑" pitchFamily="34" charset="-122"/>
              </a:rPr>
              <a:t>对工序质量采用统计质量控制</a:t>
            </a:r>
            <a:r>
              <a:rPr lang="en-US" altLang="zh-CN" sz="2000" u="sng" dirty="0">
                <a:latin typeface="微软雅黑" pitchFamily="34" charset="-122"/>
                <a:ea typeface="微软雅黑" pitchFamily="34" charset="-122"/>
              </a:rPr>
              <a:t>(SPC)</a:t>
            </a:r>
            <a:r>
              <a:rPr lang="zh-CN" altLang="en-US" sz="2000" u="sng" dirty="0">
                <a:latin typeface="微软雅黑" pitchFamily="34" charset="-122"/>
                <a:ea typeface="微软雅黑" pitchFamily="34" charset="-122"/>
              </a:rPr>
              <a:t>；</a:t>
            </a:r>
            <a:endParaRPr lang="en-US" altLang="zh-CN" sz="2000" u="sng" dirty="0">
              <a:latin typeface="微软雅黑" pitchFamily="34" charset="-122"/>
              <a:ea typeface="微软雅黑" pitchFamily="34" charset="-122"/>
            </a:endParaRPr>
          </a:p>
          <a:p>
            <a:pPr marL="1200150" lvl="2" indent="-457200">
              <a:lnSpc>
                <a:spcPct val="150000"/>
              </a:lnSpc>
              <a:buFont typeface="Arial" charset="0"/>
              <a:buAutoNum type="alphaLcParenR"/>
            </a:pPr>
            <a:r>
              <a:rPr lang="zh-CN" altLang="en-US" sz="2000" u="sng" dirty="0">
                <a:latin typeface="微软雅黑" pitchFamily="34" charset="-122"/>
                <a:ea typeface="微软雅黑" pitchFamily="34" charset="-122"/>
              </a:rPr>
              <a:t>建立详细的质量</a:t>
            </a:r>
            <a:r>
              <a:rPr lang="zh-CN" altLang="en-US" sz="2000" b="1" dirty="0">
                <a:solidFill>
                  <a:srgbClr val="FF0000"/>
                </a:solidFill>
                <a:latin typeface="微软雅黑" pitchFamily="34" charset="-122"/>
                <a:ea typeface="微软雅黑" pitchFamily="34" charset="-122"/>
              </a:rPr>
              <a:t>记录</a:t>
            </a:r>
            <a:r>
              <a:rPr lang="zh-CN" altLang="en-US" sz="2000" u="sng" dirty="0">
                <a:latin typeface="微软雅黑" pitchFamily="34" charset="-122"/>
                <a:ea typeface="微软雅黑" pitchFamily="34" charset="-122"/>
              </a:rPr>
              <a:t>，保证出现质量问题后</a:t>
            </a:r>
            <a:r>
              <a:rPr lang="zh-CN" altLang="en-US" sz="2000" b="1" dirty="0">
                <a:solidFill>
                  <a:srgbClr val="FF0000"/>
                </a:solidFill>
                <a:latin typeface="微软雅黑" pitchFamily="34" charset="-122"/>
                <a:ea typeface="微软雅黑" pitchFamily="34" charset="-122"/>
              </a:rPr>
              <a:t>可追溯性</a:t>
            </a:r>
            <a:r>
              <a:rPr lang="zh-CN" altLang="en-US" sz="2000" u="sng" dirty="0">
                <a:latin typeface="微软雅黑" pitchFamily="34" charset="-122"/>
                <a:ea typeface="微软雅黑" pitchFamily="34" charset="-122"/>
              </a:rPr>
              <a:t>；</a:t>
            </a:r>
          </a:p>
          <a:p>
            <a:pPr marL="1200150" lvl="2" indent="-457200">
              <a:lnSpc>
                <a:spcPct val="150000"/>
              </a:lnSpc>
              <a:buFont typeface="Arial" charset="0"/>
              <a:buAutoNum type="alphaLcParenR"/>
            </a:pPr>
            <a:r>
              <a:rPr lang="zh-CN" altLang="en-US" sz="2000" u="sng" dirty="0">
                <a:latin typeface="微软雅黑" pitchFamily="34" charset="-122"/>
                <a:ea typeface="微软雅黑" pitchFamily="34" charset="-122"/>
              </a:rPr>
              <a:t>严格</a:t>
            </a:r>
            <a:r>
              <a:rPr lang="zh-CN" altLang="en-US" sz="2000" b="1" dirty="0">
                <a:solidFill>
                  <a:srgbClr val="FF0000"/>
                </a:solidFill>
                <a:latin typeface="微软雅黑" pitchFamily="34" charset="-122"/>
                <a:ea typeface="微软雅黑" pitchFamily="34" charset="-122"/>
              </a:rPr>
              <a:t>不合格品</a:t>
            </a:r>
            <a:r>
              <a:rPr lang="zh-CN" altLang="en-US" sz="2000" u="sng" dirty="0">
                <a:latin typeface="微软雅黑" pitchFamily="34" charset="-122"/>
                <a:ea typeface="微软雅黑" pitchFamily="34" charset="-122"/>
              </a:rPr>
              <a:t>的处理、</a:t>
            </a:r>
            <a:r>
              <a:rPr lang="zh-CN" altLang="en-US" sz="2000" b="1" dirty="0">
                <a:solidFill>
                  <a:srgbClr val="FF0000"/>
                </a:solidFill>
                <a:latin typeface="微软雅黑" pitchFamily="34" charset="-122"/>
                <a:ea typeface="微软雅黑" pitchFamily="34" charset="-122"/>
              </a:rPr>
              <a:t>隔离</a:t>
            </a:r>
            <a:r>
              <a:rPr lang="zh-CN" altLang="en-US" sz="2000" u="sng" dirty="0">
                <a:latin typeface="微软雅黑" pitchFamily="34" charset="-122"/>
                <a:ea typeface="微软雅黑" pitchFamily="34" charset="-122"/>
              </a:rPr>
              <a:t>；</a:t>
            </a:r>
            <a:endParaRPr lang="en-US" altLang="zh-CN" sz="2000" u="sng" dirty="0">
              <a:latin typeface="微软雅黑" pitchFamily="34" charset="-122"/>
              <a:ea typeface="微软雅黑" pitchFamily="34" charset="-122"/>
            </a:endParaRPr>
          </a:p>
          <a:p>
            <a:pPr marL="1200150" lvl="2" indent="-457200">
              <a:lnSpc>
                <a:spcPct val="150000"/>
              </a:lnSpc>
              <a:buFont typeface="Arial" charset="0"/>
              <a:buAutoNum type="alphaLcParenR"/>
            </a:pPr>
            <a:r>
              <a:rPr lang="zh-CN" altLang="en-US" sz="2000" u="sng" dirty="0">
                <a:latin typeface="微软雅黑" pitchFamily="34" charset="-122"/>
                <a:ea typeface="微软雅黑" pitchFamily="34" charset="-122"/>
              </a:rPr>
              <a:t>清晰</a:t>
            </a:r>
            <a:r>
              <a:rPr lang="zh-CN" altLang="en-US" sz="2000" b="1" dirty="0">
                <a:solidFill>
                  <a:srgbClr val="FF0000"/>
                </a:solidFill>
                <a:latin typeface="微软雅黑" pitchFamily="34" charset="-122"/>
                <a:ea typeface="微软雅黑" pitchFamily="34" charset="-122"/>
              </a:rPr>
              <a:t>醒目</a:t>
            </a:r>
            <a:r>
              <a:rPr lang="zh-CN" altLang="en-US" sz="2000" u="sng" dirty="0">
                <a:latin typeface="微软雅黑" pitchFamily="34" charset="-122"/>
                <a:ea typeface="微软雅黑" pitchFamily="34" charset="-122"/>
              </a:rPr>
              <a:t>的质量</a:t>
            </a:r>
            <a:r>
              <a:rPr lang="zh-CN" altLang="en-US" sz="2000" b="1" dirty="0">
                <a:solidFill>
                  <a:srgbClr val="FF0000"/>
                </a:solidFill>
                <a:latin typeface="微软雅黑" pitchFamily="34" charset="-122"/>
                <a:ea typeface="微软雅黑" pitchFamily="34" charset="-122"/>
              </a:rPr>
              <a:t>标识</a:t>
            </a:r>
            <a:r>
              <a:rPr lang="zh-CN" altLang="en-US" sz="2000" u="sng" dirty="0">
                <a:latin typeface="微软雅黑" pitchFamily="34" charset="-122"/>
                <a:ea typeface="微软雅黑" pitchFamily="34" charset="-122"/>
              </a:rPr>
              <a:t>；</a:t>
            </a:r>
            <a:endParaRPr lang="en-US" altLang="zh-CN" sz="2000" u="sng" dirty="0">
              <a:latin typeface="微软雅黑" pitchFamily="34" charset="-122"/>
              <a:ea typeface="微软雅黑" pitchFamily="34" charset="-122"/>
            </a:endParaRPr>
          </a:p>
          <a:p>
            <a:pPr marL="1200150" lvl="2" indent="-457200">
              <a:lnSpc>
                <a:spcPct val="150000"/>
              </a:lnSpc>
              <a:buFont typeface="Arial" charset="0"/>
              <a:buAutoNum type="alphaLcParenR"/>
            </a:pPr>
            <a:r>
              <a:rPr lang="zh-CN" altLang="en-US" sz="2000" u="sng" dirty="0">
                <a:latin typeface="微软雅黑" pitchFamily="34" charset="-122"/>
                <a:ea typeface="微软雅黑" pitchFamily="34" charset="-122"/>
              </a:rPr>
              <a:t>对关键工序</a:t>
            </a:r>
            <a:r>
              <a:rPr lang="zh-CN" altLang="en-US" sz="2000" b="1" dirty="0">
                <a:solidFill>
                  <a:srgbClr val="FF0000"/>
                </a:solidFill>
                <a:latin typeface="微软雅黑" pitchFamily="34" charset="-122"/>
                <a:ea typeface="微软雅黑" pitchFamily="34" charset="-122"/>
              </a:rPr>
              <a:t>限额发料</a:t>
            </a:r>
            <a:r>
              <a:rPr lang="zh-CN" altLang="en-US" sz="2000" u="sng" dirty="0">
                <a:latin typeface="微软雅黑" pitchFamily="34" charset="-122"/>
                <a:ea typeface="微软雅黑" pitchFamily="34" charset="-122"/>
              </a:rPr>
              <a:t>，发料及用料数应相符；</a:t>
            </a:r>
            <a:endParaRPr lang="en-US" altLang="zh-CN" sz="2000" u="sng" dirty="0">
              <a:latin typeface="微软雅黑" pitchFamily="34" charset="-122"/>
              <a:ea typeface="微软雅黑" pitchFamily="34" charset="-122"/>
            </a:endParaRPr>
          </a:p>
          <a:p>
            <a:pPr marL="1200150" lvl="2" indent="-457200">
              <a:lnSpc>
                <a:spcPct val="150000"/>
              </a:lnSpc>
              <a:buFont typeface="Arial" charset="0"/>
              <a:buAutoNum type="alphaLcParenR"/>
            </a:pPr>
            <a:r>
              <a:rPr lang="zh-CN" altLang="en-US" sz="2000" u="sng" dirty="0">
                <a:latin typeface="微软雅黑" pitchFamily="34" charset="-122"/>
                <a:ea typeface="微软雅黑" pitchFamily="34" charset="-122"/>
              </a:rPr>
              <a:t>实行严格的</a:t>
            </a:r>
            <a:r>
              <a:rPr lang="zh-CN" altLang="en-US" sz="2000" b="1" dirty="0">
                <a:solidFill>
                  <a:srgbClr val="FF0000"/>
                </a:solidFill>
                <a:latin typeface="微软雅黑" pitchFamily="34" charset="-122"/>
                <a:ea typeface="微软雅黑" pitchFamily="34" charset="-122"/>
              </a:rPr>
              <a:t>批次管理。</a:t>
            </a:r>
            <a:endParaRPr lang="en-US" altLang="zh-CN" sz="2000" b="1" dirty="0">
              <a:solidFill>
                <a:srgbClr val="FF0000"/>
              </a:solidFill>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5562600" cy="792162"/>
          </a:xfrm>
          <a:noFill/>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l" eaLnBrk="1" hangingPunct="1"/>
            <a:r>
              <a:rPr lang="zh-CN" altLang="en-US" smtClean="0">
                <a:solidFill>
                  <a:schemeClr val="accent2"/>
                </a:solidFill>
                <a:latin typeface="华文新魏" pitchFamily="2" charset="-122"/>
                <a:ea typeface="华文新魏" pitchFamily="2" charset="-122"/>
              </a:rPr>
              <a:t>概念与术语</a:t>
            </a:r>
          </a:p>
        </p:txBody>
      </p:sp>
      <p:sp>
        <p:nvSpPr>
          <p:cNvPr id="4" name="内容占位符 2"/>
          <p:cNvSpPr>
            <a:spLocks noGrp="1"/>
          </p:cNvSpPr>
          <p:nvPr>
            <p:ph idx="1"/>
          </p:nvPr>
        </p:nvSpPr>
        <p:spPr>
          <a:xfrm>
            <a:off x="-76200" y="1066800"/>
            <a:ext cx="8610600" cy="5211763"/>
          </a:xfrm>
        </p:spPr>
        <p:txBody>
          <a:bodyPr/>
          <a:lstStyle/>
          <a:p>
            <a:pPr marL="685800" lvl="2" defTabSz="1200150" eaLnBrk="1" hangingPunct="1">
              <a:lnSpc>
                <a:spcPct val="90000"/>
              </a:lnSpc>
              <a:spcAft>
                <a:spcPct val="15000"/>
              </a:spcAft>
              <a:buFontTx/>
              <a:buChar char="••"/>
              <a:defRPr/>
            </a:pPr>
            <a:endParaRPr lang="en-US" altLang="zh-CN" b="1" kern="1200" dirty="0" smtClean="0">
              <a:solidFill>
                <a:srgbClr val="3333FF"/>
              </a:solidFill>
            </a:endParaRPr>
          </a:p>
          <a:p>
            <a:pPr marL="685800" lvl="2" defTabSz="1200150" eaLnBrk="1" hangingPunct="1">
              <a:lnSpc>
                <a:spcPct val="90000"/>
              </a:lnSpc>
              <a:spcAft>
                <a:spcPct val="15000"/>
              </a:spcAft>
              <a:buFontTx/>
              <a:buChar char="••"/>
              <a:defRPr/>
            </a:pPr>
            <a:r>
              <a:rPr lang="zh-CN" altLang="en-US" sz="3200" kern="1200" dirty="0" smtClean="0">
                <a:solidFill>
                  <a:srgbClr val="3333FF"/>
                </a:solidFill>
                <a:latin typeface="微软雅黑" pitchFamily="34" charset="-122"/>
                <a:ea typeface="微软雅黑" pitchFamily="34" charset="-122"/>
              </a:rPr>
              <a:t>不合格分类</a:t>
            </a:r>
          </a:p>
          <a:p>
            <a:pPr marL="1143000" lvl="3" defTabSz="1200150" eaLnBrk="1" hangingPunct="1">
              <a:lnSpc>
                <a:spcPct val="90000"/>
              </a:lnSpc>
              <a:spcAft>
                <a:spcPct val="15000"/>
              </a:spcAft>
              <a:buFontTx/>
              <a:buChar char="••"/>
              <a:defRPr/>
            </a:pPr>
            <a:r>
              <a:rPr lang="zh-CN" altLang="en-US" sz="2800" dirty="0" smtClean="0">
                <a:latin typeface="微软雅黑" pitchFamily="34" charset="-122"/>
                <a:ea typeface="微软雅黑" pitchFamily="34" charset="-122"/>
              </a:rPr>
              <a:t>按不合格的严重程度，分为</a:t>
            </a:r>
            <a:endParaRPr lang="en-US" altLang="zh-CN" sz="2800"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严重不合格</a:t>
            </a:r>
            <a:r>
              <a:rPr lang="en-US" altLang="zh-CN" sz="2400" dirty="0" smtClean="0">
                <a:latin typeface="微软雅黑" pitchFamily="34" charset="-122"/>
                <a:ea typeface="微软雅黑" pitchFamily="34" charset="-122"/>
              </a:rPr>
              <a:t>——</a:t>
            </a:r>
            <a:r>
              <a:rPr lang="zh-CN" altLang="en-US" sz="2400" dirty="0" smtClean="0">
                <a:latin typeface="微软雅黑" pitchFamily="34" charset="-122"/>
                <a:ea typeface="微软雅黑" pitchFamily="34" charset="-122"/>
              </a:rPr>
              <a:t>与产品执行规定的功能相关的不合格；</a:t>
            </a:r>
            <a:endParaRPr lang="en-US" altLang="zh-CN" sz="2400"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一般不合格</a:t>
            </a:r>
            <a:r>
              <a:rPr lang="en-US" altLang="zh-CN" sz="2400" dirty="0" smtClean="0">
                <a:latin typeface="微软雅黑" pitchFamily="34" charset="-122"/>
                <a:ea typeface="微软雅黑" pitchFamily="34" charset="-122"/>
              </a:rPr>
              <a:t>——</a:t>
            </a:r>
            <a:r>
              <a:rPr lang="zh-CN" altLang="en-US" sz="2400" dirty="0" smtClean="0">
                <a:latin typeface="微软雅黑" pitchFamily="34" charset="-122"/>
                <a:ea typeface="微软雅黑" pitchFamily="34" charset="-122"/>
              </a:rPr>
              <a:t>严重不合格以外的不合格。</a:t>
            </a:r>
          </a:p>
          <a:p>
            <a:pPr marL="1143000" lvl="3" defTabSz="1200150" eaLnBrk="1" hangingPunct="1">
              <a:lnSpc>
                <a:spcPct val="90000"/>
              </a:lnSpc>
              <a:spcAft>
                <a:spcPct val="15000"/>
              </a:spcAft>
              <a:buFontTx/>
              <a:buChar char="••"/>
              <a:defRPr/>
            </a:pPr>
            <a:r>
              <a:rPr lang="zh-CN" altLang="en-US" sz="2800" dirty="0" smtClean="0">
                <a:latin typeface="微软雅黑" pitchFamily="34" charset="-122"/>
                <a:ea typeface="微软雅黑" pitchFamily="34" charset="-122"/>
              </a:rPr>
              <a:t>按不合格发生原因，可分为</a:t>
            </a:r>
            <a:endParaRPr lang="en-US" altLang="zh-CN" sz="2800" dirty="0" smtClean="0">
              <a:latin typeface="微软雅黑" pitchFamily="34" charset="-122"/>
              <a:ea typeface="微软雅黑" pitchFamily="34" charset="-122"/>
            </a:endParaRPr>
          </a:p>
          <a:p>
            <a:pPr marL="1600200" lvl="4" defTabSz="1200150" eaLnBrk="1" hangingPunct="1">
              <a:lnSpc>
                <a:spcPct val="90000"/>
              </a:lnSpc>
              <a:spcAft>
                <a:spcPct val="15000"/>
              </a:spcAft>
              <a:buFontTx/>
              <a:buChar char="••"/>
              <a:defRPr/>
            </a:pPr>
            <a:r>
              <a:rPr lang="zh-CN" altLang="en-US" sz="2400" dirty="0" smtClean="0">
                <a:latin typeface="微软雅黑" pitchFamily="34" charset="-122"/>
                <a:ea typeface="微软雅黑" pitchFamily="34" charset="-122"/>
              </a:rPr>
              <a:t>设计、工艺、操作、管理、器材、软件、设备、环境以及其他不合格。</a:t>
            </a:r>
          </a:p>
          <a:p>
            <a:pPr marL="0" indent="0" eaLnBrk="1" hangingPunct="1">
              <a:buFontTx/>
              <a:buNone/>
              <a:defRPr/>
            </a:pPr>
            <a:r>
              <a:rPr lang="en-US" altLang="zh-CN" sz="4000" b="1" dirty="0" smtClean="0"/>
              <a:t>	</a:t>
            </a:r>
            <a:endParaRPr lang="zh-CN" altLang="en-US" sz="4000" b="1" dirty="0" smtClean="0"/>
          </a:p>
          <a:p>
            <a:pPr marL="685800" lvl="2" defTabSz="1200150" eaLnBrk="1" hangingPunct="1">
              <a:lnSpc>
                <a:spcPct val="90000"/>
              </a:lnSpc>
              <a:spcAft>
                <a:spcPct val="15000"/>
              </a:spcAft>
              <a:buFontTx/>
              <a:buChar char="••"/>
              <a:defRPr/>
            </a:pPr>
            <a:endParaRPr lang="zh-CN" altLang="en-US" b="1" dirty="0" smtClean="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smtClean="0">
                <a:solidFill>
                  <a:schemeClr val="accent2"/>
                </a:solidFill>
                <a:latin typeface="华文新魏" pitchFamily="2" charset="-122"/>
                <a:ea typeface="华文新魏" pitchFamily="2" charset="-122"/>
              </a:rPr>
              <a:t>生产过程的质量检验</a:t>
            </a:r>
            <a:endParaRPr lang="zh-CN" altLang="en-US" sz="2800" smtClean="0"/>
          </a:p>
        </p:txBody>
      </p:sp>
      <p:grpSp>
        <p:nvGrpSpPr>
          <p:cNvPr id="91139" name="Group 96"/>
          <p:cNvGrpSpPr>
            <a:grpSpLocks/>
          </p:cNvGrpSpPr>
          <p:nvPr/>
        </p:nvGrpSpPr>
        <p:grpSpPr bwMode="auto">
          <a:xfrm>
            <a:off x="1057275" y="1228725"/>
            <a:ext cx="1041400" cy="1062038"/>
            <a:chOff x="1016388" y="738757"/>
            <a:chExt cx="731924" cy="747989"/>
          </a:xfrm>
        </p:grpSpPr>
        <p:grpSp>
          <p:nvGrpSpPr>
            <p:cNvPr id="91199" name="Group 51"/>
            <p:cNvGrpSpPr>
              <a:grpSpLocks/>
            </p:cNvGrpSpPr>
            <p:nvPr/>
          </p:nvGrpSpPr>
          <p:grpSpPr bwMode="auto">
            <a:xfrm>
              <a:off x="1016388" y="754823"/>
              <a:ext cx="731924" cy="731923"/>
              <a:chOff x="1704975" y="1095375"/>
              <a:chExt cx="1514475" cy="1514475"/>
            </a:xfrm>
          </p:grpSpPr>
          <p:sp>
            <p:nvSpPr>
              <p:cNvPr id="38" name="Oval 7"/>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39"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91200"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1</a:t>
              </a:r>
            </a:p>
          </p:txBody>
        </p:sp>
      </p:grpSp>
      <p:sp>
        <p:nvSpPr>
          <p:cNvPr id="40" name="Flowchart: Merge 3"/>
          <p:cNvSpPr/>
          <p:nvPr/>
        </p:nvSpPr>
        <p:spPr>
          <a:xfrm>
            <a:off x="189864"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91143" name="Rektangel 76"/>
          <p:cNvSpPr>
            <a:spLocks noChangeArrowheads="1"/>
          </p:cNvSpPr>
          <p:nvPr/>
        </p:nvSpPr>
        <p:spPr bwMode="auto">
          <a:xfrm>
            <a:off x="890588" y="1703388"/>
            <a:ext cx="1498600"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外购器材和外协件的检验</a:t>
            </a:r>
            <a:endParaRPr lang="da-DK" sz="2400">
              <a:latin typeface="华文新魏" pitchFamily="2" charset="-122"/>
              <a:ea typeface="华文新魏" pitchFamily="2" charset="-122"/>
            </a:endParaRPr>
          </a:p>
        </p:txBody>
      </p:sp>
      <p:grpSp>
        <p:nvGrpSpPr>
          <p:cNvPr id="91144" name="Group 96"/>
          <p:cNvGrpSpPr>
            <a:grpSpLocks/>
          </p:cNvGrpSpPr>
          <p:nvPr/>
        </p:nvGrpSpPr>
        <p:grpSpPr bwMode="auto">
          <a:xfrm>
            <a:off x="1057275" y="3724275"/>
            <a:ext cx="1041400" cy="1063625"/>
            <a:chOff x="1016388" y="738757"/>
            <a:chExt cx="731924" cy="747991"/>
          </a:xfrm>
        </p:grpSpPr>
        <p:grpSp>
          <p:nvGrpSpPr>
            <p:cNvPr id="91193" name="Group 51"/>
            <p:cNvGrpSpPr>
              <a:grpSpLocks/>
            </p:cNvGrpSpPr>
            <p:nvPr/>
          </p:nvGrpSpPr>
          <p:grpSpPr bwMode="auto">
            <a:xfrm>
              <a:off x="1016388" y="754824"/>
              <a:ext cx="731924" cy="731924"/>
              <a:chOff x="1704975" y="1095375"/>
              <a:chExt cx="1514475" cy="1514475"/>
            </a:xfrm>
          </p:grpSpPr>
          <p:sp>
            <p:nvSpPr>
              <p:cNvPr id="45" name="Oval 13"/>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46"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91194"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2</a:t>
              </a:r>
            </a:p>
          </p:txBody>
        </p:sp>
      </p:grpSp>
      <p:sp>
        <p:nvSpPr>
          <p:cNvPr id="47" name="Flowchart: Merge 15"/>
          <p:cNvSpPr/>
          <p:nvPr/>
        </p:nvSpPr>
        <p:spPr>
          <a:xfrm>
            <a:off x="189864"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91148" name="Rektangel 76"/>
          <p:cNvSpPr>
            <a:spLocks noChangeArrowheads="1"/>
          </p:cNvSpPr>
          <p:nvPr/>
        </p:nvSpPr>
        <p:spPr bwMode="auto">
          <a:xfrm>
            <a:off x="904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工序质量检验</a:t>
            </a:r>
            <a:endParaRPr lang="da-DK" sz="2400">
              <a:latin typeface="华文新魏" pitchFamily="2" charset="-122"/>
              <a:ea typeface="华文新魏" pitchFamily="2" charset="-122"/>
            </a:endParaRPr>
          </a:p>
        </p:txBody>
      </p:sp>
      <p:grpSp>
        <p:nvGrpSpPr>
          <p:cNvPr id="91149" name="Group 96"/>
          <p:cNvGrpSpPr>
            <a:grpSpLocks/>
          </p:cNvGrpSpPr>
          <p:nvPr/>
        </p:nvGrpSpPr>
        <p:grpSpPr bwMode="auto">
          <a:xfrm>
            <a:off x="3992563" y="1228725"/>
            <a:ext cx="1041400" cy="1062038"/>
            <a:chOff x="1016388" y="738757"/>
            <a:chExt cx="731924" cy="747989"/>
          </a:xfrm>
        </p:grpSpPr>
        <p:grpSp>
          <p:nvGrpSpPr>
            <p:cNvPr id="91187" name="Group 51"/>
            <p:cNvGrpSpPr>
              <a:grpSpLocks/>
            </p:cNvGrpSpPr>
            <p:nvPr/>
          </p:nvGrpSpPr>
          <p:grpSpPr bwMode="auto">
            <a:xfrm>
              <a:off x="1016388" y="754823"/>
              <a:ext cx="731924" cy="731923"/>
              <a:chOff x="1704975" y="1095375"/>
              <a:chExt cx="1514475" cy="1514475"/>
            </a:xfrm>
          </p:grpSpPr>
          <p:sp>
            <p:nvSpPr>
              <p:cNvPr id="52" name="Oval 20"/>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53" name="Oval 4"/>
              <p:cNvSpPr/>
              <p:nvPr/>
            </p:nvSpPr>
            <p:spPr>
              <a:xfrm>
                <a:off x="1781186" y="1143011"/>
                <a:ext cx="1362055" cy="1362054"/>
              </a:xfrm>
              <a:prstGeom prst="ellipse">
                <a:avLst/>
              </a:prstGeom>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91188"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3</a:t>
              </a:r>
            </a:p>
          </p:txBody>
        </p:sp>
      </p:grpSp>
      <p:sp>
        <p:nvSpPr>
          <p:cNvPr id="54" name="Flowchart: Merge 22"/>
          <p:cNvSpPr/>
          <p:nvPr/>
        </p:nvSpPr>
        <p:spPr>
          <a:xfrm>
            <a:off x="3125088"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91153" name="Rektangel 76"/>
          <p:cNvSpPr>
            <a:spLocks noChangeArrowheads="1"/>
          </p:cNvSpPr>
          <p:nvPr/>
        </p:nvSpPr>
        <p:spPr bwMode="auto">
          <a:xfrm>
            <a:off x="3825875"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solidFill>
                  <a:srgbClr val="3333FF"/>
                </a:solidFill>
                <a:latin typeface="华文新魏" pitchFamily="2" charset="-122"/>
                <a:ea typeface="华文新魏" pitchFamily="2" charset="-122"/>
              </a:rPr>
              <a:t>最终成品检验</a:t>
            </a:r>
            <a:endParaRPr lang="da-DK" sz="2400">
              <a:solidFill>
                <a:srgbClr val="3333FF"/>
              </a:solidFill>
              <a:latin typeface="华文新魏" pitchFamily="2" charset="-122"/>
              <a:ea typeface="华文新魏" pitchFamily="2" charset="-122"/>
            </a:endParaRPr>
          </a:p>
        </p:txBody>
      </p:sp>
      <p:grpSp>
        <p:nvGrpSpPr>
          <p:cNvPr id="91154" name="Group 96"/>
          <p:cNvGrpSpPr>
            <a:grpSpLocks/>
          </p:cNvGrpSpPr>
          <p:nvPr/>
        </p:nvGrpSpPr>
        <p:grpSpPr bwMode="auto">
          <a:xfrm>
            <a:off x="3992563" y="3724275"/>
            <a:ext cx="1041400" cy="1063625"/>
            <a:chOff x="1016388" y="738757"/>
            <a:chExt cx="731924" cy="747991"/>
          </a:xfrm>
        </p:grpSpPr>
        <p:grpSp>
          <p:nvGrpSpPr>
            <p:cNvPr id="91181" name="Group 51"/>
            <p:cNvGrpSpPr>
              <a:grpSpLocks/>
            </p:cNvGrpSpPr>
            <p:nvPr/>
          </p:nvGrpSpPr>
          <p:grpSpPr bwMode="auto">
            <a:xfrm>
              <a:off x="1016388" y="754824"/>
              <a:ext cx="731924" cy="731924"/>
              <a:chOff x="1704975" y="1095375"/>
              <a:chExt cx="1514475" cy="1514475"/>
            </a:xfrm>
          </p:grpSpPr>
          <p:sp>
            <p:nvSpPr>
              <p:cNvPr id="59" name="Oval 27"/>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60"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91182"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4</a:t>
              </a:r>
            </a:p>
          </p:txBody>
        </p:sp>
      </p:grpSp>
      <p:sp>
        <p:nvSpPr>
          <p:cNvPr id="61" name="Flowchart: Merge 29"/>
          <p:cNvSpPr/>
          <p:nvPr/>
        </p:nvSpPr>
        <p:spPr>
          <a:xfrm>
            <a:off x="3125088"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91158" name="Rektangel 76"/>
          <p:cNvSpPr>
            <a:spLocks noChangeArrowheads="1"/>
          </p:cNvSpPr>
          <p:nvPr/>
        </p:nvSpPr>
        <p:spPr bwMode="auto">
          <a:xfrm>
            <a:off x="3825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产品配套交付检查</a:t>
            </a:r>
            <a:endParaRPr lang="da-DK" sz="2400">
              <a:latin typeface="华文新魏" pitchFamily="2" charset="-122"/>
              <a:ea typeface="华文新魏" pitchFamily="2" charset="-122"/>
            </a:endParaRPr>
          </a:p>
        </p:txBody>
      </p:sp>
      <p:grpSp>
        <p:nvGrpSpPr>
          <p:cNvPr id="91159" name="Group 96"/>
          <p:cNvGrpSpPr>
            <a:grpSpLocks/>
          </p:cNvGrpSpPr>
          <p:nvPr/>
        </p:nvGrpSpPr>
        <p:grpSpPr bwMode="auto">
          <a:xfrm>
            <a:off x="6927850" y="1228725"/>
            <a:ext cx="1041400" cy="1062038"/>
            <a:chOff x="1016388" y="738757"/>
            <a:chExt cx="731924" cy="747989"/>
          </a:xfrm>
        </p:grpSpPr>
        <p:grpSp>
          <p:nvGrpSpPr>
            <p:cNvPr id="91175" name="Group 51"/>
            <p:cNvGrpSpPr>
              <a:grpSpLocks/>
            </p:cNvGrpSpPr>
            <p:nvPr/>
          </p:nvGrpSpPr>
          <p:grpSpPr bwMode="auto">
            <a:xfrm>
              <a:off x="1016388" y="754823"/>
              <a:ext cx="731924" cy="731923"/>
              <a:chOff x="1704975" y="1095375"/>
              <a:chExt cx="1514475" cy="1514475"/>
            </a:xfrm>
          </p:grpSpPr>
          <p:sp>
            <p:nvSpPr>
              <p:cNvPr id="66" name="Oval 34"/>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67"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91176"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5</a:t>
              </a:r>
            </a:p>
          </p:txBody>
        </p:sp>
      </p:grpSp>
      <p:sp>
        <p:nvSpPr>
          <p:cNvPr id="68" name="Flowchart: Merge 36"/>
          <p:cNvSpPr/>
          <p:nvPr/>
        </p:nvSpPr>
        <p:spPr>
          <a:xfrm>
            <a:off x="6060312"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dirty="0">
              <a:solidFill>
                <a:srgbClr val="3333FF"/>
              </a:solidFill>
              <a:latin typeface="华文新魏" pitchFamily="2" charset="-122"/>
              <a:ea typeface="华文新魏" pitchFamily="2" charset="-122"/>
            </a:endParaRPr>
          </a:p>
        </p:txBody>
      </p:sp>
      <p:sp>
        <p:nvSpPr>
          <p:cNvPr id="91163" name="Rektangel 76"/>
          <p:cNvSpPr>
            <a:spLocks noChangeArrowheads="1"/>
          </p:cNvSpPr>
          <p:nvPr/>
        </p:nvSpPr>
        <p:spPr bwMode="auto">
          <a:xfrm>
            <a:off x="6786563"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例行试验的检验</a:t>
            </a:r>
            <a:endParaRPr lang="da-DK" sz="2400">
              <a:latin typeface="华文新魏" pitchFamily="2" charset="-122"/>
              <a:ea typeface="华文新魏" pitchFamily="2" charset="-122"/>
            </a:endParaRPr>
          </a:p>
        </p:txBody>
      </p:sp>
      <p:grpSp>
        <p:nvGrpSpPr>
          <p:cNvPr id="91164" name="Group 96"/>
          <p:cNvGrpSpPr>
            <a:grpSpLocks/>
          </p:cNvGrpSpPr>
          <p:nvPr/>
        </p:nvGrpSpPr>
        <p:grpSpPr bwMode="auto">
          <a:xfrm>
            <a:off x="6927850" y="3724275"/>
            <a:ext cx="1041400" cy="1063625"/>
            <a:chOff x="1016388" y="738757"/>
            <a:chExt cx="731924" cy="747991"/>
          </a:xfrm>
        </p:grpSpPr>
        <p:grpSp>
          <p:nvGrpSpPr>
            <p:cNvPr id="91169" name="Group 51"/>
            <p:cNvGrpSpPr>
              <a:grpSpLocks/>
            </p:cNvGrpSpPr>
            <p:nvPr/>
          </p:nvGrpSpPr>
          <p:grpSpPr bwMode="auto">
            <a:xfrm>
              <a:off x="1016388" y="754824"/>
              <a:ext cx="731924" cy="731924"/>
              <a:chOff x="1704975" y="1095375"/>
              <a:chExt cx="1514475" cy="1514475"/>
            </a:xfrm>
          </p:grpSpPr>
          <p:sp>
            <p:nvSpPr>
              <p:cNvPr id="73" name="Oval 41"/>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74"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91170"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6</a:t>
              </a:r>
            </a:p>
          </p:txBody>
        </p:sp>
      </p:grpSp>
      <p:sp>
        <p:nvSpPr>
          <p:cNvPr id="75" name="Flowchart: Merge 43"/>
          <p:cNvSpPr/>
          <p:nvPr/>
        </p:nvSpPr>
        <p:spPr>
          <a:xfrm>
            <a:off x="6060312"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91168" name="Rektangel 76"/>
          <p:cNvSpPr>
            <a:spLocks noChangeArrowheads="1"/>
          </p:cNvSpPr>
          <p:nvPr/>
        </p:nvSpPr>
        <p:spPr bwMode="auto">
          <a:xfrm>
            <a:off x="6761163"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检验记录的填写</a:t>
            </a:r>
            <a:endParaRPr lang="da-DK" sz="2400">
              <a:latin typeface="华文新魏" pitchFamily="2" charset="-122"/>
              <a:ea typeface="华文新魏" pitchFamily="2" charset="-122"/>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 最终成品检验</a:t>
            </a:r>
          </a:p>
        </p:txBody>
      </p:sp>
      <p:sp>
        <p:nvSpPr>
          <p:cNvPr id="9216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9216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92165" name="AutoShape 3"/>
          <p:cNvSpPr>
            <a:spLocks noChangeArrowheads="1"/>
          </p:cNvSpPr>
          <p:nvPr/>
        </p:nvSpPr>
        <p:spPr bwMode="auto">
          <a:xfrm>
            <a:off x="5594350" y="3352800"/>
            <a:ext cx="3092450" cy="1333500"/>
          </a:xfrm>
          <a:prstGeom prst="roundRect">
            <a:avLst>
              <a:gd name="adj" fmla="val 16667"/>
            </a:avLst>
          </a:prstGeom>
          <a:noFill/>
          <a:ln w="38100">
            <a:solidFill>
              <a:schemeClr val="tx1"/>
            </a:solidFill>
            <a:round/>
            <a:headEnd/>
            <a:tailEnd/>
          </a:ln>
          <a:effectLst/>
          <a:extLst>
            <a:ext uri="{909E8E84-426E-40DD-AFC4-6F175D3DCCD1}">
              <a14:hiddenFill xmlns="" xmlns:a14="http://schemas.microsoft.com/office/drawing/2010/main">
                <a:gradFill rotWithShape="1">
                  <a:gsLst>
                    <a:gs pos="0">
                      <a:srgbClr val="99CCFF"/>
                    </a:gs>
                    <a:gs pos="100000">
                      <a:srgbClr val="E3F1FF"/>
                    </a:gs>
                  </a:gsLst>
                  <a:lin ang="5400000" scaled="1"/>
                </a:gra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zh-CN" altLang="zh-CN">
              <a:latin typeface="Verdana" pitchFamily="34" charset="0"/>
              <a:cs typeface="Arial" charset="0"/>
            </a:endParaRPr>
          </a:p>
        </p:txBody>
      </p:sp>
      <p:sp>
        <p:nvSpPr>
          <p:cNvPr id="92166" name="AutoShape 4"/>
          <p:cNvSpPr>
            <a:spLocks noChangeArrowheads="1"/>
          </p:cNvSpPr>
          <p:nvPr/>
        </p:nvSpPr>
        <p:spPr bwMode="auto">
          <a:xfrm>
            <a:off x="152400" y="3352800"/>
            <a:ext cx="3276600" cy="1333500"/>
          </a:xfrm>
          <a:prstGeom prst="roundRect">
            <a:avLst>
              <a:gd name="adj" fmla="val 16667"/>
            </a:avLst>
          </a:prstGeom>
          <a:noFill/>
          <a:ln w="38100">
            <a:solidFill>
              <a:schemeClr val="tx1"/>
            </a:solidFill>
            <a:round/>
            <a:headEnd/>
            <a:tailEnd/>
          </a:ln>
          <a:effectLst/>
          <a:extLst>
            <a:ext uri="{909E8E84-426E-40DD-AFC4-6F175D3DCCD1}">
              <a14:hiddenFill xmlns="" xmlns:a14="http://schemas.microsoft.com/office/drawing/2010/main">
                <a:gradFill rotWithShape="1">
                  <a:gsLst>
                    <a:gs pos="0">
                      <a:srgbClr val="99CCFF"/>
                    </a:gs>
                    <a:gs pos="100000">
                      <a:srgbClr val="E3F1FF"/>
                    </a:gs>
                  </a:gsLst>
                  <a:lin ang="5400000" scaled="1"/>
                </a:gra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zh-CN" altLang="zh-CN">
              <a:latin typeface="Verdana" pitchFamily="34" charset="0"/>
              <a:cs typeface="Arial" charset="0"/>
            </a:endParaRPr>
          </a:p>
        </p:txBody>
      </p:sp>
      <p:sp>
        <p:nvSpPr>
          <p:cNvPr id="92167" name="Text Box 5"/>
          <p:cNvSpPr txBox="1">
            <a:spLocks noChangeArrowheads="1"/>
          </p:cNvSpPr>
          <p:nvPr/>
        </p:nvSpPr>
        <p:spPr bwMode="auto">
          <a:xfrm>
            <a:off x="152400" y="3790950"/>
            <a:ext cx="3124200"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r>
              <a:rPr lang="zh-CN" altLang="en-US" sz="2000" b="1">
                <a:cs typeface="Arial" charset="0"/>
              </a:rPr>
              <a:t> 部（组）件、整机的终检</a:t>
            </a:r>
            <a:endParaRPr lang="zh-CN" altLang="zh-CN" sz="1400">
              <a:cs typeface="Arial" charset="0"/>
            </a:endParaRPr>
          </a:p>
        </p:txBody>
      </p:sp>
      <p:sp>
        <p:nvSpPr>
          <p:cNvPr id="10" name="未知"/>
          <p:cNvSpPr>
            <a:spLocks/>
          </p:cNvSpPr>
          <p:nvPr/>
        </p:nvSpPr>
        <p:spPr bwMode="auto">
          <a:xfrm>
            <a:off x="3222625" y="3255963"/>
            <a:ext cx="903288" cy="1241425"/>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a:defRPr/>
            </a:pPr>
            <a:endParaRPr lang="zh-CN" altLang="en-US"/>
          </a:p>
        </p:txBody>
      </p:sp>
      <p:sp>
        <p:nvSpPr>
          <p:cNvPr id="92169" name="AutoShape 7"/>
          <p:cNvSpPr>
            <a:spLocks noChangeAspect="1" noChangeArrowheads="1" noTextEdit="1"/>
          </p:cNvSpPr>
          <p:nvPr/>
        </p:nvSpPr>
        <p:spPr bwMode="auto">
          <a:xfrm flipH="1">
            <a:off x="4868863" y="3252788"/>
            <a:ext cx="909637" cy="1244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zh-CN" altLang="en-US"/>
          </a:p>
        </p:txBody>
      </p:sp>
      <p:sp>
        <p:nvSpPr>
          <p:cNvPr id="12" name="未知"/>
          <p:cNvSpPr>
            <a:spLocks/>
          </p:cNvSpPr>
          <p:nvPr/>
        </p:nvSpPr>
        <p:spPr bwMode="auto">
          <a:xfrm flipH="1">
            <a:off x="4875213" y="3255963"/>
            <a:ext cx="903287" cy="1241425"/>
          </a:xfrm>
          <a:custGeom>
            <a:avLst/>
            <a:gdLst>
              <a:gd name="T0" fmla="*/ 580 w 580"/>
              <a:gd name="T1" fmla="*/ 0 h 798"/>
              <a:gd name="T2" fmla="*/ 578 w 580"/>
              <a:gd name="T3" fmla="*/ 90 h 798"/>
              <a:gd name="T4" fmla="*/ 568 w 580"/>
              <a:gd name="T5" fmla="*/ 174 h 798"/>
              <a:gd name="T6" fmla="*/ 552 w 580"/>
              <a:gd name="T7" fmla="*/ 252 h 798"/>
              <a:gd name="T8" fmla="*/ 526 w 580"/>
              <a:gd name="T9" fmla="*/ 324 h 798"/>
              <a:gd name="T10" fmla="*/ 494 w 580"/>
              <a:gd name="T11" fmla="*/ 390 h 798"/>
              <a:gd name="T12" fmla="*/ 452 w 580"/>
              <a:gd name="T13" fmla="*/ 450 h 798"/>
              <a:gd name="T14" fmla="*/ 402 w 580"/>
              <a:gd name="T15" fmla="*/ 508 h 798"/>
              <a:gd name="T16" fmla="*/ 342 w 580"/>
              <a:gd name="T17" fmla="*/ 560 h 798"/>
              <a:gd name="T18" fmla="*/ 270 w 580"/>
              <a:gd name="T19" fmla="*/ 610 h 798"/>
              <a:gd name="T20" fmla="*/ 188 w 580"/>
              <a:gd name="T21" fmla="*/ 656 h 798"/>
              <a:gd name="T22" fmla="*/ 188 w 580"/>
              <a:gd name="T23" fmla="*/ 798 h 798"/>
              <a:gd name="T24" fmla="*/ 0 w 580"/>
              <a:gd name="T25" fmla="*/ 514 h 798"/>
              <a:gd name="T26" fmla="*/ 188 w 580"/>
              <a:gd name="T27" fmla="*/ 230 h 798"/>
              <a:gd name="T28" fmla="*/ 188 w 580"/>
              <a:gd name="T29" fmla="*/ 372 h 798"/>
              <a:gd name="T30" fmla="*/ 224 w 580"/>
              <a:gd name="T31" fmla="*/ 368 h 798"/>
              <a:gd name="T32" fmla="*/ 264 w 580"/>
              <a:gd name="T33" fmla="*/ 356 h 798"/>
              <a:gd name="T34" fmla="*/ 306 w 580"/>
              <a:gd name="T35" fmla="*/ 336 h 798"/>
              <a:gd name="T36" fmla="*/ 348 w 580"/>
              <a:gd name="T37" fmla="*/ 310 h 798"/>
              <a:gd name="T38" fmla="*/ 392 w 580"/>
              <a:gd name="T39" fmla="*/ 280 h 798"/>
              <a:gd name="T40" fmla="*/ 432 w 580"/>
              <a:gd name="T41" fmla="*/ 246 h 798"/>
              <a:gd name="T42" fmla="*/ 472 w 580"/>
              <a:gd name="T43" fmla="*/ 208 h 798"/>
              <a:gd name="T44" fmla="*/ 506 w 580"/>
              <a:gd name="T45" fmla="*/ 166 h 798"/>
              <a:gd name="T46" fmla="*/ 536 w 580"/>
              <a:gd name="T47" fmla="*/ 124 h 798"/>
              <a:gd name="T48" fmla="*/ 558 w 580"/>
              <a:gd name="T49" fmla="*/ 82 h 798"/>
              <a:gd name="T50" fmla="*/ 574 w 580"/>
              <a:gd name="T51" fmla="*/ 40 h 798"/>
              <a:gd name="T52" fmla="*/ 578 w 580"/>
              <a:gd name="T53" fmla="*/ 0 h 798"/>
              <a:gd name="T54" fmla="*/ 580 w 580"/>
              <a:gd name="T55" fmla="*/ 0 h 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a:defRPr/>
            </a:pPr>
            <a:endParaRPr lang="zh-CN" altLang="en-US"/>
          </a:p>
        </p:txBody>
      </p:sp>
      <p:grpSp>
        <p:nvGrpSpPr>
          <p:cNvPr id="92171" name="Group 9"/>
          <p:cNvGrpSpPr>
            <a:grpSpLocks/>
          </p:cNvGrpSpPr>
          <p:nvPr/>
        </p:nvGrpSpPr>
        <p:grpSpPr bwMode="auto">
          <a:xfrm>
            <a:off x="3048000" y="1628775"/>
            <a:ext cx="2998788" cy="1601788"/>
            <a:chOff x="0" y="0"/>
            <a:chExt cx="1889" cy="1009"/>
          </a:xfrm>
        </p:grpSpPr>
        <p:grpSp>
          <p:nvGrpSpPr>
            <p:cNvPr id="92174" name="Group 10"/>
            <p:cNvGrpSpPr>
              <a:grpSpLocks/>
            </p:cNvGrpSpPr>
            <p:nvPr/>
          </p:nvGrpSpPr>
          <p:grpSpPr bwMode="auto">
            <a:xfrm>
              <a:off x="0" y="90"/>
              <a:ext cx="1889" cy="919"/>
              <a:chOff x="0" y="0"/>
              <a:chExt cx="1926" cy="937"/>
            </a:xfrm>
          </p:grpSpPr>
          <p:sp>
            <p:nvSpPr>
              <p:cNvPr id="22" name="Oval 11"/>
              <p:cNvSpPr>
                <a:spLocks noChangeArrowheads="1"/>
              </p:cNvSpPr>
              <p:nvPr/>
            </p:nvSpPr>
            <p:spPr bwMode="auto">
              <a:xfrm>
                <a:off x="21" y="30"/>
                <a:ext cx="1905" cy="907"/>
              </a:xfrm>
              <a:prstGeom prst="ellipse">
                <a:avLst/>
              </a:prstGeom>
              <a:gradFill rotWithShape="1">
                <a:gsLst>
                  <a:gs pos="0">
                    <a:schemeClr val="hlink"/>
                  </a:gs>
                  <a:gs pos="100000">
                    <a:schemeClr val="hlink">
                      <a:gamma/>
                      <a:shade val="48627"/>
                      <a:invGamma/>
                    </a:schemeClr>
                  </a:gs>
                </a:gsLst>
                <a:lin ang="270000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sp>
            <p:nvSpPr>
              <p:cNvPr id="23" name="Oval 12"/>
              <p:cNvSpPr>
                <a:spLocks noChangeArrowheads="1"/>
              </p:cNvSpPr>
              <p:nvPr/>
            </p:nvSpPr>
            <p:spPr bwMode="auto">
              <a:xfrm>
                <a:off x="0" y="0"/>
                <a:ext cx="1905" cy="907"/>
              </a:xfrm>
              <a:prstGeom prst="ellipse">
                <a:avLst/>
              </a:prstGeom>
              <a:gradFill rotWithShape="1">
                <a:gsLst>
                  <a:gs pos="0">
                    <a:schemeClr val="hlink">
                      <a:gamma/>
                      <a:tint val="44314"/>
                      <a:invGamma/>
                    </a:schemeClr>
                  </a:gs>
                  <a:gs pos="100000">
                    <a:schemeClr val="hlink"/>
                  </a:gs>
                </a:gsLst>
                <a:lin ang="270000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defRPr/>
                </a:pPr>
                <a:endParaRPr lang="zh-CN" altLang="en-US"/>
              </a:p>
            </p:txBody>
          </p:sp>
        </p:grpSp>
        <p:sp>
          <p:nvSpPr>
            <p:cNvPr id="15" name="Oval 13"/>
            <p:cNvSpPr>
              <a:spLocks noChangeArrowheads="1"/>
            </p:cNvSpPr>
            <p:nvPr/>
          </p:nvSpPr>
          <p:spPr bwMode="auto">
            <a:xfrm>
              <a:off x="89" y="0"/>
              <a:ext cx="1691" cy="845"/>
            </a:xfrm>
            <a:prstGeom prst="ellipse">
              <a:avLst/>
            </a:prstGeom>
            <a:gradFill rotWithShape="1">
              <a:gsLst>
                <a:gs pos="0">
                  <a:schemeClr val="accent1">
                    <a:gamma/>
                    <a:shade val="46275"/>
                    <a:invGamma/>
                  </a:schemeClr>
                </a:gs>
                <a:gs pos="100000">
                  <a:schemeClr val="accent1"/>
                </a:gs>
              </a:gsLst>
              <a:lin ang="270000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pPr>
                <a:defRPr/>
              </a:pPr>
              <a:endParaRPr lang="zh-CN" altLang="en-US"/>
            </a:p>
          </p:txBody>
        </p:sp>
        <p:sp>
          <p:nvSpPr>
            <p:cNvPr id="16" name="Oval 14"/>
            <p:cNvSpPr>
              <a:spLocks noChangeArrowheads="1"/>
            </p:cNvSpPr>
            <p:nvPr/>
          </p:nvSpPr>
          <p:spPr bwMode="auto">
            <a:xfrm>
              <a:off x="111" y="5"/>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pPr>
                <a:defRPr/>
              </a:pPr>
              <a:endParaRPr lang="zh-CN" altLang="en-US"/>
            </a:p>
          </p:txBody>
        </p:sp>
        <p:sp>
          <p:nvSpPr>
            <p:cNvPr id="18" name="Oval 15"/>
            <p:cNvSpPr>
              <a:spLocks noChangeArrowheads="1"/>
            </p:cNvSpPr>
            <p:nvPr/>
          </p:nvSpPr>
          <p:spPr bwMode="auto">
            <a:xfrm>
              <a:off x="128" y="13"/>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pPr>
                <a:defRPr/>
              </a:pPr>
              <a:endParaRPr lang="zh-CN" altLang="en-US"/>
            </a:p>
          </p:txBody>
        </p:sp>
        <p:sp>
          <p:nvSpPr>
            <p:cNvPr id="21" name="Oval 16"/>
            <p:cNvSpPr>
              <a:spLocks noChangeArrowheads="1"/>
            </p:cNvSpPr>
            <p:nvPr/>
          </p:nvSpPr>
          <p:spPr bwMode="auto">
            <a:xfrm>
              <a:off x="211" y="30"/>
              <a:ext cx="1382" cy="624"/>
            </a:xfrm>
            <a:prstGeom prst="ellipse">
              <a:avLst/>
            </a:prstGeom>
            <a:gradFill rotWithShape="1">
              <a:gsLst>
                <a:gs pos="0">
                  <a:schemeClr val="accent1">
                    <a:gamma/>
                    <a:tint val="0"/>
                    <a:invGamma/>
                  </a:schemeClr>
                </a:gs>
                <a:gs pos="100000">
                  <a:schemeClr val="accent1">
                    <a:alpha val="37999"/>
                  </a:schemeClr>
                </a:gs>
              </a:gsLst>
              <a:lin ang="2700000" scaled="1"/>
            </a:gra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eaVert" wrap="none" anchor="ctr"/>
            <a:lstStyle/>
            <a:p>
              <a:pPr>
                <a:defRPr/>
              </a:pPr>
              <a:endParaRPr lang="zh-CN" altLang="en-US"/>
            </a:p>
          </p:txBody>
        </p:sp>
      </p:grpSp>
      <p:sp>
        <p:nvSpPr>
          <p:cNvPr id="92172" name="Text Box 17"/>
          <p:cNvSpPr txBox="1">
            <a:spLocks noChangeArrowheads="1"/>
          </p:cNvSpPr>
          <p:nvPr/>
        </p:nvSpPr>
        <p:spPr bwMode="auto">
          <a:xfrm>
            <a:off x="3436938" y="1989138"/>
            <a:ext cx="2127250" cy="8302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a:r>
              <a:rPr lang="zh-CN" altLang="en-US" sz="2400">
                <a:latin typeface="微软雅黑" pitchFamily="34" charset="-122"/>
                <a:ea typeface="微软雅黑" pitchFamily="34" charset="-122"/>
                <a:cs typeface="Arial" charset="0"/>
              </a:rPr>
              <a:t> 最终成品检验</a:t>
            </a:r>
            <a:endParaRPr lang="en-US" altLang="zh-CN" sz="2400">
              <a:latin typeface="微软雅黑" pitchFamily="34" charset="-122"/>
              <a:ea typeface="微软雅黑" pitchFamily="34" charset="-122"/>
              <a:cs typeface="Arial" charset="0"/>
            </a:endParaRPr>
          </a:p>
          <a:p>
            <a:pPr algn="ctr"/>
            <a:r>
              <a:rPr lang="zh-CN" altLang="en-US" sz="2400">
                <a:latin typeface="微软雅黑" pitchFamily="34" charset="-122"/>
                <a:ea typeface="微软雅黑" pitchFamily="34" charset="-122"/>
                <a:cs typeface="Arial" charset="0"/>
              </a:rPr>
              <a:t>范围</a:t>
            </a:r>
            <a:endParaRPr lang="zh-CN" altLang="zh-CN" sz="1400">
              <a:latin typeface="微软雅黑" pitchFamily="34" charset="-122"/>
              <a:ea typeface="微软雅黑" pitchFamily="34" charset="-122"/>
              <a:cs typeface="Arial" charset="0"/>
            </a:endParaRPr>
          </a:p>
        </p:txBody>
      </p:sp>
      <p:sp>
        <p:nvSpPr>
          <p:cNvPr id="92173" name="Text Box 18"/>
          <p:cNvSpPr txBox="1">
            <a:spLocks noChangeArrowheads="1"/>
          </p:cNvSpPr>
          <p:nvPr/>
        </p:nvSpPr>
        <p:spPr bwMode="auto">
          <a:xfrm>
            <a:off x="5794375" y="3810000"/>
            <a:ext cx="2816225" cy="400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zh-CN" altLang="en-US" sz="2000" b="1">
                <a:cs typeface="Arial" charset="0"/>
              </a:rPr>
              <a:t>分系统或全系统的终检</a:t>
            </a:r>
            <a:endParaRPr lang="zh-CN" altLang="zh-CN">
              <a:cs typeface="Arial" charset="0"/>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 最终成品检验</a:t>
            </a:r>
          </a:p>
        </p:txBody>
      </p:sp>
      <p:sp>
        <p:nvSpPr>
          <p:cNvPr id="93187"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93188"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93189"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93190" name="矩形 1"/>
          <p:cNvSpPr>
            <a:spLocks noChangeArrowheads="1"/>
          </p:cNvSpPr>
          <p:nvPr/>
        </p:nvSpPr>
        <p:spPr bwMode="auto">
          <a:xfrm>
            <a:off x="533400" y="1219200"/>
            <a:ext cx="8077200" cy="43545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提交最终检验</a:t>
            </a:r>
            <a:r>
              <a:rPr lang="zh-CN" altLang="en-US" sz="2800" dirty="0">
                <a:solidFill>
                  <a:srgbClr val="3333FF"/>
                </a:solidFill>
                <a:latin typeface="华文新魏" pitchFamily="2" charset="-122"/>
                <a:ea typeface="华文新魏" pitchFamily="2" charset="-122"/>
              </a:rPr>
              <a:t>的基本条件</a:t>
            </a:r>
            <a:endParaRPr lang="en-US" altLang="zh-CN" sz="900" dirty="0">
              <a:solidFill>
                <a:srgbClr val="3333FF"/>
              </a:solidFill>
              <a:latin typeface="华文新魏" pitchFamily="2" charset="-122"/>
              <a:ea typeface="华文新魏" pitchFamily="2" charset="-122"/>
            </a:endParaRPr>
          </a:p>
          <a:p>
            <a:pPr lvl="1" indent="-171450">
              <a:lnSpc>
                <a:spcPct val="150000"/>
              </a:lnSpc>
              <a:buFont typeface="Wingdings" pitchFamily="2" charset="2"/>
              <a:buChar char="Ø"/>
            </a:pPr>
            <a:endParaRPr lang="en-US" altLang="zh-CN" sz="700" dirty="0">
              <a:latin typeface="微软雅黑" pitchFamily="34" charset="-122"/>
              <a:ea typeface="微软雅黑" pitchFamily="34" charset="-122"/>
            </a:endParaRPr>
          </a:p>
          <a:p>
            <a:pPr lvl="1" indent="-171450">
              <a:lnSpc>
                <a:spcPct val="150000"/>
              </a:lnSpc>
              <a:buFont typeface="Wingdings" pitchFamily="2" charset="2"/>
              <a:buChar char="Ø"/>
            </a:pPr>
            <a:endParaRPr lang="zh-CN" altLang="en-US" sz="900" u="sng" dirty="0">
              <a:latin typeface="微软雅黑" pitchFamily="34" charset="-122"/>
              <a:ea typeface="微软雅黑" pitchFamily="34" charset="-122"/>
            </a:endParaRPr>
          </a:p>
          <a:p>
            <a:pPr marL="723900" lvl="2" indent="-368300">
              <a:lnSpc>
                <a:spcPct val="150000"/>
              </a:lnSpc>
              <a:spcBef>
                <a:spcPts val="600"/>
              </a:spcBef>
              <a:buFont typeface="Arial" charset="0"/>
              <a:buAutoNum type="arabicPeriod"/>
            </a:pPr>
            <a:r>
              <a:rPr lang="zh-CN" altLang="en-US" sz="2000" dirty="0">
                <a:latin typeface="微软雅黑" pitchFamily="34" charset="-122"/>
                <a:ea typeface="微软雅黑" pitchFamily="34" charset="-122"/>
              </a:rPr>
              <a:t>进行最终检验和试验的产晶，应列入工艺规程和质量控制卡中，做为单独的一道工序。</a:t>
            </a:r>
          </a:p>
          <a:p>
            <a:pPr marL="723900" lvl="2" indent="-368300">
              <a:lnSpc>
                <a:spcPct val="150000"/>
              </a:lnSpc>
              <a:spcBef>
                <a:spcPts val="600"/>
              </a:spcBef>
              <a:buFont typeface="Arial" charset="0"/>
              <a:buAutoNum type="arabicPeriod"/>
            </a:pPr>
            <a:r>
              <a:rPr lang="zh-CN" altLang="en-US" sz="2000" dirty="0">
                <a:latin typeface="微软雅黑" pitchFamily="34" charset="-122"/>
                <a:ea typeface="微软雅黑" pitchFamily="34" charset="-122"/>
              </a:rPr>
              <a:t>产品应按现行有效的图样、技术条件、工艺规程和质量控制卡完成全部工序，并经检验验收合格。</a:t>
            </a:r>
          </a:p>
          <a:p>
            <a:pPr marL="723900" lvl="2" indent="-368300">
              <a:lnSpc>
                <a:spcPct val="150000"/>
              </a:lnSpc>
              <a:spcBef>
                <a:spcPts val="600"/>
              </a:spcBef>
              <a:buFont typeface="Arial" charset="0"/>
              <a:buAutoNum type="arabicPeriod"/>
            </a:pPr>
            <a:r>
              <a:rPr lang="zh-CN" altLang="en-US" sz="2000" dirty="0">
                <a:latin typeface="微软雅黑" pitchFamily="34" charset="-122"/>
                <a:ea typeface="微软雅黑" pitchFamily="34" charset="-122"/>
              </a:rPr>
              <a:t>所有质量问题（含紧急放行、例外放行）和工序偏离许可，让步接收或返工返修等已安规定办理了手续。紧急放行、例外放行的问题已处理完毕，手续齐全、结论明确。</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 最终成品检验</a:t>
            </a:r>
          </a:p>
        </p:txBody>
      </p:sp>
      <p:sp>
        <p:nvSpPr>
          <p:cNvPr id="94211"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94212"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94213"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94214" name="矩形 1"/>
          <p:cNvSpPr>
            <a:spLocks noChangeArrowheads="1"/>
          </p:cNvSpPr>
          <p:nvPr/>
        </p:nvSpPr>
        <p:spPr bwMode="auto">
          <a:xfrm>
            <a:off x="533400" y="1219200"/>
            <a:ext cx="8077200" cy="3970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smtClean="0">
                <a:solidFill>
                  <a:srgbClr val="3333FF"/>
                </a:solidFill>
                <a:latin typeface="华文新魏" pitchFamily="2" charset="-122"/>
                <a:ea typeface="华文新魏" pitchFamily="2" charset="-122"/>
              </a:rPr>
              <a:t>提交最终检验</a:t>
            </a:r>
            <a:r>
              <a:rPr lang="zh-CN" altLang="en-US" sz="2800" dirty="0">
                <a:solidFill>
                  <a:srgbClr val="3333FF"/>
                </a:solidFill>
                <a:latin typeface="华文新魏" pitchFamily="2" charset="-122"/>
                <a:ea typeface="华文新魏" pitchFamily="2" charset="-122"/>
              </a:rPr>
              <a:t>的基本条件</a:t>
            </a:r>
            <a:endParaRPr lang="en-US" altLang="zh-CN" sz="900" dirty="0">
              <a:solidFill>
                <a:srgbClr val="3333FF"/>
              </a:solidFill>
              <a:latin typeface="华文新魏" pitchFamily="2" charset="-122"/>
              <a:ea typeface="华文新魏" pitchFamily="2" charset="-122"/>
            </a:endParaRPr>
          </a:p>
          <a:p>
            <a:pPr lvl="1" indent="-171450">
              <a:lnSpc>
                <a:spcPct val="150000"/>
              </a:lnSpc>
              <a:buFont typeface="Wingdings" pitchFamily="2" charset="2"/>
              <a:buChar char="Ø"/>
            </a:pPr>
            <a:endParaRPr lang="en-US" altLang="zh-CN" sz="700" dirty="0">
              <a:latin typeface="微软雅黑" pitchFamily="34" charset="-122"/>
              <a:ea typeface="微软雅黑" pitchFamily="34" charset="-122"/>
            </a:endParaRPr>
          </a:p>
          <a:p>
            <a:pPr lvl="1" indent="-171450">
              <a:lnSpc>
                <a:spcPct val="150000"/>
              </a:lnSpc>
              <a:buFont typeface="Wingdings" pitchFamily="2" charset="2"/>
              <a:buChar char="Ø"/>
            </a:pPr>
            <a:endParaRPr lang="zh-CN" altLang="en-US" sz="900" u="sng" dirty="0">
              <a:latin typeface="微软雅黑" pitchFamily="34" charset="-122"/>
              <a:ea typeface="微软雅黑" pitchFamily="34" charset="-122"/>
            </a:endParaRPr>
          </a:p>
          <a:p>
            <a:pPr marL="723900" lvl="2" indent="-368300">
              <a:lnSpc>
                <a:spcPct val="150000"/>
              </a:lnSpc>
              <a:spcBef>
                <a:spcPts val="600"/>
              </a:spcBef>
              <a:buFont typeface="Arial" charset="0"/>
              <a:buAutoNum type="arabicPeriod" startAt="4"/>
            </a:pPr>
            <a:r>
              <a:rPr lang="zh-CN" altLang="en-US" sz="2000" dirty="0">
                <a:latin typeface="微软雅黑" pitchFamily="34" charset="-122"/>
                <a:ea typeface="微软雅黑" pitchFamily="34" charset="-122"/>
              </a:rPr>
              <a:t>各类更改都已按规定执行，处理完毕，并经检验合格。</a:t>
            </a:r>
          </a:p>
          <a:p>
            <a:pPr marL="723900" lvl="2" indent="-368300">
              <a:lnSpc>
                <a:spcPct val="150000"/>
              </a:lnSpc>
              <a:spcBef>
                <a:spcPts val="600"/>
              </a:spcBef>
              <a:buFont typeface="Arial" charset="0"/>
              <a:buAutoNum type="arabicPeriod" startAt="4"/>
            </a:pPr>
            <a:r>
              <a:rPr lang="zh-CN" altLang="en-US" sz="2000" dirty="0">
                <a:latin typeface="微软雅黑" pitchFamily="34" charset="-122"/>
                <a:ea typeface="微软雅黑" pitchFamily="34" charset="-122"/>
              </a:rPr>
              <a:t>按航天产品多余物的控制要求，清理多余物和清点工具的工作已进行完毕。</a:t>
            </a:r>
          </a:p>
          <a:p>
            <a:pPr marL="723900" lvl="2" indent="-368300">
              <a:lnSpc>
                <a:spcPct val="150000"/>
              </a:lnSpc>
              <a:spcBef>
                <a:spcPts val="600"/>
              </a:spcBef>
              <a:buFont typeface="Arial" charset="0"/>
              <a:buAutoNum type="arabicPeriod" startAt="4"/>
            </a:pPr>
            <a:r>
              <a:rPr lang="zh-CN" altLang="en-US" sz="2000" dirty="0">
                <a:latin typeface="微软雅黑" pitchFamily="34" charset="-122"/>
                <a:ea typeface="微软雅黑" pitchFamily="34" charset="-122"/>
              </a:rPr>
              <a:t>产品验收凭证、标识和检验（试验）记录齐全、填写正确、签署完整、无遗留问题。</a:t>
            </a:r>
          </a:p>
          <a:p>
            <a:pPr marL="723900" lvl="2" indent="-368300">
              <a:lnSpc>
                <a:spcPct val="150000"/>
              </a:lnSpc>
              <a:spcBef>
                <a:spcPts val="600"/>
              </a:spcBef>
              <a:buFont typeface="Arial" charset="0"/>
              <a:buAutoNum type="arabicPeriod" startAt="4"/>
            </a:pPr>
            <a:r>
              <a:rPr lang="zh-CN" altLang="en-US" sz="2000" dirty="0">
                <a:latin typeface="微软雅黑" pitchFamily="34" charset="-122"/>
                <a:ea typeface="微软雅黑" pitchFamily="34" charset="-122"/>
              </a:rPr>
              <a:t>随产品交付的配套产品及备附件文件齐全、正确。</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dirty="0" smtClean="0">
                <a:solidFill>
                  <a:schemeClr val="accent2"/>
                </a:solidFill>
                <a:latin typeface="华文新魏" pitchFamily="2" charset="-122"/>
                <a:ea typeface="华文新魏" pitchFamily="2" charset="-122"/>
              </a:rPr>
              <a:t> 最终成品检验</a:t>
            </a:r>
          </a:p>
        </p:txBody>
      </p:sp>
      <p:sp>
        <p:nvSpPr>
          <p:cNvPr id="95235"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95236"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95237"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95238" name="矩形 1"/>
          <p:cNvSpPr>
            <a:spLocks noChangeArrowheads="1"/>
          </p:cNvSpPr>
          <p:nvPr/>
        </p:nvSpPr>
        <p:spPr bwMode="auto">
          <a:xfrm>
            <a:off x="533400" y="1219200"/>
            <a:ext cx="8077200" cy="4762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 成品检验的要求</a:t>
            </a:r>
            <a:endParaRPr lang="en-US" altLang="zh-CN" sz="900" dirty="0">
              <a:solidFill>
                <a:srgbClr val="3333FF"/>
              </a:solidFill>
              <a:latin typeface="华文新魏" pitchFamily="2" charset="-122"/>
              <a:ea typeface="华文新魏" pitchFamily="2" charset="-122"/>
            </a:endParaRPr>
          </a:p>
          <a:p>
            <a:pPr lvl="1" indent="-171450">
              <a:lnSpc>
                <a:spcPct val="150000"/>
              </a:lnSpc>
              <a:buFont typeface="Wingdings" pitchFamily="2" charset="2"/>
              <a:buChar char="Ø"/>
            </a:pPr>
            <a:endParaRPr lang="en-US" altLang="zh-CN" sz="700" dirty="0">
              <a:latin typeface="微软雅黑" pitchFamily="34" charset="-122"/>
              <a:ea typeface="微软雅黑" pitchFamily="34" charset="-122"/>
            </a:endParaRPr>
          </a:p>
          <a:p>
            <a:pPr marL="812800" lvl="2" indent="-457200">
              <a:lnSpc>
                <a:spcPct val="150000"/>
              </a:lnSpc>
              <a:spcBef>
                <a:spcPts val="600"/>
              </a:spcBef>
              <a:buFont typeface="Arial" charset="0"/>
              <a:buAutoNum type="arabicPeriod"/>
            </a:pPr>
            <a:r>
              <a:rPr lang="zh-CN" altLang="en-US" sz="2000" dirty="0">
                <a:latin typeface="微软雅黑" pitchFamily="34" charset="-122"/>
                <a:ea typeface="微软雅黑" pitchFamily="34" charset="-122"/>
              </a:rPr>
              <a:t>产品所有加工（含试验、测试）</a:t>
            </a:r>
            <a:r>
              <a:rPr lang="zh-CN" altLang="en-US" sz="2000" b="1" dirty="0">
                <a:solidFill>
                  <a:srgbClr val="FF0000"/>
                </a:solidFill>
                <a:latin typeface="微软雅黑" pitchFamily="34" charset="-122"/>
                <a:ea typeface="微软雅黑" pitchFamily="34" charset="-122"/>
              </a:rPr>
              <a:t>工序完成</a:t>
            </a:r>
            <a:r>
              <a:rPr lang="zh-CN" altLang="en-US" sz="2000" dirty="0">
                <a:latin typeface="微软雅黑" pitchFamily="34" charset="-122"/>
                <a:ea typeface="微软雅黑" pitchFamily="34" charset="-122"/>
              </a:rPr>
              <a:t>；</a:t>
            </a:r>
          </a:p>
          <a:p>
            <a:pPr marL="812800" lvl="2" indent="-457200">
              <a:lnSpc>
                <a:spcPct val="150000"/>
              </a:lnSpc>
              <a:spcBef>
                <a:spcPts val="600"/>
              </a:spcBef>
              <a:buFont typeface="Arial" charset="0"/>
              <a:buAutoNum type="arabicPeriod"/>
            </a:pPr>
            <a:r>
              <a:rPr lang="zh-CN" altLang="en-US" sz="2000" dirty="0">
                <a:latin typeface="微软雅黑" pitchFamily="34" charset="-122"/>
                <a:ea typeface="微软雅黑" pitchFamily="34" charset="-122"/>
              </a:rPr>
              <a:t>提交最终检验的产品应</a:t>
            </a:r>
            <a:r>
              <a:rPr lang="zh-CN" altLang="en-US" sz="2000" b="1" dirty="0">
                <a:solidFill>
                  <a:srgbClr val="FF0000"/>
                </a:solidFill>
                <a:latin typeface="微软雅黑" pitchFamily="34" charset="-122"/>
                <a:ea typeface="微软雅黑" pitchFamily="34" charset="-122"/>
              </a:rPr>
              <a:t>满足</a:t>
            </a:r>
            <a:r>
              <a:rPr lang="zh-CN" altLang="en-US" sz="2000" dirty="0">
                <a:latin typeface="微软雅黑" pitchFamily="34" charset="-122"/>
                <a:ea typeface="微软雅黑" pitchFamily="34" charset="-122"/>
              </a:rPr>
              <a:t>最终检验的</a:t>
            </a:r>
            <a:r>
              <a:rPr lang="zh-CN" altLang="en-US" sz="2000" b="1" dirty="0">
                <a:solidFill>
                  <a:srgbClr val="FF0000"/>
                </a:solidFill>
                <a:latin typeface="微软雅黑" pitchFamily="34" charset="-122"/>
                <a:ea typeface="微软雅黑" pitchFamily="34" charset="-122"/>
              </a:rPr>
              <a:t>基本条件</a:t>
            </a:r>
            <a:r>
              <a:rPr lang="zh-CN" altLang="en-US" sz="2000" dirty="0">
                <a:latin typeface="微软雅黑" pitchFamily="34" charset="-122"/>
                <a:ea typeface="微软雅黑" pitchFamily="34" charset="-122"/>
              </a:rPr>
              <a:t>，否则检验人员有权拒绝验收产品（报告检验部门批准）。</a:t>
            </a:r>
          </a:p>
          <a:p>
            <a:pPr marL="812800" lvl="2" indent="-457200">
              <a:lnSpc>
                <a:spcPct val="150000"/>
              </a:lnSpc>
              <a:spcBef>
                <a:spcPts val="600"/>
              </a:spcBef>
              <a:buFont typeface="Arial" charset="0"/>
              <a:buAutoNum type="arabicPeriod"/>
            </a:pPr>
            <a:r>
              <a:rPr lang="zh-CN" altLang="en-US" sz="2000" dirty="0">
                <a:latin typeface="微软雅黑" pitchFamily="34" charset="-122"/>
                <a:ea typeface="微软雅黑" pitchFamily="34" charset="-122"/>
              </a:rPr>
              <a:t>最终产品的检验人员按验收依据对校验产品进行</a:t>
            </a:r>
            <a:r>
              <a:rPr lang="zh-CN" altLang="en-US" sz="2000" b="1" dirty="0">
                <a:solidFill>
                  <a:srgbClr val="FF0000"/>
                </a:solidFill>
                <a:latin typeface="微软雅黑" pitchFamily="34" charset="-122"/>
                <a:ea typeface="微软雅黑" pitchFamily="34" charset="-122"/>
              </a:rPr>
              <a:t>总检查</a:t>
            </a:r>
            <a:r>
              <a:rPr lang="zh-CN" altLang="en-US" sz="2000" dirty="0">
                <a:latin typeface="微软雅黑" pitchFamily="34" charset="-122"/>
                <a:ea typeface="微软雅黑" pitchFamily="34" charset="-122"/>
              </a:rPr>
              <a:t>，发现问题及时记录，必要时对大型复杂产品可组织总检查小组（包括工艺员，操作员，技术负责人等）对产品进行</a:t>
            </a:r>
            <a:r>
              <a:rPr lang="zh-CN" altLang="en-US" sz="2000" b="1" dirty="0">
                <a:solidFill>
                  <a:srgbClr val="FF0000"/>
                </a:solidFill>
                <a:latin typeface="微软雅黑" pitchFamily="34" charset="-122"/>
                <a:ea typeface="微软雅黑" pitchFamily="34" charset="-122"/>
              </a:rPr>
              <a:t>联合总检查</a:t>
            </a:r>
            <a:r>
              <a:rPr lang="zh-CN" altLang="en-US" sz="2000" dirty="0">
                <a:latin typeface="微软雅黑" pitchFamily="34" charset="-122"/>
                <a:ea typeface="微软雅黑" pitchFamily="34" charset="-122"/>
              </a:rPr>
              <a:t>。</a:t>
            </a:r>
          </a:p>
          <a:p>
            <a:pPr marL="812800" lvl="2" indent="-457200">
              <a:lnSpc>
                <a:spcPct val="150000"/>
              </a:lnSpc>
              <a:spcBef>
                <a:spcPts val="600"/>
              </a:spcBef>
              <a:buFont typeface="Arial" charset="0"/>
              <a:buAutoNum type="arabicPeriod"/>
            </a:pPr>
            <a:r>
              <a:rPr lang="zh-CN" altLang="en-US" sz="2000" dirty="0">
                <a:latin typeface="微软雅黑" pitchFamily="34" charset="-122"/>
                <a:ea typeface="微软雅黑" pitchFamily="34" charset="-122"/>
              </a:rPr>
              <a:t>经最终检验合格并有识别标志的产品才能</a:t>
            </a:r>
            <a:r>
              <a:rPr lang="zh-CN" altLang="en-US" sz="2000" b="1" dirty="0">
                <a:solidFill>
                  <a:srgbClr val="FF0000"/>
                </a:solidFill>
                <a:latin typeface="微软雅黑" pitchFamily="34" charset="-122"/>
                <a:ea typeface="微软雅黑" pitchFamily="34" charset="-122"/>
              </a:rPr>
              <a:t>交付</a:t>
            </a:r>
            <a:r>
              <a:rPr lang="zh-CN" altLang="en-US" sz="2000" dirty="0">
                <a:latin typeface="微软雅黑" pitchFamily="34" charset="-122"/>
                <a:ea typeface="微软雅黑" pitchFamily="34" charset="-122"/>
              </a:rPr>
              <a:t>。</a:t>
            </a:r>
            <a:endParaRPr lang="en-US" altLang="zh-CN" sz="2000" dirty="0">
              <a:latin typeface="微软雅黑" pitchFamily="34" charset="-122"/>
              <a:ea typeface="微软雅黑" pitchFamily="34" charset="-122"/>
            </a:endParaRPr>
          </a:p>
          <a:p>
            <a:pPr marL="812800" lvl="2" indent="-457200">
              <a:lnSpc>
                <a:spcPct val="150000"/>
              </a:lnSpc>
              <a:spcBef>
                <a:spcPts val="600"/>
              </a:spcBef>
              <a:buFont typeface="Arial" charset="0"/>
              <a:buAutoNum type="arabicPeriod"/>
            </a:pPr>
            <a:r>
              <a:rPr lang="zh-CN" altLang="en-US" sz="2000" dirty="0">
                <a:latin typeface="微软雅黑" pitchFamily="34" charset="-122"/>
                <a:ea typeface="微软雅黑" pitchFamily="34" charset="-122"/>
              </a:rPr>
              <a:t>有</a:t>
            </a:r>
            <a:r>
              <a:rPr lang="zh-CN" altLang="en-US" sz="2000" b="1" dirty="0">
                <a:solidFill>
                  <a:srgbClr val="FF0000"/>
                </a:solidFill>
                <a:latin typeface="微软雅黑" pitchFamily="34" charset="-122"/>
                <a:ea typeface="微软雅黑" pitchFamily="34" charset="-122"/>
              </a:rPr>
              <a:t>军检</a:t>
            </a:r>
            <a:r>
              <a:rPr lang="zh-CN" altLang="en-US" sz="2000" dirty="0">
                <a:latin typeface="微软雅黑" pitchFamily="34" charset="-122"/>
                <a:ea typeface="微软雅黑" pitchFamily="34" charset="-122"/>
              </a:rPr>
              <a:t>要求的，还应按照军检项目表提交“军检申请单”。</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lgn="l" eaLnBrk="1" hangingPunct="1"/>
            <a:r>
              <a:rPr lang="zh-CN" altLang="zh-CN" sz="4000" dirty="0">
                <a:solidFill>
                  <a:schemeClr val="accent2"/>
                </a:solidFill>
                <a:latin typeface="华文新魏" pitchFamily="2" charset="-122"/>
                <a:ea typeface="华文新魏" pitchFamily="2" charset="-122"/>
              </a:rPr>
              <a:t>成品</a:t>
            </a:r>
            <a:r>
              <a:rPr lang="zh-CN" altLang="en-US" sz="4000" dirty="0">
                <a:solidFill>
                  <a:schemeClr val="accent2"/>
                </a:solidFill>
                <a:latin typeface="华文新魏" pitchFamily="2" charset="-122"/>
                <a:ea typeface="华文新魏" pitchFamily="2" charset="-122"/>
              </a:rPr>
              <a:t>检验</a:t>
            </a:r>
          </a:p>
        </p:txBody>
      </p:sp>
      <p:sp>
        <p:nvSpPr>
          <p:cNvPr id="3" name="内容占位符 2"/>
          <p:cNvSpPr>
            <a:spLocks noGrp="1"/>
          </p:cNvSpPr>
          <p:nvPr>
            <p:ph idx="1"/>
          </p:nvPr>
        </p:nvSpPr>
        <p:spPr>
          <a:xfrm>
            <a:off x="457200" y="1143000"/>
            <a:ext cx="8229600" cy="4525963"/>
          </a:xfrm>
        </p:spPr>
        <p:txBody>
          <a:bodyPr>
            <a:normAutofit/>
          </a:bodyPr>
          <a:lstStyle/>
          <a:p>
            <a:pPr>
              <a:spcBef>
                <a:spcPct val="0"/>
              </a:spcBef>
              <a:buFont typeface="Wingdings" pitchFamily="2" charset="2"/>
              <a:buChar char="p"/>
            </a:pPr>
            <a:r>
              <a:rPr lang="zh-CN" altLang="zh-CN" sz="3000" kern="1200" dirty="0">
                <a:solidFill>
                  <a:srgbClr val="3333FF"/>
                </a:solidFill>
                <a:latin typeface="华文新魏" pitchFamily="2" charset="-122"/>
                <a:ea typeface="华文新魏" pitchFamily="2" charset="-122"/>
              </a:rPr>
              <a:t>总则</a:t>
            </a:r>
          </a:p>
          <a:p>
            <a:pPr marL="457200" lvl="1" indent="-457200">
              <a:lnSpc>
                <a:spcPct val="150000"/>
              </a:lnSpc>
              <a:spcBef>
                <a:spcPct val="0"/>
              </a:spcBef>
              <a:buFont typeface="Wingdings" pitchFamily="2" charset="2"/>
              <a:buChar char="Ø"/>
            </a:pPr>
            <a:r>
              <a:rPr lang="zh-CN" altLang="zh-CN" sz="2000" kern="1200" dirty="0">
                <a:latin typeface="微软雅黑" pitchFamily="34" charset="-122"/>
                <a:ea typeface="微软雅黑" pitchFamily="34" charset="-122"/>
                <a:cs typeface="+mn-cs"/>
              </a:rPr>
              <a:t>所有规定的进货检验、半成品测量和监控均完成，并合格后才能进行成品的检验和测量。</a:t>
            </a:r>
            <a:endParaRPr lang="en-US" altLang="zh-CN" sz="2000" kern="1200" dirty="0">
              <a:latin typeface="微软雅黑" pitchFamily="34" charset="-122"/>
              <a:ea typeface="微软雅黑" pitchFamily="34" charset="-122"/>
              <a:cs typeface="+mn-cs"/>
            </a:endParaRPr>
          </a:p>
          <a:p>
            <a:pPr>
              <a:spcBef>
                <a:spcPct val="0"/>
              </a:spcBef>
              <a:buFont typeface="Wingdings" pitchFamily="2" charset="2"/>
              <a:buChar char="p"/>
            </a:pPr>
            <a:r>
              <a:rPr lang="zh-CN" altLang="zh-CN" sz="3000" kern="1200" dirty="0" smtClean="0">
                <a:solidFill>
                  <a:srgbClr val="3333FF"/>
                </a:solidFill>
                <a:latin typeface="华文新魏" pitchFamily="2" charset="-122"/>
                <a:ea typeface="华文新魏" pitchFamily="2" charset="-122"/>
              </a:rPr>
              <a:t>检验</a:t>
            </a:r>
            <a:r>
              <a:rPr lang="zh-CN" altLang="zh-CN" sz="3000" kern="1200" dirty="0">
                <a:solidFill>
                  <a:srgbClr val="3333FF"/>
                </a:solidFill>
                <a:latin typeface="华文新魏" pitchFamily="2" charset="-122"/>
                <a:ea typeface="华文新魏" pitchFamily="2" charset="-122"/>
              </a:rPr>
              <a:t>过程</a:t>
            </a:r>
          </a:p>
          <a:p>
            <a:pPr marL="447675" lvl="1" indent="-447675">
              <a:lnSpc>
                <a:spcPct val="150000"/>
              </a:lnSpc>
              <a:spcBef>
                <a:spcPct val="0"/>
              </a:spcBef>
              <a:buFont typeface="Wingdings" pitchFamily="2" charset="2"/>
              <a:buChar char="Ø"/>
            </a:pPr>
            <a:r>
              <a:rPr lang="zh-CN" altLang="zh-CN" sz="2000" kern="1200" dirty="0" smtClean="0">
                <a:latin typeface="微软雅黑" pitchFamily="34" charset="-122"/>
                <a:ea typeface="微软雅黑" pitchFamily="34" charset="-122"/>
                <a:cs typeface="+mn-cs"/>
              </a:rPr>
              <a:t>质量管理部门</a:t>
            </a:r>
            <a:r>
              <a:rPr lang="zh-CN" altLang="zh-CN" sz="2000" b="1" kern="1200" dirty="0" smtClean="0">
                <a:latin typeface="微软雅黑" pitchFamily="34" charset="-122"/>
                <a:ea typeface="微软雅黑" pitchFamily="34" charset="-122"/>
                <a:cs typeface="+mn-cs"/>
              </a:rPr>
              <a:t>组织</a:t>
            </a:r>
            <a:r>
              <a:rPr lang="zh-CN" altLang="zh-CN" sz="2000" kern="1200" dirty="0">
                <a:latin typeface="微软雅黑" pitchFamily="34" charset="-122"/>
                <a:ea typeface="微软雅黑" pitchFamily="34" charset="-122"/>
                <a:cs typeface="+mn-cs"/>
              </a:rPr>
              <a:t>检测组依据产品接收</a:t>
            </a:r>
            <a:r>
              <a:rPr lang="zh-CN" altLang="zh-CN" sz="2000" kern="1200" dirty="0" smtClean="0">
                <a:latin typeface="微软雅黑" pitchFamily="34" charset="-122"/>
                <a:ea typeface="微软雅黑" pitchFamily="34" charset="-122"/>
                <a:cs typeface="+mn-cs"/>
              </a:rPr>
              <a:t>准则进行</a:t>
            </a:r>
            <a:r>
              <a:rPr lang="zh-CN" altLang="zh-CN" sz="2000" kern="1200" dirty="0">
                <a:latin typeface="微软雅黑" pitchFamily="34" charset="-122"/>
                <a:ea typeface="微软雅黑" pitchFamily="34" charset="-122"/>
                <a:cs typeface="+mn-cs"/>
              </a:rPr>
              <a:t>检验和</a:t>
            </a:r>
            <a:r>
              <a:rPr lang="zh-CN" altLang="zh-CN" sz="2000" kern="1200" dirty="0" smtClean="0">
                <a:latin typeface="微软雅黑" pitchFamily="34" charset="-122"/>
                <a:ea typeface="微软雅黑" pitchFamily="34" charset="-122"/>
                <a:cs typeface="+mn-cs"/>
              </a:rPr>
              <a:t>测试</a:t>
            </a:r>
            <a:r>
              <a:rPr lang="zh-CN" altLang="en-US"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marL="447675" lvl="1" indent="-447675">
              <a:lnSpc>
                <a:spcPct val="150000"/>
              </a:lnSpc>
              <a:spcBef>
                <a:spcPct val="0"/>
              </a:spcBef>
              <a:buFont typeface="Wingdings" pitchFamily="2" charset="2"/>
              <a:buChar char="Ø"/>
            </a:pPr>
            <a:r>
              <a:rPr lang="zh-CN" altLang="zh-CN" sz="2000" kern="1200" dirty="0" smtClean="0">
                <a:latin typeface="微软雅黑" pitchFamily="34" charset="-122"/>
                <a:ea typeface="微软雅黑" pitchFamily="34" charset="-122"/>
                <a:cs typeface="+mn-cs"/>
              </a:rPr>
              <a:t>检测</a:t>
            </a:r>
            <a:r>
              <a:rPr lang="zh-CN" altLang="zh-CN" sz="2000" kern="1200" dirty="0">
                <a:latin typeface="微软雅黑" pitchFamily="34" charset="-122"/>
                <a:ea typeface="微软雅黑" pitchFamily="34" charset="-122"/>
                <a:cs typeface="+mn-cs"/>
              </a:rPr>
              <a:t>组按照检验规范的规定完成</a:t>
            </a:r>
            <a:r>
              <a:rPr lang="zh-CN" altLang="zh-CN" sz="2000" b="1" kern="1200" dirty="0">
                <a:latin typeface="微软雅黑" pitchFamily="34" charset="-122"/>
                <a:ea typeface="微软雅黑" pitchFamily="34" charset="-122"/>
                <a:cs typeface="+mn-cs"/>
              </a:rPr>
              <a:t>检测</a:t>
            </a:r>
            <a:r>
              <a:rPr lang="zh-CN" altLang="zh-CN" sz="2000" kern="1200" dirty="0">
                <a:latin typeface="微软雅黑" pitchFamily="34" charset="-122"/>
                <a:ea typeface="微软雅黑" pitchFamily="34" charset="-122"/>
                <a:cs typeface="+mn-cs"/>
              </a:rPr>
              <a:t>，并进行</a:t>
            </a:r>
            <a:r>
              <a:rPr lang="zh-CN" altLang="zh-CN" sz="2000" b="1" kern="1200" dirty="0">
                <a:latin typeface="微软雅黑" pitchFamily="34" charset="-122"/>
                <a:ea typeface="微软雅黑" pitchFamily="34" charset="-122"/>
                <a:cs typeface="+mn-cs"/>
              </a:rPr>
              <a:t>记录</a:t>
            </a:r>
            <a:r>
              <a:rPr lang="zh-CN" altLang="zh-CN" sz="2000" kern="1200" dirty="0" smtClean="0">
                <a:latin typeface="微软雅黑" pitchFamily="34" charset="-122"/>
                <a:ea typeface="微软雅黑" pitchFamily="34" charset="-122"/>
                <a:cs typeface="+mn-cs"/>
              </a:rPr>
              <a:t>。</a:t>
            </a:r>
            <a:endParaRPr lang="en-US" altLang="zh-CN" sz="2000" kern="1200" dirty="0" smtClean="0">
              <a:latin typeface="微软雅黑" pitchFamily="34" charset="-122"/>
              <a:ea typeface="微软雅黑" pitchFamily="34" charset="-122"/>
              <a:cs typeface="+mn-cs"/>
            </a:endParaRPr>
          </a:p>
          <a:p>
            <a:pPr marL="447675" lvl="1" indent="-447675">
              <a:lnSpc>
                <a:spcPct val="150000"/>
              </a:lnSpc>
              <a:spcBef>
                <a:spcPct val="0"/>
              </a:spcBef>
              <a:buFont typeface="Wingdings" pitchFamily="2" charset="2"/>
              <a:buChar char="Ø"/>
            </a:pPr>
            <a:r>
              <a:rPr lang="zh-CN" altLang="zh-CN" sz="2000" kern="1200" dirty="0" smtClean="0">
                <a:latin typeface="微软雅黑" pitchFamily="34" charset="-122"/>
                <a:ea typeface="微软雅黑" pitchFamily="34" charset="-122"/>
                <a:cs typeface="+mn-cs"/>
              </a:rPr>
              <a:t>经</a:t>
            </a:r>
            <a:r>
              <a:rPr lang="zh-CN" altLang="zh-CN" sz="2000" kern="1200" dirty="0">
                <a:latin typeface="微软雅黑" pitchFamily="34" charset="-122"/>
                <a:ea typeface="微软雅黑" pitchFamily="34" charset="-122"/>
                <a:cs typeface="+mn-cs"/>
              </a:rPr>
              <a:t>授权的检验员对检验结果进行</a:t>
            </a:r>
            <a:r>
              <a:rPr lang="zh-CN" altLang="zh-CN" sz="2000" b="1" kern="1200" dirty="0">
                <a:latin typeface="微软雅黑" pitchFamily="34" charset="-122"/>
                <a:ea typeface="微软雅黑" pitchFamily="34" charset="-122"/>
                <a:cs typeface="+mn-cs"/>
              </a:rPr>
              <a:t>判定</a:t>
            </a:r>
            <a:r>
              <a:rPr lang="zh-CN" altLang="zh-CN" sz="2000" kern="1200" dirty="0">
                <a:latin typeface="微软雅黑" pitchFamily="34" charset="-122"/>
                <a:ea typeface="微软雅黑" pitchFamily="34" charset="-122"/>
                <a:cs typeface="+mn-cs"/>
              </a:rPr>
              <a:t>，判定合格后，项目组凭签署完整的检测记录、检测报告到质量管理部门</a:t>
            </a:r>
            <a:r>
              <a:rPr lang="zh-CN" altLang="zh-CN" sz="2000" b="1" kern="1200" dirty="0">
                <a:latin typeface="微软雅黑" pitchFamily="34" charset="-122"/>
                <a:ea typeface="微软雅黑" pitchFamily="34" charset="-122"/>
                <a:cs typeface="+mn-cs"/>
              </a:rPr>
              <a:t>办理</a:t>
            </a:r>
            <a:r>
              <a:rPr lang="zh-CN" altLang="zh-CN" sz="2000" kern="1200" dirty="0">
                <a:latin typeface="微软雅黑" pitchFamily="34" charset="-122"/>
                <a:ea typeface="微软雅黑" pitchFamily="34" charset="-122"/>
                <a:cs typeface="+mn-cs"/>
              </a:rPr>
              <a:t>合格证、盖成品检验章</a:t>
            </a:r>
            <a:r>
              <a:rPr lang="zh-CN" altLang="en-US" sz="2000" kern="1200" dirty="0">
                <a:latin typeface="微软雅黑" pitchFamily="34" charset="-122"/>
                <a:ea typeface="微软雅黑" pitchFamily="34" charset="-122"/>
                <a:cs typeface="+mn-cs"/>
              </a:rPr>
              <a:t>。</a:t>
            </a:r>
            <a:endParaRPr lang="en-US" altLang="zh-CN" sz="2000" kern="1200" dirty="0">
              <a:latin typeface="微软雅黑" pitchFamily="34" charset="-122"/>
              <a:ea typeface="微软雅黑" pitchFamily="34" charset="-122"/>
              <a:cs typeface="+mn-cs"/>
            </a:endParaRPr>
          </a:p>
          <a:p>
            <a:pPr marL="0" indent="0">
              <a:buNone/>
            </a:pPr>
            <a:endParaRPr lang="zh-CN" altLang="zh-CN" dirty="0"/>
          </a:p>
          <a:p>
            <a:endParaRPr lang="zh-CN" altLang="en-US" dirty="0"/>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572000" y="381000"/>
            <a:ext cx="3924300" cy="57340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nvGrpSpPr>
          <p:cNvPr id="4" name="组合 3"/>
          <p:cNvGrpSpPr/>
          <p:nvPr/>
        </p:nvGrpSpPr>
        <p:grpSpPr>
          <a:xfrm>
            <a:off x="381000" y="3048000"/>
            <a:ext cx="3962400" cy="2762250"/>
            <a:chOff x="-1905000" y="4343400"/>
            <a:chExt cx="3962400" cy="2762250"/>
          </a:xfrm>
        </p:grpSpPr>
        <p:pic>
          <p:nvPicPr>
            <p:cNvPr id="3075"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905000" y="4343400"/>
              <a:ext cx="2024063" cy="2762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52387" y="4343400"/>
              <a:ext cx="2005013" cy="27257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 xmlns:p14="http://schemas.microsoft.com/office/powerpoint/2010/main" val="1418889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10" fill="hold"/>
                                        <p:tgtEl>
                                          <p:spTgt spid="3074"/>
                                        </p:tgtEl>
                                        <p:attrNameLst>
                                          <p:attrName>ppt_x</p:attrName>
                                        </p:attrNameLst>
                                      </p:cBhvr>
                                      <p:tavLst>
                                        <p:tav tm="0">
                                          <p:val>
                                            <p:strVal val="#ppt_x"/>
                                          </p:val>
                                        </p:tav>
                                        <p:tav tm="100000">
                                          <p:val>
                                            <p:strVal val="#ppt_x"/>
                                          </p:val>
                                        </p:tav>
                                      </p:tavLst>
                                    </p:anim>
                                    <p:anim calcmode="lin" valueType="num">
                                      <p:cBhvr additive="base">
                                        <p:cTn id="8" dur="1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1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标题 1"/>
          <p:cNvSpPr>
            <a:spLocks noGrp="1"/>
          </p:cNvSpPr>
          <p:nvPr>
            <p:ph type="title"/>
          </p:nvPr>
        </p:nvSpPr>
        <p:spPr bwMode="auto">
          <a:xfrm>
            <a:off x="3048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600" dirty="0" smtClean="0">
                <a:solidFill>
                  <a:schemeClr val="accent2"/>
                </a:solidFill>
                <a:latin typeface="华文新魏" pitchFamily="2" charset="-122"/>
                <a:ea typeface="华文新魏" pitchFamily="2" charset="-122"/>
              </a:rPr>
              <a:t>生产过程的质量检验</a:t>
            </a:r>
            <a:endParaRPr lang="zh-CN" altLang="en-US" sz="2800" dirty="0" smtClean="0"/>
          </a:p>
        </p:txBody>
      </p:sp>
      <p:grpSp>
        <p:nvGrpSpPr>
          <p:cNvPr id="96259" name="Group 96"/>
          <p:cNvGrpSpPr>
            <a:grpSpLocks/>
          </p:cNvGrpSpPr>
          <p:nvPr/>
        </p:nvGrpSpPr>
        <p:grpSpPr bwMode="auto">
          <a:xfrm>
            <a:off x="1057275" y="1228725"/>
            <a:ext cx="1041400" cy="1062038"/>
            <a:chOff x="1016388" y="738757"/>
            <a:chExt cx="731924" cy="747989"/>
          </a:xfrm>
        </p:grpSpPr>
        <p:grpSp>
          <p:nvGrpSpPr>
            <p:cNvPr id="96319" name="Group 51"/>
            <p:cNvGrpSpPr>
              <a:grpSpLocks/>
            </p:cNvGrpSpPr>
            <p:nvPr/>
          </p:nvGrpSpPr>
          <p:grpSpPr bwMode="auto">
            <a:xfrm>
              <a:off x="1016388" y="754823"/>
              <a:ext cx="731924" cy="731923"/>
              <a:chOff x="1704975" y="1095375"/>
              <a:chExt cx="1514475" cy="1514475"/>
            </a:xfrm>
          </p:grpSpPr>
          <p:sp>
            <p:nvSpPr>
              <p:cNvPr id="38" name="Oval 7"/>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39"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96320"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1</a:t>
              </a:r>
            </a:p>
          </p:txBody>
        </p:sp>
      </p:grpSp>
      <p:sp>
        <p:nvSpPr>
          <p:cNvPr id="40" name="Flowchart: Merge 3"/>
          <p:cNvSpPr/>
          <p:nvPr/>
        </p:nvSpPr>
        <p:spPr>
          <a:xfrm>
            <a:off x="189864"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96263" name="Rektangel 76"/>
          <p:cNvSpPr>
            <a:spLocks noChangeArrowheads="1"/>
          </p:cNvSpPr>
          <p:nvPr/>
        </p:nvSpPr>
        <p:spPr bwMode="auto">
          <a:xfrm>
            <a:off x="890588" y="1703388"/>
            <a:ext cx="1498600"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外购器材和外协件的检验</a:t>
            </a:r>
            <a:endParaRPr lang="da-DK" sz="2400">
              <a:latin typeface="华文新魏" pitchFamily="2" charset="-122"/>
              <a:ea typeface="华文新魏" pitchFamily="2" charset="-122"/>
            </a:endParaRPr>
          </a:p>
        </p:txBody>
      </p:sp>
      <p:grpSp>
        <p:nvGrpSpPr>
          <p:cNvPr id="96264" name="Group 96"/>
          <p:cNvGrpSpPr>
            <a:grpSpLocks/>
          </p:cNvGrpSpPr>
          <p:nvPr/>
        </p:nvGrpSpPr>
        <p:grpSpPr bwMode="auto">
          <a:xfrm>
            <a:off x="1057275" y="3724275"/>
            <a:ext cx="1041400" cy="1063625"/>
            <a:chOff x="1016388" y="738757"/>
            <a:chExt cx="731924" cy="747991"/>
          </a:xfrm>
        </p:grpSpPr>
        <p:grpSp>
          <p:nvGrpSpPr>
            <p:cNvPr id="96313" name="Group 51"/>
            <p:cNvGrpSpPr>
              <a:grpSpLocks/>
            </p:cNvGrpSpPr>
            <p:nvPr/>
          </p:nvGrpSpPr>
          <p:grpSpPr bwMode="auto">
            <a:xfrm>
              <a:off x="1016388" y="754824"/>
              <a:ext cx="731924" cy="731924"/>
              <a:chOff x="1704975" y="1095375"/>
              <a:chExt cx="1514475" cy="1514475"/>
            </a:xfrm>
          </p:grpSpPr>
          <p:sp>
            <p:nvSpPr>
              <p:cNvPr id="45" name="Oval 13"/>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46"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96314"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2</a:t>
              </a:r>
            </a:p>
          </p:txBody>
        </p:sp>
      </p:grpSp>
      <p:sp>
        <p:nvSpPr>
          <p:cNvPr id="47" name="Flowchart: Merge 15"/>
          <p:cNvSpPr/>
          <p:nvPr/>
        </p:nvSpPr>
        <p:spPr>
          <a:xfrm>
            <a:off x="189864"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96268" name="Rektangel 76"/>
          <p:cNvSpPr>
            <a:spLocks noChangeArrowheads="1"/>
          </p:cNvSpPr>
          <p:nvPr/>
        </p:nvSpPr>
        <p:spPr bwMode="auto">
          <a:xfrm>
            <a:off x="904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工序质量检验</a:t>
            </a:r>
            <a:endParaRPr lang="da-DK" sz="2400">
              <a:latin typeface="华文新魏" pitchFamily="2" charset="-122"/>
              <a:ea typeface="华文新魏" pitchFamily="2" charset="-122"/>
            </a:endParaRPr>
          </a:p>
        </p:txBody>
      </p:sp>
      <p:grpSp>
        <p:nvGrpSpPr>
          <p:cNvPr id="96269" name="Group 96"/>
          <p:cNvGrpSpPr>
            <a:grpSpLocks/>
          </p:cNvGrpSpPr>
          <p:nvPr/>
        </p:nvGrpSpPr>
        <p:grpSpPr bwMode="auto">
          <a:xfrm>
            <a:off x="3992563" y="1228725"/>
            <a:ext cx="1041400" cy="1062038"/>
            <a:chOff x="1016388" y="738757"/>
            <a:chExt cx="731924" cy="747989"/>
          </a:xfrm>
        </p:grpSpPr>
        <p:grpSp>
          <p:nvGrpSpPr>
            <p:cNvPr id="96307" name="Group 51"/>
            <p:cNvGrpSpPr>
              <a:grpSpLocks/>
            </p:cNvGrpSpPr>
            <p:nvPr/>
          </p:nvGrpSpPr>
          <p:grpSpPr bwMode="auto">
            <a:xfrm>
              <a:off x="1016388" y="754823"/>
              <a:ext cx="731924" cy="731923"/>
              <a:chOff x="1704975" y="1095375"/>
              <a:chExt cx="1514475" cy="1514475"/>
            </a:xfrm>
          </p:grpSpPr>
          <p:sp>
            <p:nvSpPr>
              <p:cNvPr id="52" name="Oval 20"/>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53"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96308"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3</a:t>
              </a:r>
            </a:p>
          </p:txBody>
        </p:sp>
      </p:grpSp>
      <p:sp>
        <p:nvSpPr>
          <p:cNvPr id="54" name="Flowchart: Merge 22"/>
          <p:cNvSpPr/>
          <p:nvPr/>
        </p:nvSpPr>
        <p:spPr>
          <a:xfrm>
            <a:off x="3125088"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96273" name="Rektangel 76"/>
          <p:cNvSpPr>
            <a:spLocks noChangeArrowheads="1"/>
          </p:cNvSpPr>
          <p:nvPr/>
        </p:nvSpPr>
        <p:spPr bwMode="auto">
          <a:xfrm>
            <a:off x="3825875"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最终成品检验</a:t>
            </a:r>
            <a:endParaRPr lang="da-DK" sz="2400">
              <a:latin typeface="华文新魏" pitchFamily="2" charset="-122"/>
              <a:ea typeface="华文新魏" pitchFamily="2" charset="-122"/>
            </a:endParaRPr>
          </a:p>
        </p:txBody>
      </p:sp>
      <p:grpSp>
        <p:nvGrpSpPr>
          <p:cNvPr id="96274" name="Group 96"/>
          <p:cNvGrpSpPr>
            <a:grpSpLocks/>
          </p:cNvGrpSpPr>
          <p:nvPr/>
        </p:nvGrpSpPr>
        <p:grpSpPr bwMode="auto">
          <a:xfrm>
            <a:off x="3992563" y="3724275"/>
            <a:ext cx="1041400" cy="1063625"/>
            <a:chOff x="1016388" y="738757"/>
            <a:chExt cx="731924" cy="747991"/>
          </a:xfrm>
        </p:grpSpPr>
        <p:grpSp>
          <p:nvGrpSpPr>
            <p:cNvPr id="96301" name="Group 51"/>
            <p:cNvGrpSpPr>
              <a:grpSpLocks/>
            </p:cNvGrpSpPr>
            <p:nvPr/>
          </p:nvGrpSpPr>
          <p:grpSpPr bwMode="auto">
            <a:xfrm>
              <a:off x="1016388" y="754824"/>
              <a:ext cx="731924" cy="731924"/>
              <a:chOff x="1704975" y="1095375"/>
              <a:chExt cx="1514475" cy="1514475"/>
            </a:xfrm>
          </p:grpSpPr>
          <p:sp>
            <p:nvSpPr>
              <p:cNvPr id="59" name="Oval 27"/>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60" name="Oval 4"/>
              <p:cNvSpPr/>
              <p:nvPr/>
            </p:nvSpPr>
            <p:spPr>
              <a:xfrm>
                <a:off x="1781186" y="1143011"/>
                <a:ext cx="1362055" cy="1362054"/>
              </a:xfrm>
              <a:prstGeom prst="ellipse">
                <a:avLst/>
              </a:prstGeom>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96302"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4</a:t>
              </a:r>
            </a:p>
          </p:txBody>
        </p:sp>
      </p:grpSp>
      <p:sp>
        <p:nvSpPr>
          <p:cNvPr id="61" name="Flowchart: Merge 29"/>
          <p:cNvSpPr/>
          <p:nvPr/>
        </p:nvSpPr>
        <p:spPr>
          <a:xfrm>
            <a:off x="3125088"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96278" name="Rektangel 76"/>
          <p:cNvSpPr>
            <a:spLocks noChangeArrowheads="1"/>
          </p:cNvSpPr>
          <p:nvPr/>
        </p:nvSpPr>
        <p:spPr bwMode="auto">
          <a:xfrm>
            <a:off x="3825875"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solidFill>
                  <a:srgbClr val="3333FF"/>
                </a:solidFill>
                <a:latin typeface="华文新魏" pitchFamily="2" charset="-122"/>
                <a:ea typeface="华文新魏" pitchFamily="2" charset="-122"/>
              </a:rPr>
              <a:t>产品配套交付检查</a:t>
            </a:r>
            <a:endParaRPr lang="da-DK" sz="2400">
              <a:solidFill>
                <a:srgbClr val="3333FF"/>
              </a:solidFill>
              <a:latin typeface="华文新魏" pitchFamily="2" charset="-122"/>
              <a:ea typeface="华文新魏" pitchFamily="2" charset="-122"/>
            </a:endParaRPr>
          </a:p>
        </p:txBody>
      </p:sp>
      <p:grpSp>
        <p:nvGrpSpPr>
          <p:cNvPr id="96279" name="Group 96"/>
          <p:cNvGrpSpPr>
            <a:grpSpLocks/>
          </p:cNvGrpSpPr>
          <p:nvPr/>
        </p:nvGrpSpPr>
        <p:grpSpPr bwMode="auto">
          <a:xfrm>
            <a:off x="6927850" y="1228725"/>
            <a:ext cx="1041400" cy="1062038"/>
            <a:chOff x="1016388" y="738757"/>
            <a:chExt cx="731924" cy="747989"/>
          </a:xfrm>
        </p:grpSpPr>
        <p:grpSp>
          <p:nvGrpSpPr>
            <p:cNvPr id="96295" name="Group 51"/>
            <p:cNvGrpSpPr>
              <a:grpSpLocks/>
            </p:cNvGrpSpPr>
            <p:nvPr/>
          </p:nvGrpSpPr>
          <p:grpSpPr bwMode="auto">
            <a:xfrm>
              <a:off x="1016388" y="754823"/>
              <a:ext cx="731924" cy="731923"/>
              <a:chOff x="1704975" y="1095375"/>
              <a:chExt cx="1514475" cy="1514475"/>
            </a:xfrm>
          </p:grpSpPr>
          <p:sp>
            <p:nvSpPr>
              <p:cNvPr id="66" name="Oval 34"/>
              <p:cNvSpPr/>
              <p:nvPr/>
            </p:nvSpPr>
            <p:spPr>
              <a:xfrm>
                <a:off x="1704975" y="1094521"/>
                <a:ext cx="1514475" cy="1515329"/>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sp>
            <p:nvSpPr>
              <p:cNvPr id="67"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p>
            </p:txBody>
          </p:sp>
        </p:grpSp>
        <p:sp>
          <p:nvSpPr>
            <p:cNvPr id="96296"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5</a:t>
              </a:r>
            </a:p>
          </p:txBody>
        </p:sp>
      </p:grpSp>
      <p:sp>
        <p:nvSpPr>
          <p:cNvPr id="68" name="Flowchart: Merge 36"/>
          <p:cNvSpPr/>
          <p:nvPr/>
        </p:nvSpPr>
        <p:spPr>
          <a:xfrm>
            <a:off x="6060312" y="1693164"/>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dirty="0">
              <a:solidFill>
                <a:srgbClr val="3333FF"/>
              </a:solidFill>
              <a:latin typeface="华文新魏" pitchFamily="2" charset="-122"/>
              <a:ea typeface="华文新魏" pitchFamily="2" charset="-122"/>
            </a:endParaRPr>
          </a:p>
        </p:txBody>
      </p:sp>
      <p:sp>
        <p:nvSpPr>
          <p:cNvPr id="96283" name="Rektangel 76"/>
          <p:cNvSpPr>
            <a:spLocks noChangeArrowheads="1"/>
          </p:cNvSpPr>
          <p:nvPr/>
        </p:nvSpPr>
        <p:spPr bwMode="auto">
          <a:xfrm>
            <a:off x="6786563" y="170338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例行试验的检验</a:t>
            </a:r>
            <a:endParaRPr lang="da-DK" sz="2400">
              <a:latin typeface="华文新魏" pitchFamily="2" charset="-122"/>
              <a:ea typeface="华文新魏" pitchFamily="2" charset="-122"/>
            </a:endParaRPr>
          </a:p>
        </p:txBody>
      </p:sp>
      <p:grpSp>
        <p:nvGrpSpPr>
          <p:cNvPr id="96284" name="Group 96"/>
          <p:cNvGrpSpPr>
            <a:grpSpLocks/>
          </p:cNvGrpSpPr>
          <p:nvPr/>
        </p:nvGrpSpPr>
        <p:grpSpPr bwMode="auto">
          <a:xfrm>
            <a:off x="6927850" y="3724275"/>
            <a:ext cx="1041400" cy="1063625"/>
            <a:chOff x="1016388" y="738757"/>
            <a:chExt cx="731924" cy="747991"/>
          </a:xfrm>
        </p:grpSpPr>
        <p:grpSp>
          <p:nvGrpSpPr>
            <p:cNvPr id="96289" name="Group 51"/>
            <p:cNvGrpSpPr>
              <a:grpSpLocks/>
            </p:cNvGrpSpPr>
            <p:nvPr/>
          </p:nvGrpSpPr>
          <p:grpSpPr bwMode="auto">
            <a:xfrm>
              <a:off x="1016388" y="754824"/>
              <a:ext cx="731924" cy="731924"/>
              <a:chOff x="1704975" y="1095375"/>
              <a:chExt cx="1514475" cy="1514475"/>
            </a:xfrm>
          </p:grpSpPr>
          <p:sp>
            <p:nvSpPr>
              <p:cNvPr id="73" name="Oval 41"/>
              <p:cNvSpPr/>
              <p:nvPr/>
            </p:nvSpPr>
            <p:spPr>
              <a:xfrm>
                <a:off x="1704975" y="1094470"/>
                <a:ext cx="1514475" cy="1515380"/>
              </a:xfrm>
              <a:prstGeom prst="ellipse">
                <a:avLst/>
              </a:prstGeom>
              <a:gradFill flip="none" rotWithShape="1">
                <a:gsLst>
                  <a:gs pos="0">
                    <a:srgbClr val="5AF300"/>
                  </a:gs>
                  <a:gs pos="100000">
                    <a:srgbClr val="208A00"/>
                  </a:gs>
                </a:gsLst>
                <a:path path="shape">
                  <a:fillToRect l="50000" t="50000" r="50000" b="50000"/>
                </a:path>
                <a:tileRect/>
              </a:gradFill>
              <a:ln w="25400">
                <a:solidFill>
                  <a:srgbClr val="208A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sp>
            <p:nvSpPr>
              <p:cNvPr id="74" name="Oval 4"/>
              <p:cNvSpPr/>
              <p:nvPr/>
            </p:nvSpPr>
            <p:spPr>
              <a:xfrm>
                <a:off x="1781186" y="1143011"/>
                <a:ext cx="1362055" cy="1362054"/>
              </a:xfrm>
              <a:prstGeom prst="ellipse">
                <a:avLst/>
              </a:prstGeom>
              <a:gradFill>
                <a:gsLst>
                  <a:gs pos="6000">
                    <a:schemeClr val="bg1"/>
                  </a:gs>
                  <a:gs pos="61000">
                    <a:srgbClr val="0070C0">
                      <a:alpha val="0"/>
                    </a:srgbClr>
                  </a:gs>
                </a:gsLst>
                <a:lin ang="6000000" scaled="0"/>
              </a:gradFill>
              <a:ln w="34925">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4800" dirty="0">
                  <a:solidFill>
                    <a:schemeClr val="bg1"/>
                  </a:solidFill>
                </a:endParaRPr>
              </a:p>
            </p:txBody>
          </p:sp>
        </p:grpSp>
        <p:sp>
          <p:nvSpPr>
            <p:cNvPr id="96290" name="TextBox 7"/>
            <p:cNvSpPr txBox="1">
              <a:spLocks noChangeArrowheads="1"/>
            </p:cNvSpPr>
            <p:nvPr/>
          </p:nvSpPr>
          <p:spPr bwMode="auto">
            <a:xfrm>
              <a:off x="1246510" y="738757"/>
              <a:ext cx="342624" cy="4112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r>
                <a:rPr lang="en-US" altLang="zh-CN" sz="3200">
                  <a:solidFill>
                    <a:schemeClr val="bg1"/>
                  </a:solidFill>
                  <a:latin typeface="Calibri" pitchFamily="34" charset="0"/>
                </a:rPr>
                <a:t>6</a:t>
              </a:r>
            </a:p>
          </p:txBody>
        </p:sp>
      </p:grpSp>
      <p:sp>
        <p:nvSpPr>
          <p:cNvPr id="75" name="Flowchart: Merge 43"/>
          <p:cNvSpPr/>
          <p:nvPr/>
        </p:nvSpPr>
        <p:spPr>
          <a:xfrm>
            <a:off x="6060312" y="4189476"/>
            <a:ext cx="2935224" cy="1906524"/>
          </a:xfrm>
          <a:prstGeom prst="flowChartMerge">
            <a:avLst/>
          </a:prstGeom>
          <a:gradFill flip="none" rotWithShape="1">
            <a:gsLst>
              <a:gs pos="0">
                <a:schemeClr val="tx1">
                  <a:lumMod val="50000"/>
                  <a:lumOff val="50000"/>
                </a:schemeClr>
              </a:gs>
              <a:gs pos="100000">
                <a:srgbClr val="FFFFFF"/>
              </a:gs>
            </a:gsLst>
            <a:lin ang="16200000" scaled="0"/>
            <a:tileRect/>
          </a:gradFill>
          <a:ln w="3175">
            <a:noFill/>
          </a:ln>
          <a:effectLst>
            <a:innerShdw blurRad="63500" dist="50800" dir="13500000">
              <a:prstClr val="black">
                <a:alpha val="36000"/>
              </a:prstClr>
            </a:inn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dirty="0">
              <a:solidFill>
                <a:srgbClr val="171717"/>
              </a:solidFill>
            </a:endParaRPr>
          </a:p>
        </p:txBody>
      </p:sp>
      <p:sp>
        <p:nvSpPr>
          <p:cNvPr id="96288" name="Rektangel 76"/>
          <p:cNvSpPr>
            <a:spLocks noChangeArrowheads="1"/>
          </p:cNvSpPr>
          <p:nvPr/>
        </p:nvSpPr>
        <p:spPr bwMode="auto">
          <a:xfrm>
            <a:off x="6761163" y="4198938"/>
            <a:ext cx="1498600" cy="8302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a:r>
              <a:rPr lang="zh-CN" altLang="en-US" sz="2400">
                <a:latin typeface="华文新魏" pitchFamily="2" charset="-122"/>
                <a:ea typeface="华文新魏" pitchFamily="2" charset="-122"/>
              </a:rPr>
              <a:t>检验记录的填写</a:t>
            </a:r>
            <a:endParaRPr lang="da-DK" sz="2400">
              <a:latin typeface="华文新魏" pitchFamily="2" charset="-122"/>
              <a:ea typeface="华文新魏" pitchFamily="2" charset="-122"/>
            </a:endParaRP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产品配套交付检查</a:t>
            </a:r>
          </a:p>
        </p:txBody>
      </p:sp>
      <p:sp>
        <p:nvSpPr>
          <p:cNvPr id="97283"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97284"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97285"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97286" name="矩形 1"/>
          <p:cNvSpPr>
            <a:spLocks noChangeArrowheads="1"/>
          </p:cNvSpPr>
          <p:nvPr/>
        </p:nvSpPr>
        <p:spPr bwMode="auto">
          <a:xfrm>
            <a:off x="533400" y="1219200"/>
            <a:ext cx="8077200" cy="4616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产品配套及检查</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700" dirty="0">
              <a:latin typeface="微软雅黑" pitchFamily="34" charset="-122"/>
              <a:ea typeface="微软雅黑" pitchFamily="34" charset="-122"/>
            </a:endParaRPr>
          </a:p>
          <a:p>
            <a:pPr marL="812800" lvl="2" indent="-457200">
              <a:lnSpc>
                <a:spcPct val="130000"/>
              </a:lnSpc>
              <a:spcBef>
                <a:spcPts val="600"/>
              </a:spcBef>
              <a:buFont typeface="Arial" charset="0"/>
              <a:buAutoNum type="arabicPeriod"/>
            </a:pPr>
            <a:r>
              <a:rPr lang="zh-CN" altLang="en-US" sz="2000" dirty="0">
                <a:latin typeface="微软雅黑" pitchFamily="34" charset="-122"/>
                <a:ea typeface="微软雅黑" pitchFamily="34" charset="-122"/>
              </a:rPr>
              <a:t>包装箱或</a:t>
            </a:r>
            <a:r>
              <a:rPr lang="zh-CN" altLang="en-US" sz="2000" b="1" dirty="0">
                <a:solidFill>
                  <a:srgbClr val="FF0000"/>
                </a:solidFill>
                <a:latin typeface="微软雅黑" pitchFamily="34" charset="-122"/>
                <a:ea typeface="微软雅黑" pitchFamily="34" charset="-122"/>
              </a:rPr>
              <a:t>包装</a:t>
            </a:r>
            <a:r>
              <a:rPr lang="zh-CN" altLang="en-US" sz="2000" dirty="0">
                <a:latin typeface="微软雅黑" pitchFamily="34" charset="-122"/>
                <a:ea typeface="微软雅黑" pitchFamily="34" charset="-122"/>
              </a:rPr>
              <a:t>物是否</a:t>
            </a:r>
            <a:r>
              <a:rPr lang="zh-CN" altLang="en-US" sz="2000" b="1" dirty="0">
                <a:solidFill>
                  <a:srgbClr val="FF0000"/>
                </a:solidFill>
                <a:latin typeface="微软雅黑" pitchFamily="34" charset="-122"/>
                <a:ea typeface="微软雅黑" pitchFamily="34" charset="-122"/>
              </a:rPr>
              <a:t>完整无损</a:t>
            </a:r>
            <a:r>
              <a:rPr lang="zh-CN" altLang="en-US" sz="2000" dirty="0">
                <a:latin typeface="微软雅黑" pitchFamily="34" charset="-122"/>
                <a:ea typeface="微软雅黑" pitchFamily="34" charset="-122"/>
              </a:rPr>
              <a:t>，并有承制单位的</a:t>
            </a:r>
            <a:r>
              <a:rPr lang="zh-CN" altLang="en-US" sz="2000" b="1" dirty="0">
                <a:solidFill>
                  <a:srgbClr val="FF0000"/>
                </a:solidFill>
                <a:latin typeface="微软雅黑" pitchFamily="34" charset="-122"/>
                <a:ea typeface="微软雅黑" pitchFamily="34" charset="-122"/>
              </a:rPr>
              <a:t>铅封</a:t>
            </a:r>
            <a:r>
              <a:rPr lang="zh-CN" altLang="en-US" sz="2000" dirty="0">
                <a:latin typeface="微软雅黑" pitchFamily="34" charset="-122"/>
                <a:ea typeface="微软雅黑" pitchFamily="34" charset="-122"/>
              </a:rPr>
              <a:t>印记。</a:t>
            </a:r>
          </a:p>
          <a:p>
            <a:pPr marL="812800" lvl="2" indent="-457200">
              <a:lnSpc>
                <a:spcPct val="130000"/>
              </a:lnSpc>
              <a:spcBef>
                <a:spcPts val="600"/>
              </a:spcBef>
              <a:buFont typeface="Arial" charset="0"/>
              <a:buAutoNum type="arabicPeriod"/>
            </a:pPr>
            <a:r>
              <a:rPr lang="zh-CN" altLang="en-US" sz="2000" dirty="0">
                <a:latin typeface="微软雅黑" pitchFamily="34" charset="-122"/>
                <a:ea typeface="微软雅黑" pitchFamily="34" charset="-122"/>
              </a:rPr>
              <a:t>包装箱内的质量合格证、装箱单是否与实物</a:t>
            </a:r>
            <a:r>
              <a:rPr lang="zh-CN" altLang="en-US" sz="2000" b="1" dirty="0">
                <a:solidFill>
                  <a:srgbClr val="FF0000"/>
                </a:solidFill>
                <a:latin typeface="微软雅黑" pitchFamily="34" charset="-122"/>
                <a:ea typeface="微软雅黑" pitchFamily="34" charset="-122"/>
              </a:rPr>
              <a:t>相符</a:t>
            </a:r>
            <a:r>
              <a:rPr lang="zh-CN" altLang="en-US" sz="2000" dirty="0">
                <a:latin typeface="微软雅黑" pitchFamily="34" charset="-122"/>
                <a:ea typeface="微软雅黑" pitchFamily="34" charset="-122"/>
              </a:rPr>
              <a:t>，实物件号、编号、名称与箱外的标记是否</a:t>
            </a:r>
            <a:r>
              <a:rPr lang="zh-CN" altLang="en-US" sz="2000" b="1" dirty="0">
                <a:solidFill>
                  <a:srgbClr val="FF0000"/>
                </a:solidFill>
                <a:latin typeface="微软雅黑" pitchFamily="34" charset="-122"/>
                <a:ea typeface="微软雅黑" pitchFamily="34" charset="-122"/>
              </a:rPr>
              <a:t>一致</a:t>
            </a:r>
            <a:r>
              <a:rPr lang="zh-CN" altLang="en-US" sz="2000" dirty="0">
                <a:latin typeface="微软雅黑" pitchFamily="34" charset="-122"/>
                <a:ea typeface="微软雅黑" pitchFamily="34" charset="-122"/>
              </a:rPr>
              <a:t>。</a:t>
            </a:r>
          </a:p>
          <a:p>
            <a:pPr marL="812800" lvl="2" indent="-457200">
              <a:lnSpc>
                <a:spcPct val="130000"/>
              </a:lnSpc>
              <a:spcBef>
                <a:spcPts val="600"/>
              </a:spcBef>
              <a:buFont typeface="Arial" charset="0"/>
              <a:buAutoNum type="arabicPeriod"/>
            </a:pPr>
            <a:r>
              <a:rPr lang="zh-CN" altLang="en-US" sz="2000" dirty="0">
                <a:latin typeface="微软雅黑" pitchFamily="34" charset="-122"/>
                <a:ea typeface="微软雅黑" pitchFamily="34" charset="-122"/>
              </a:rPr>
              <a:t>产品</a:t>
            </a:r>
            <a:r>
              <a:rPr lang="zh-CN" altLang="en-US" sz="2000" b="1" dirty="0">
                <a:solidFill>
                  <a:srgbClr val="FF0000"/>
                </a:solidFill>
                <a:latin typeface="微软雅黑" pitchFamily="34" charset="-122"/>
                <a:ea typeface="微软雅黑" pitchFamily="34" charset="-122"/>
              </a:rPr>
              <a:t>外观</a:t>
            </a:r>
            <a:r>
              <a:rPr lang="zh-CN" altLang="en-US" sz="2000" dirty="0">
                <a:latin typeface="微软雅黑" pitchFamily="34" charset="-122"/>
                <a:ea typeface="微软雅黑" pitchFamily="34" charset="-122"/>
              </a:rPr>
              <a:t>是否清洁、无锈蚀、无伤痕，保护堵盖是否齐全完好、铅封保险是否完好。</a:t>
            </a:r>
          </a:p>
          <a:p>
            <a:pPr marL="812800" lvl="2" indent="-457200">
              <a:lnSpc>
                <a:spcPct val="130000"/>
              </a:lnSpc>
              <a:spcBef>
                <a:spcPts val="600"/>
              </a:spcBef>
              <a:buFont typeface="Arial" charset="0"/>
              <a:buAutoNum type="arabicPeriod"/>
            </a:pPr>
            <a:r>
              <a:rPr lang="zh-CN" altLang="en-US" sz="2000" dirty="0">
                <a:latin typeface="微软雅黑" pitchFamily="34" charset="-122"/>
                <a:ea typeface="微软雅黑" pitchFamily="34" charset="-122"/>
              </a:rPr>
              <a:t>产品证明文件中的</a:t>
            </a:r>
            <a:r>
              <a:rPr lang="zh-CN" altLang="en-US" sz="2000" b="1" dirty="0">
                <a:solidFill>
                  <a:srgbClr val="FF0000"/>
                </a:solidFill>
                <a:latin typeface="微软雅黑" pitchFamily="34" charset="-122"/>
                <a:ea typeface="微软雅黑" pitchFamily="34" charset="-122"/>
              </a:rPr>
              <a:t>结论</a:t>
            </a:r>
            <a:r>
              <a:rPr lang="zh-CN" altLang="en-US" sz="2000" dirty="0">
                <a:latin typeface="微软雅黑" pitchFamily="34" charset="-122"/>
                <a:ea typeface="微软雅黑" pitchFamily="34" charset="-122"/>
              </a:rPr>
              <a:t>是否</a:t>
            </a:r>
            <a:r>
              <a:rPr lang="zh-CN" altLang="en-US" sz="2000" b="1" dirty="0">
                <a:solidFill>
                  <a:srgbClr val="FF0000"/>
                </a:solidFill>
                <a:latin typeface="微软雅黑" pitchFamily="34" charset="-122"/>
                <a:ea typeface="微软雅黑" pitchFamily="34" charset="-122"/>
              </a:rPr>
              <a:t>明确</a:t>
            </a:r>
            <a:r>
              <a:rPr lang="zh-CN" altLang="en-US" sz="2000" dirty="0">
                <a:latin typeface="微软雅黑" pitchFamily="34" charset="-122"/>
                <a:ea typeface="微软雅黑" pitchFamily="34" charset="-122"/>
              </a:rPr>
              <a:t>，所注明的贮存期、校验期是否符合要求。</a:t>
            </a:r>
          </a:p>
          <a:p>
            <a:pPr marL="812800" lvl="2" indent="-457200">
              <a:lnSpc>
                <a:spcPct val="130000"/>
              </a:lnSpc>
              <a:spcBef>
                <a:spcPts val="600"/>
              </a:spcBef>
              <a:buFont typeface="Arial" charset="0"/>
              <a:buAutoNum type="arabicPeriod"/>
            </a:pPr>
            <a:r>
              <a:rPr lang="zh-CN" altLang="en-US" sz="2000" dirty="0">
                <a:latin typeface="微软雅黑" pitchFamily="34" charset="-122"/>
                <a:ea typeface="微软雅黑" pitchFamily="34" charset="-122"/>
              </a:rPr>
              <a:t>配套的备附件</a:t>
            </a:r>
            <a:r>
              <a:rPr lang="zh-CN" altLang="en-US" sz="2000" b="1" dirty="0">
                <a:solidFill>
                  <a:srgbClr val="FF0000"/>
                </a:solidFill>
                <a:latin typeface="微软雅黑" pitchFamily="34" charset="-122"/>
                <a:ea typeface="微软雅黑" pitchFamily="34" charset="-122"/>
              </a:rPr>
              <a:t>数量</a:t>
            </a:r>
            <a:r>
              <a:rPr lang="zh-CN" altLang="en-US" sz="2000" dirty="0">
                <a:latin typeface="微软雅黑" pitchFamily="34" charset="-122"/>
                <a:ea typeface="微软雅黑" pitchFamily="34" charset="-122"/>
              </a:rPr>
              <a:t>是否满足技术文件要求，并填写好产品各附件配套移交</a:t>
            </a:r>
            <a:r>
              <a:rPr lang="zh-CN" altLang="en-US" sz="2000" b="1" dirty="0">
                <a:solidFill>
                  <a:srgbClr val="FF0000"/>
                </a:solidFill>
                <a:latin typeface="微软雅黑" pitchFamily="34" charset="-122"/>
                <a:ea typeface="微软雅黑" pitchFamily="34" charset="-122"/>
              </a:rPr>
              <a:t>清单</a:t>
            </a:r>
            <a:r>
              <a:rPr lang="zh-CN" altLang="en-US" sz="2000" dirty="0">
                <a:latin typeface="微软雅黑" pitchFamily="34" charset="-122"/>
                <a:ea typeface="微软雅黑" pitchFamily="34" charset="-122"/>
              </a:rPr>
              <a:t>。</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产品配套交付检查</a:t>
            </a:r>
          </a:p>
        </p:txBody>
      </p:sp>
      <p:sp>
        <p:nvSpPr>
          <p:cNvPr id="98307"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98308"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98309"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2" name="矩形 1"/>
          <p:cNvSpPr/>
          <p:nvPr/>
        </p:nvSpPr>
        <p:spPr>
          <a:xfrm>
            <a:off x="533400" y="1219200"/>
            <a:ext cx="8077200" cy="4659737"/>
          </a:xfrm>
          <a:prstGeom prst="rect">
            <a:avLst/>
          </a:prstGeom>
        </p:spPr>
        <p:txBody>
          <a:bodyPr>
            <a:spAutoFit/>
          </a:bodyPr>
          <a:lstStyle/>
          <a:p>
            <a:pPr>
              <a:buFont typeface="Wingdings" pitchFamily="2" charset="2"/>
              <a:buChar char="p"/>
              <a:defRPr/>
            </a:pPr>
            <a:r>
              <a:rPr lang="zh-CN" altLang="en-US" sz="2800" dirty="0">
                <a:solidFill>
                  <a:srgbClr val="3333FF"/>
                </a:solidFill>
                <a:latin typeface="华文新魏" pitchFamily="2" charset="-122"/>
                <a:ea typeface="华文新魏" pitchFamily="2" charset="-122"/>
              </a:rPr>
              <a:t>接收产品检查</a:t>
            </a:r>
            <a:endParaRPr lang="en-US" altLang="zh-CN" sz="700" dirty="0">
              <a:latin typeface="微软雅黑" pitchFamily="34" charset="-122"/>
              <a:ea typeface="微软雅黑" pitchFamily="34" charset="-122"/>
            </a:endParaRPr>
          </a:p>
          <a:p>
            <a:pPr marL="812800" lvl="2" indent="-457200">
              <a:lnSpc>
                <a:spcPct val="130000"/>
              </a:lnSpc>
              <a:spcBef>
                <a:spcPts val="1200"/>
              </a:spcBef>
              <a:buFont typeface="Wingdings" pitchFamily="2" charset="2"/>
              <a:buChar char="Ø"/>
              <a:defRPr/>
            </a:pPr>
            <a:r>
              <a:rPr lang="zh-CN" altLang="en-US" sz="2000" dirty="0">
                <a:latin typeface="微软雅黑" pitchFamily="34" charset="-122"/>
                <a:ea typeface="微软雅黑" pitchFamily="34" charset="-122"/>
              </a:rPr>
              <a:t>接收产品的检查是由负责向用户交付的检验人员，在接收总装测试合格的产品时进行的一项接收检查工作，要求如下：</a:t>
            </a:r>
          </a:p>
          <a:p>
            <a:pPr marL="1257300" lvl="2" indent="-444500">
              <a:lnSpc>
                <a:spcPct val="130000"/>
              </a:lnSpc>
              <a:spcBef>
                <a:spcPts val="1200"/>
              </a:spcBef>
              <a:buFont typeface="+mj-lt"/>
              <a:buAutoNum type="arabicPeriod"/>
              <a:defRPr/>
            </a:pPr>
            <a:r>
              <a:rPr lang="zh-CN" altLang="en-US" dirty="0">
                <a:latin typeface="微软雅黑" pitchFamily="34" charset="-122"/>
                <a:ea typeface="微软雅黑" pitchFamily="34" charset="-122"/>
              </a:rPr>
              <a:t>检查</a:t>
            </a:r>
            <a:r>
              <a:rPr lang="zh-CN" altLang="en-US" sz="2000" b="1" dirty="0">
                <a:solidFill>
                  <a:srgbClr val="FF0000"/>
                </a:solidFill>
                <a:latin typeface="微软雅黑" pitchFamily="34" charset="-122"/>
                <a:ea typeface="微软雅黑" pitchFamily="34" charset="-122"/>
              </a:rPr>
              <a:t>外观</a:t>
            </a:r>
            <a:r>
              <a:rPr lang="zh-CN" altLang="en-US" dirty="0">
                <a:latin typeface="微软雅黑" pitchFamily="34" charset="-122"/>
                <a:ea typeface="微软雅黑" pitchFamily="34" charset="-122"/>
              </a:rPr>
              <a:t>是否清洁，是否有划伤、碰伤，涂覆层是否完好，各处</a:t>
            </a:r>
            <a:r>
              <a:rPr lang="zh-CN" altLang="en-US" sz="2000" b="1" dirty="0">
                <a:solidFill>
                  <a:srgbClr val="FF0000"/>
                </a:solidFill>
                <a:latin typeface="微软雅黑" pitchFamily="34" charset="-122"/>
                <a:ea typeface="微软雅黑" pitchFamily="34" charset="-122"/>
              </a:rPr>
              <a:t>标记</a:t>
            </a:r>
            <a:r>
              <a:rPr lang="zh-CN" altLang="en-US" dirty="0">
                <a:latin typeface="微软雅黑" pitchFamily="34" charset="-122"/>
                <a:ea typeface="微软雅黑" pitchFamily="34" charset="-122"/>
              </a:rPr>
              <a:t>是否清楚，各堵塞帽、套罩是否齐全，铅封是否牢靠完整。</a:t>
            </a:r>
          </a:p>
          <a:p>
            <a:pPr marL="1257300" lvl="2" indent="-444500">
              <a:lnSpc>
                <a:spcPct val="130000"/>
              </a:lnSpc>
              <a:spcBef>
                <a:spcPts val="1200"/>
              </a:spcBef>
              <a:buFont typeface="+mj-lt"/>
              <a:buAutoNum type="arabicPeriod"/>
              <a:defRPr/>
            </a:pPr>
            <a:r>
              <a:rPr lang="zh-CN" altLang="en-US" dirty="0">
                <a:latin typeface="微软雅黑" pitchFamily="34" charset="-122"/>
                <a:ea typeface="微软雅黑" pitchFamily="34" charset="-122"/>
              </a:rPr>
              <a:t>检查随产品配</a:t>
            </a:r>
            <a:r>
              <a:rPr lang="zh-CN" altLang="en-US" sz="2000" b="1" dirty="0">
                <a:solidFill>
                  <a:srgbClr val="FF0000"/>
                </a:solidFill>
                <a:latin typeface="微软雅黑" pitchFamily="34" charset="-122"/>
                <a:ea typeface="微软雅黑" pitchFamily="34" charset="-122"/>
              </a:rPr>
              <a:t>套件</a:t>
            </a:r>
            <a:r>
              <a:rPr lang="zh-CN" altLang="en-US" dirty="0">
                <a:latin typeface="微软雅黑" pitchFamily="34" charset="-122"/>
                <a:ea typeface="微软雅黑" pitchFamily="34" charset="-122"/>
              </a:rPr>
              <a:t>的质量与数量是否符合技术条件要求，并检查这些配套件与交付清单的</a:t>
            </a:r>
            <a:r>
              <a:rPr lang="zh-CN" altLang="en-US" sz="2000" b="1" dirty="0">
                <a:solidFill>
                  <a:srgbClr val="FF0000"/>
                </a:solidFill>
                <a:latin typeface="微软雅黑" pitchFamily="34" charset="-122"/>
                <a:ea typeface="微软雅黑" pitchFamily="34" charset="-122"/>
              </a:rPr>
              <a:t>一致</a:t>
            </a:r>
            <a:r>
              <a:rPr lang="zh-CN" altLang="en-US" dirty="0">
                <a:latin typeface="微软雅黑" pitchFamily="34" charset="-122"/>
                <a:ea typeface="微软雅黑" pitchFamily="34" charset="-122"/>
              </a:rPr>
              <a:t>性。</a:t>
            </a:r>
          </a:p>
          <a:p>
            <a:pPr marL="1257300" lvl="2" indent="-444500">
              <a:lnSpc>
                <a:spcPct val="130000"/>
              </a:lnSpc>
              <a:spcBef>
                <a:spcPts val="1200"/>
              </a:spcBef>
              <a:buFont typeface="+mj-lt"/>
              <a:buAutoNum type="arabicPeriod"/>
              <a:defRPr/>
            </a:pPr>
            <a:r>
              <a:rPr lang="zh-CN" altLang="en-US" dirty="0">
                <a:latin typeface="微软雅黑" pitchFamily="34" charset="-122"/>
                <a:ea typeface="微软雅黑" pitchFamily="34" charset="-122"/>
              </a:rPr>
              <a:t>检查产品质量证明</a:t>
            </a:r>
            <a:r>
              <a:rPr lang="zh-CN" altLang="en-US" sz="2000" b="1" dirty="0">
                <a:solidFill>
                  <a:srgbClr val="FF0000"/>
                </a:solidFill>
                <a:latin typeface="微软雅黑" pitchFamily="34" charset="-122"/>
                <a:ea typeface="微软雅黑" pitchFamily="34" charset="-122"/>
              </a:rPr>
              <a:t>文件</a:t>
            </a:r>
            <a:r>
              <a:rPr lang="zh-CN" altLang="en-US" dirty="0">
                <a:latin typeface="微软雅黑" pitchFamily="34" charset="-122"/>
                <a:ea typeface="微软雅黑" pitchFamily="34" charset="-122"/>
              </a:rPr>
              <a:t>是否齐备，记录填写是否清楚，结论是否明确，检查产品与质量证明文件填写的型号、编号和数量等的一致性。</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标题 1"/>
          <p:cNvSpPr>
            <a:spLocks noGrp="1"/>
          </p:cNvSpPr>
          <p:nvPr>
            <p:ph type="title"/>
          </p:nvPr>
        </p:nvSpPr>
        <p:spPr bwMode="auto">
          <a:xfrm>
            <a:off x="457200" y="381000"/>
            <a:ext cx="8229600" cy="1143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zh-CN" altLang="en-US" sz="3200" smtClean="0">
                <a:solidFill>
                  <a:schemeClr val="accent2"/>
                </a:solidFill>
                <a:latin typeface="华文新魏" pitchFamily="2" charset="-122"/>
                <a:ea typeface="华文新魏" pitchFamily="2" charset="-122"/>
              </a:rPr>
              <a:t>产品配套交付检查</a:t>
            </a:r>
          </a:p>
        </p:txBody>
      </p:sp>
      <p:sp>
        <p:nvSpPr>
          <p:cNvPr id="99331" name="Text Box 14"/>
          <p:cNvSpPr txBox="1">
            <a:spLocks noChangeArrowheads="1"/>
          </p:cNvSpPr>
          <p:nvPr/>
        </p:nvSpPr>
        <p:spPr bwMode="auto">
          <a:xfrm>
            <a:off x="1847850" y="3141663"/>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zh-CN" sz="2000" b="1">
                <a:solidFill>
                  <a:schemeClr val="bg1"/>
                </a:solidFill>
                <a:cs typeface="Arial" charset="0"/>
              </a:rPr>
              <a:t>  </a:t>
            </a:r>
            <a:r>
              <a:rPr lang="zh-CN" altLang="en-US" sz="2000" b="1">
                <a:solidFill>
                  <a:schemeClr val="bg1"/>
                </a:solidFill>
                <a:cs typeface="Arial" charset="0"/>
              </a:rPr>
              <a:t>胶印章</a:t>
            </a:r>
            <a:endParaRPr lang="zh-CN" altLang="zh-CN" sz="2000" b="1">
              <a:solidFill>
                <a:schemeClr val="bg1"/>
              </a:solidFill>
              <a:cs typeface="Arial" charset="0"/>
            </a:endParaRPr>
          </a:p>
        </p:txBody>
      </p:sp>
      <p:sp>
        <p:nvSpPr>
          <p:cNvPr id="99332" name="Text Box 16"/>
          <p:cNvSpPr txBox="1">
            <a:spLocks noChangeArrowheads="1"/>
          </p:cNvSpPr>
          <p:nvPr/>
        </p:nvSpPr>
        <p:spPr bwMode="auto">
          <a:xfrm>
            <a:off x="1847850" y="41814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钢印章</a:t>
            </a:r>
            <a:endParaRPr lang="zh-CN" altLang="zh-CN" sz="2000" b="1">
              <a:solidFill>
                <a:schemeClr val="bg1"/>
              </a:solidFill>
              <a:cs typeface="Arial" charset="0"/>
            </a:endParaRPr>
          </a:p>
        </p:txBody>
      </p:sp>
      <p:sp>
        <p:nvSpPr>
          <p:cNvPr id="99333" name="Text Box 17"/>
          <p:cNvSpPr txBox="1">
            <a:spLocks noChangeArrowheads="1"/>
          </p:cNvSpPr>
          <p:nvPr/>
        </p:nvSpPr>
        <p:spPr bwMode="auto">
          <a:xfrm>
            <a:off x="1847850" y="5248275"/>
            <a:ext cx="2128838" cy="396875"/>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rgbClr val="6969B4"/>
                    </a:gs>
                  </a:gsLst>
                  <a:lin ang="5400000" scaled="1"/>
                </a:gra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17961" dir="2700000" algn="ctr" rotWithShape="0">
                    <a:srgbClr val="003300">
                      <a:alpha val="50000"/>
                    </a:srgbClr>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ctr" eaLnBrk="1" hangingPunct="1">
              <a:spcBef>
                <a:spcPct val="50000"/>
              </a:spcBef>
            </a:pPr>
            <a:r>
              <a:rPr lang="zh-CN" altLang="en-US" sz="2000" b="1">
                <a:solidFill>
                  <a:schemeClr val="bg1"/>
                </a:solidFill>
                <a:cs typeface="Arial" charset="0"/>
              </a:rPr>
              <a:t>封印章</a:t>
            </a:r>
            <a:endParaRPr lang="zh-CN" altLang="zh-CN" sz="2000" b="1">
              <a:solidFill>
                <a:schemeClr val="bg1"/>
              </a:solidFill>
              <a:cs typeface="Arial" charset="0"/>
            </a:endParaRPr>
          </a:p>
        </p:txBody>
      </p:sp>
      <p:sp>
        <p:nvSpPr>
          <p:cNvPr id="99334" name="矩形 1"/>
          <p:cNvSpPr>
            <a:spLocks noChangeArrowheads="1"/>
          </p:cNvSpPr>
          <p:nvPr/>
        </p:nvSpPr>
        <p:spPr bwMode="auto">
          <a:xfrm>
            <a:off x="533400" y="1219200"/>
            <a:ext cx="8077200" cy="3492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Font typeface="Wingdings" pitchFamily="2" charset="2"/>
              <a:buChar char="p"/>
            </a:pPr>
            <a:r>
              <a:rPr lang="zh-CN" altLang="en-US" sz="2800" dirty="0">
                <a:solidFill>
                  <a:srgbClr val="3333FF"/>
                </a:solidFill>
                <a:latin typeface="华文新魏" pitchFamily="2" charset="-122"/>
                <a:ea typeface="华文新魏" pitchFamily="2" charset="-122"/>
              </a:rPr>
              <a:t>向用户移交产品</a:t>
            </a:r>
            <a:endParaRPr lang="en-US" altLang="zh-CN" sz="2800" dirty="0">
              <a:solidFill>
                <a:srgbClr val="3333FF"/>
              </a:solidFill>
              <a:latin typeface="华文新魏" pitchFamily="2" charset="-122"/>
              <a:ea typeface="华文新魏" pitchFamily="2" charset="-122"/>
            </a:endParaRPr>
          </a:p>
          <a:p>
            <a:pPr>
              <a:buFont typeface="Wingdings" pitchFamily="2" charset="2"/>
              <a:buChar char="p"/>
            </a:pPr>
            <a:endParaRPr lang="en-US" altLang="zh-CN" sz="700" dirty="0">
              <a:latin typeface="微软雅黑" pitchFamily="34" charset="-122"/>
              <a:ea typeface="微软雅黑" pitchFamily="34" charset="-122"/>
            </a:endParaRPr>
          </a:p>
          <a:p>
            <a:pPr marL="812800" lvl="2" indent="-457200">
              <a:lnSpc>
                <a:spcPct val="130000"/>
              </a:lnSpc>
              <a:spcBef>
                <a:spcPts val="1200"/>
              </a:spcBef>
              <a:buFont typeface="Arial" charset="0"/>
              <a:buAutoNum type="arabicPeriod"/>
            </a:pPr>
            <a:r>
              <a:rPr lang="zh-CN" altLang="en-US" sz="2000" dirty="0">
                <a:latin typeface="微软雅黑" pitchFamily="34" charset="-122"/>
                <a:ea typeface="微软雅黑" pitchFamily="34" charset="-122"/>
              </a:rPr>
              <a:t>检查产品外表有无伤痕，铅封与保护堵盖是否正常，并将产品</a:t>
            </a:r>
            <a:r>
              <a:rPr lang="zh-CN" altLang="en-US" sz="2000" b="1" dirty="0">
                <a:solidFill>
                  <a:srgbClr val="FF0000"/>
                </a:solidFill>
                <a:latin typeface="微软雅黑" pitchFamily="34" charset="-122"/>
                <a:ea typeface="微软雅黑" pitchFamily="34" charset="-122"/>
              </a:rPr>
              <a:t>恢复到交付状态</a:t>
            </a:r>
            <a:r>
              <a:rPr lang="zh-CN" altLang="en-US" sz="2000" dirty="0">
                <a:latin typeface="微软雅黑" pitchFamily="34" charset="-122"/>
                <a:ea typeface="微软雅黑" pitchFamily="34" charset="-122"/>
              </a:rPr>
              <a:t>。</a:t>
            </a:r>
          </a:p>
          <a:p>
            <a:pPr marL="812800" lvl="2" indent="-457200">
              <a:lnSpc>
                <a:spcPct val="130000"/>
              </a:lnSpc>
              <a:spcBef>
                <a:spcPts val="1200"/>
              </a:spcBef>
              <a:buFont typeface="Arial" charset="0"/>
              <a:buAutoNum type="arabicPeriod"/>
            </a:pPr>
            <a:r>
              <a:rPr lang="zh-CN" altLang="en-US" sz="2000" dirty="0">
                <a:latin typeface="微软雅黑" pitchFamily="34" charset="-122"/>
                <a:ea typeface="微软雅黑" pitchFamily="34" charset="-122"/>
              </a:rPr>
              <a:t>在产品证明书上填记铁路或公路</a:t>
            </a:r>
            <a:r>
              <a:rPr lang="zh-CN" altLang="en-US" sz="2000" b="1" dirty="0">
                <a:solidFill>
                  <a:srgbClr val="FF0000"/>
                </a:solidFill>
                <a:latin typeface="微软雅黑" pitchFamily="34" charset="-122"/>
                <a:ea typeface="微软雅黑" pitchFamily="34" charset="-122"/>
              </a:rPr>
              <a:t>运输</a:t>
            </a:r>
            <a:r>
              <a:rPr lang="zh-CN" altLang="en-US" sz="2000" dirty="0">
                <a:latin typeface="微软雅黑" pitchFamily="34" charset="-122"/>
                <a:ea typeface="微软雅黑" pitchFamily="34" charset="-122"/>
              </a:rPr>
              <a:t>中的主要问题并签字。</a:t>
            </a:r>
          </a:p>
          <a:p>
            <a:pPr marL="812800" lvl="2" indent="-457200">
              <a:lnSpc>
                <a:spcPct val="130000"/>
              </a:lnSpc>
              <a:spcBef>
                <a:spcPts val="1200"/>
              </a:spcBef>
              <a:buFont typeface="Arial" charset="0"/>
              <a:buAutoNum type="arabicPeriod"/>
            </a:pPr>
            <a:r>
              <a:rPr lang="zh-CN" altLang="en-US" sz="2000" dirty="0">
                <a:latin typeface="微软雅黑" pitchFamily="34" charset="-122"/>
                <a:ea typeface="微软雅黑" pitchFamily="34" charset="-122"/>
              </a:rPr>
              <a:t>向接收方移交产品，产品配套件和产品质量证明文件等，交接双方应当面</a:t>
            </a:r>
            <a:r>
              <a:rPr lang="zh-CN" altLang="en-US" sz="2000" b="1" dirty="0">
                <a:solidFill>
                  <a:srgbClr val="FF0000"/>
                </a:solidFill>
                <a:latin typeface="微软雅黑" pitchFamily="34" charset="-122"/>
                <a:ea typeface="微软雅黑" pitchFamily="34" charset="-122"/>
              </a:rPr>
              <a:t>逐项检查</a:t>
            </a:r>
            <a:r>
              <a:rPr lang="zh-CN" altLang="en-US" sz="2000" dirty="0">
                <a:latin typeface="微软雅黑" pitchFamily="34" charset="-122"/>
                <a:ea typeface="微软雅黑" pitchFamily="34" charset="-122"/>
              </a:rPr>
              <a:t>，经双方确认无误后，即在</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产品证明书</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和</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产品交接单</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上签字，作为双方</a:t>
            </a:r>
            <a:r>
              <a:rPr lang="zh-CN" altLang="en-US" sz="2000" b="1" dirty="0">
                <a:solidFill>
                  <a:srgbClr val="FF0000"/>
                </a:solidFill>
                <a:latin typeface="微软雅黑" pitchFamily="34" charset="-122"/>
                <a:ea typeface="微软雅黑" pitchFamily="34" charset="-122"/>
              </a:rPr>
              <a:t>完成交接</a:t>
            </a:r>
            <a:r>
              <a:rPr lang="zh-CN" altLang="en-US" sz="2000" dirty="0">
                <a:latin typeface="微软雅黑" pitchFamily="34" charset="-122"/>
                <a:ea typeface="微软雅黑" pitchFamily="34" charset="-122"/>
              </a:rPr>
              <a:t>的依据。</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10.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2.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3.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4.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5.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6.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7.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8.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9.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1689</TotalTime>
  <Words>12143</Words>
  <Application>Microsoft Office PowerPoint</Application>
  <PresentationFormat>全屏显示(4:3)</PresentationFormat>
  <Paragraphs>1438</Paragraphs>
  <Slides>150</Slides>
  <Notes>15</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150</vt:i4>
      </vt:variant>
    </vt:vector>
  </HeadingPairs>
  <TitlesOfParts>
    <vt:vector size="152" baseType="lpstr">
      <vt:lpstr>默认设计模板</vt:lpstr>
      <vt:lpstr>Image</vt:lpstr>
      <vt:lpstr>2015质量检验员培训</vt:lpstr>
      <vt:lpstr>幻灯片 2</vt:lpstr>
      <vt:lpstr>质量管理发展</vt:lpstr>
      <vt:lpstr>概念与术语</vt:lpstr>
      <vt:lpstr>概念与术语</vt:lpstr>
      <vt:lpstr>概念与术语</vt:lpstr>
      <vt:lpstr>概念与术语</vt:lpstr>
      <vt:lpstr>概念与术语</vt:lpstr>
      <vt:lpstr>概念与术语</vt:lpstr>
      <vt:lpstr>检验的目的</vt:lpstr>
      <vt:lpstr>检验的职能</vt:lpstr>
      <vt:lpstr>检验的职能-鉴别职能</vt:lpstr>
      <vt:lpstr>检验的职能-把关职能</vt:lpstr>
      <vt:lpstr>检验的职能-预防职能</vt:lpstr>
      <vt:lpstr>检验的职能-报告职能</vt:lpstr>
      <vt:lpstr>检验的指导思想</vt:lpstr>
      <vt:lpstr>检验的分类</vt:lpstr>
      <vt:lpstr>检验的依据</vt:lpstr>
      <vt:lpstr>检验的依据</vt:lpstr>
      <vt:lpstr>检验的依据</vt:lpstr>
      <vt:lpstr>检验的依据</vt:lpstr>
      <vt:lpstr>幻灯片 22</vt:lpstr>
      <vt:lpstr>幻灯片 23</vt:lpstr>
      <vt:lpstr>幻灯片 24</vt:lpstr>
      <vt:lpstr>幻灯片 25</vt:lpstr>
      <vt:lpstr>幻灯片 26</vt:lpstr>
      <vt:lpstr>检验工作步骤</vt:lpstr>
      <vt:lpstr>检验工作步骤</vt:lpstr>
      <vt:lpstr>检验工作步骤</vt:lpstr>
      <vt:lpstr>检验工作步骤</vt:lpstr>
      <vt:lpstr>检验工作步骤</vt:lpstr>
      <vt:lpstr>检验工作步骤</vt:lpstr>
      <vt:lpstr>检验工作要求</vt:lpstr>
      <vt:lpstr>检验工作要求</vt:lpstr>
      <vt:lpstr>检验工作要求</vt:lpstr>
      <vt:lpstr>检验工作要求</vt:lpstr>
      <vt:lpstr>检验工作要求</vt:lpstr>
      <vt:lpstr>对检验工作的正确认识</vt:lpstr>
      <vt:lpstr>检验工作原则</vt:lpstr>
      <vt:lpstr>检验工作要求</vt:lpstr>
      <vt:lpstr>检验工作要求</vt:lpstr>
      <vt:lpstr>检验工作要求</vt:lpstr>
      <vt:lpstr>质量检验与质量管理的关系</vt:lpstr>
      <vt:lpstr>质量检验与质量管理的关系</vt:lpstr>
      <vt:lpstr>不断降低检验误差，提高检验水平</vt:lpstr>
      <vt:lpstr>不断降低检验误差，提高检验水平</vt:lpstr>
      <vt:lpstr>不断降低检验误差，提高检验水平</vt:lpstr>
      <vt:lpstr>不断降低检验误差，提高检验水平</vt:lpstr>
      <vt:lpstr>航天型号两个“五条归零标准”</vt:lpstr>
      <vt:lpstr>幻灯片 50</vt:lpstr>
      <vt:lpstr>质量检验机构及职责权限</vt:lpstr>
      <vt:lpstr>质量检验机构及职责权限</vt:lpstr>
      <vt:lpstr>质量检验机构及职责权限</vt:lpstr>
      <vt:lpstr>质量检验机构及职责权限</vt:lpstr>
      <vt:lpstr>质量检验机构及职责权限</vt:lpstr>
      <vt:lpstr>质量检验机构及职责权限</vt:lpstr>
      <vt:lpstr>职责划分</vt:lpstr>
      <vt:lpstr>幻灯片 58</vt:lpstr>
      <vt:lpstr>检验员资质及要求</vt:lpstr>
      <vt:lpstr>检验员资质及要求</vt:lpstr>
      <vt:lpstr>检验印章</vt:lpstr>
      <vt:lpstr>检验印章</vt:lpstr>
      <vt:lpstr>检验印章</vt:lpstr>
      <vt:lpstr>检验印章</vt:lpstr>
      <vt:lpstr>检验印章</vt:lpstr>
      <vt:lpstr>幻灯片 66</vt:lpstr>
      <vt:lpstr>生产过程的质量检验</vt:lpstr>
      <vt:lpstr>外购器材和外协件的检验</vt:lpstr>
      <vt:lpstr>外购器材和外协件的检验</vt:lpstr>
      <vt:lpstr>外购器材和外协件的检验</vt:lpstr>
      <vt:lpstr>外购器材和外协件的检验</vt:lpstr>
      <vt:lpstr>外购器材和外协件的检验</vt:lpstr>
      <vt:lpstr>外购器材和外协件的检验</vt:lpstr>
      <vt:lpstr>外购器材和外协件的检验</vt:lpstr>
      <vt:lpstr>外购器材和外协件的检验</vt:lpstr>
      <vt:lpstr>外购器材和外协件的检验</vt:lpstr>
      <vt:lpstr>外购器材和外协件的检验</vt:lpstr>
      <vt:lpstr>生产过程的质量检验</vt:lpstr>
      <vt:lpstr>工序质量检验</vt:lpstr>
      <vt:lpstr>工序质量检验</vt:lpstr>
      <vt:lpstr>工序质量检验</vt:lpstr>
      <vt:lpstr>工序质量检验的形式和内容</vt:lpstr>
      <vt:lpstr>工序质量检验的形式和内容</vt:lpstr>
      <vt:lpstr>工序质量检验的形式和内容</vt:lpstr>
      <vt:lpstr>工序质量检验的形式和内容</vt:lpstr>
      <vt:lpstr>工序质量检验的形式和内容</vt:lpstr>
      <vt:lpstr>工序质量检验的形式和内容</vt:lpstr>
      <vt:lpstr>工序质量检验的形式和内容</vt:lpstr>
      <vt:lpstr>工序质量检验的形式和内容</vt:lpstr>
      <vt:lpstr>生产过程的质量检验</vt:lpstr>
      <vt:lpstr> 最终成品检验</vt:lpstr>
      <vt:lpstr> 最终成品检验</vt:lpstr>
      <vt:lpstr> 最终成品检验</vt:lpstr>
      <vt:lpstr> 最终成品检验</vt:lpstr>
      <vt:lpstr>成品检验</vt:lpstr>
      <vt:lpstr>生产过程的质量检验</vt:lpstr>
      <vt:lpstr>产品配套交付检查</vt:lpstr>
      <vt:lpstr>产品配套交付检查</vt:lpstr>
      <vt:lpstr>产品配套交付检查</vt:lpstr>
      <vt:lpstr>生产过程的质量检验</vt:lpstr>
      <vt:lpstr>产品配套交付检查</vt:lpstr>
      <vt:lpstr>生产过程的质量检验</vt:lpstr>
      <vt:lpstr>检验记录的填写</vt:lpstr>
      <vt:lpstr>检验记录的填写</vt:lpstr>
      <vt:lpstr>检验记录的填写</vt:lpstr>
      <vt:lpstr>检验记录的填写</vt:lpstr>
      <vt:lpstr>检验记录的填写</vt:lpstr>
      <vt:lpstr>幻灯片 108</vt:lpstr>
      <vt:lpstr>产品交接质量检验</vt:lpstr>
      <vt:lpstr>交接质量检查的内容</vt:lpstr>
      <vt:lpstr>交接质量检查的内容</vt:lpstr>
      <vt:lpstr>产品提交验收代表检验</vt:lpstr>
      <vt:lpstr>产品提交验收代表检验</vt:lpstr>
      <vt:lpstr>产品提交验收代表检验</vt:lpstr>
      <vt:lpstr>幻灯片 115</vt:lpstr>
      <vt:lpstr>产品标识、检验状态标识管理</vt:lpstr>
      <vt:lpstr>产品标识、检验状态标识管理</vt:lpstr>
      <vt:lpstr>产品标识、检验状态标识管理</vt:lpstr>
      <vt:lpstr>产品标识、检验状态标识管理</vt:lpstr>
      <vt:lpstr>产品标识、检验状态标识管理</vt:lpstr>
      <vt:lpstr>产品标识、检验状态标识管理</vt:lpstr>
      <vt:lpstr>幻灯片 122</vt:lpstr>
      <vt:lpstr>产品多余物控制与检验</vt:lpstr>
      <vt:lpstr>产品多余物控制与检验</vt:lpstr>
      <vt:lpstr>产品多余物控制与检验</vt:lpstr>
      <vt:lpstr>产品多余物控制与检验</vt:lpstr>
      <vt:lpstr>产品多余物控制与检验</vt:lpstr>
      <vt:lpstr>产品多余物控制与检验</vt:lpstr>
      <vt:lpstr>产品多余物控制与检验</vt:lpstr>
      <vt:lpstr>幻灯片 130</vt:lpstr>
      <vt:lpstr>不合格品控制</vt:lpstr>
      <vt:lpstr>不合格品的处置</vt:lpstr>
      <vt:lpstr>不合格品的处置</vt:lpstr>
      <vt:lpstr>不合格品审理分级表</vt:lpstr>
      <vt:lpstr>不合格品审理与处置</vt:lpstr>
      <vt:lpstr>不合格品审理分级表</vt:lpstr>
      <vt:lpstr>不合格品审理分级表</vt:lpstr>
      <vt:lpstr>幻灯片 138</vt:lpstr>
      <vt:lpstr>产品质量证明文件管理</vt:lpstr>
      <vt:lpstr>产品质量证明文件管理</vt:lpstr>
      <vt:lpstr>产品质量证明文件管理</vt:lpstr>
      <vt:lpstr>产品质量证明文件管理</vt:lpstr>
      <vt:lpstr>产品质量证明文件管理</vt:lpstr>
      <vt:lpstr>幻灯片 144</vt:lpstr>
      <vt:lpstr>设备使用的检查与监督 </vt:lpstr>
      <vt:lpstr>工装使用的质量检查与监督 </vt:lpstr>
      <vt:lpstr>测量设备使用的质量检查与监督 </vt:lpstr>
      <vt:lpstr>测量设备使用的质量检查与监督 </vt:lpstr>
      <vt:lpstr>工装使用的质量检查与监督 </vt:lpstr>
      <vt:lpstr>幻灯片 150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fan</dc:creator>
  <cp:lastModifiedBy>刘建国</cp:lastModifiedBy>
  <cp:revision>117</cp:revision>
  <cp:lastPrinted>1601-01-01T00:00:00Z</cp:lastPrinted>
  <dcterms:created xsi:type="dcterms:W3CDTF">1601-01-01T00:00:00Z</dcterms:created>
  <dcterms:modified xsi:type="dcterms:W3CDTF">2015-05-07T00:42:17Z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